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Arial Narrow"/>
      <p:regular r:id="rId33"/>
      <p:bold r:id="rId34"/>
      <p:italic r:id="rId35"/>
      <p:boldItalic r:id="rId36"/>
    </p:embeddedFont>
    <p:embeddedFont>
      <p:font typeface="Montserrat"/>
      <p:regular r:id="rId37"/>
      <p:bold r:id="rId38"/>
      <p:italic r:id="rId39"/>
      <p:boldItalic r:id="rId40"/>
    </p:embeddedFont>
    <p:embeddedFont>
      <p:font typeface="Quattrocento Sans"/>
      <p:regular r:id="rId41"/>
      <p:bold r:id="rId42"/>
      <p:italic r:id="rId43"/>
      <p:boldItalic r:id="rId44"/>
    </p:embeddedFont>
    <p:embeddedFont>
      <p:font typeface="Open Sans"/>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49" roundtripDataSignature="AMtx7mjONCsn/PECt+8Ign5gqGTSWeaLQ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boldItalic.fntdata"/><Relationship Id="rId42" Type="http://schemas.openxmlformats.org/officeDocument/2006/relationships/font" Target="fonts/QuattrocentoSans-bold.fntdata"/><Relationship Id="rId41" Type="http://schemas.openxmlformats.org/officeDocument/2006/relationships/font" Target="fonts/QuattrocentoSans-regular.fntdata"/><Relationship Id="rId44" Type="http://schemas.openxmlformats.org/officeDocument/2006/relationships/font" Target="fonts/QuattrocentoSans-boldItalic.fntdata"/><Relationship Id="rId43" Type="http://schemas.openxmlformats.org/officeDocument/2006/relationships/font" Target="fonts/QuattrocentoSans-italic.fntdata"/><Relationship Id="rId46" Type="http://schemas.openxmlformats.org/officeDocument/2006/relationships/font" Target="fonts/OpenSans-bold.fntdata"/><Relationship Id="rId45" Type="http://schemas.openxmlformats.org/officeDocument/2006/relationships/font" Target="fonts/OpenSans-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OpenSans-boldItalic.fntdata"/><Relationship Id="rId47" Type="http://schemas.openxmlformats.org/officeDocument/2006/relationships/font" Target="fonts/OpenSans-italic.fntdata"/><Relationship Id="rId49"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font" Target="fonts/ArialNarrow-regular.fntdata"/><Relationship Id="rId32" Type="http://schemas.openxmlformats.org/officeDocument/2006/relationships/slide" Target="slides/slide27.xml"/><Relationship Id="rId35" Type="http://schemas.openxmlformats.org/officeDocument/2006/relationships/font" Target="fonts/ArialNarrow-italic.fntdata"/><Relationship Id="rId34" Type="http://schemas.openxmlformats.org/officeDocument/2006/relationships/font" Target="fonts/ArialNarrow-bold.fntdata"/><Relationship Id="rId37" Type="http://schemas.openxmlformats.org/officeDocument/2006/relationships/font" Target="fonts/Montserrat-regular.fntdata"/><Relationship Id="rId36" Type="http://schemas.openxmlformats.org/officeDocument/2006/relationships/font" Target="fonts/ArialNarrow-boldItalic.fntdata"/><Relationship Id="rId39" Type="http://schemas.openxmlformats.org/officeDocument/2006/relationships/font" Target="fonts/Montserrat-italic.fntdata"/><Relationship Id="rId38" Type="http://schemas.openxmlformats.org/officeDocument/2006/relationships/font" Target="fonts/Montserrat-bold.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d-alliance.org/groups/computational-modelling-of-health-data/activity" TargetMode="External"/><Relationship Id="rId3" Type="http://schemas.openxmlformats.org/officeDocument/2006/relationships/hyperlink" Target="https://www.rd-alliance.org/groups/fair-run-time-environments/activity"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48d398e652_1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 name="Google Shape;91;g348d398e652_1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0"/>
              </a:spcAft>
              <a:buSzPts val="1100"/>
              <a:buNone/>
            </a:pPr>
            <a:r>
              <a:rPr lang="en-GB"/>
              <a:t>Code of conduct </a:t>
            </a:r>
            <a:endParaRPr/>
          </a:p>
          <a:p>
            <a:pPr indent="0" lvl="0" marL="0" rtl="0" algn="l">
              <a:lnSpc>
                <a:spcPct val="100000"/>
              </a:lnSpc>
              <a:spcBef>
                <a:spcPts val="1200"/>
              </a:spcBef>
              <a:spcAft>
                <a:spcPts val="0"/>
              </a:spcAft>
              <a:buSzPts val="1100"/>
              <a:buNone/>
            </a:pPr>
            <a:r>
              <a:rPr lang="en-GB"/>
              <a:t>Mute </a:t>
            </a:r>
            <a:r>
              <a:rPr lang="en-GB"/>
              <a:t>if your are not speaking </a:t>
            </a:r>
            <a:endParaRPr/>
          </a:p>
          <a:p>
            <a:pPr indent="0" lvl="0" marL="0" rtl="0" algn="l">
              <a:lnSpc>
                <a:spcPct val="100000"/>
              </a:lnSpc>
              <a:spcBef>
                <a:spcPts val="1200"/>
              </a:spcBef>
              <a:spcAft>
                <a:spcPts val="0"/>
              </a:spcAft>
              <a:buSzPts val="1100"/>
              <a:buNone/>
            </a:pPr>
            <a:r>
              <a:rPr lang="en-GB"/>
              <a:t>Write your question in the chat - Irina can read them out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c328d6b459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g3c328d6b45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 name="Google Shape;16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 name="Google Shape;19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bf7efc6fca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g3bf7efc6fca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68b650bb17_0_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2" name="Google Shape;322;g368b650bb17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0"/>
              </a:spcAft>
              <a:buSzPts val="1100"/>
              <a:buNone/>
            </a:pPr>
            <a:r>
              <a:rPr lang="en-GB"/>
              <a:t>Might not need opening slide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b9eff92349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g3b9eff92349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0"/>
              </a:spcAft>
              <a:buSzPts val="1100"/>
              <a:buNone/>
            </a:pPr>
            <a:r>
              <a:rPr lang="en-GB"/>
              <a:t>Add the link to the upcoming Plenary - P27 will be in London </a:t>
            </a:r>
            <a:br>
              <a:rPr lang="en-GB"/>
            </a:br>
            <a:br>
              <a:rPr lang="en-GB"/>
            </a:br>
            <a:r>
              <a:rPr lang="en-GB"/>
              <a:t>Examines ethical, legal, and social challenges of AI and data visitation in Open Science</a:t>
            </a:r>
            <a:endParaRPr/>
          </a:p>
          <a:p>
            <a:pPr indent="0" lvl="0" marL="0" rtl="0" algn="l">
              <a:lnSpc>
                <a:spcPct val="100000"/>
              </a:lnSpc>
              <a:spcBef>
                <a:spcPts val="1200"/>
              </a:spcBef>
              <a:spcAft>
                <a:spcPts val="0"/>
              </a:spcAft>
              <a:buClr>
                <a:schemeClr val="dk1"/>
              </a:buClr>
              <a:buSzPts val="1100"/>
              <a:buFont typeface="Arial"/>
              <a:buNone/>
            </a:pPr>
            <a:r>
              <a:rPr b="1" lang="en-GB" u="sng">
                <a:solidFill>
                  <a:schemeClr val="hlink"/>
                </a:solidFill>
                <a:hlinkClick r:id="rId2"/>
              </a:rPr>
              <a:t>Computational Modelling of Health Data</a:t>
            </a:r>
            <a:r>
              <a:rPr lang="en-GB">
                <a:solidFill>
                  <a:schemeClr val="dk1"/>
                </a:solidFill>
              </a:rPr>
              <a:t> - Focuses on improving reproducibility, transparency, and accessibility of computational models in health research</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b="1" lang="en-GB" u="sng">
                <a:solidFill>
                  <a:schemeClr val="hlink"/>
                </a:solidFill>
                <a:hlinkClick r:id="rId3"/>
              </a:rPr>
              <a:t>FAIR Run Time Environments</a:t>
            </a:r>
            <a:r>
              <a:rPr lang="en-GB">
                <a:solidFill>
                  <a:schemeClr val="dk1"/>
                </a:solidFill>
              </a:rPr>
              <a:t> - Works on making runtime environments findable, accessible, interoperable, and reusable</a:t>
            </a:r>
            <a:endParaRPr>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4" name="Google Shape;34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0"/>
              </a:spcAft>
              <a:buSzPts val="1100"/>
              <a:buNone/>
            </a:pPr>
            <a:r>
              <a:rPr lang="en-GB"/>
              <a:t>STATE of AI </a:t>
            </a:r>
            <a:endParaRPr/>
          </a:p>
          <a:p>
            <a:pPr indent="0" lvl="0" marL="0" rtl="0" algn="l">
              <a:lnSpc>
                <a:spcPct val="100000"/>
              </a:lnSpc>
              <a:spcBef>
                <a:spcPts val="1200"/>
              </a:spcBef>
              <a:spcAft>
                <a:spcPts val="0"/>
              </a:spcAft>
              <a:buSzPts val="1100"/>
              <a:buNone/>
            </a:pPr>
            <a:r>
              <a:rPr lang="en-GB"/>
              <a:t>AI in Action - examples of talks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8" name="Google Shape;35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7" name="Google Shape;37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3" name="Google Shape;39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4999"/>
              </a:lnSpc>
              <a:spcBef>
                <a:spcPts val="1200"/>
              </a:spcBef>
              <a:spcAft>
                <a:spcPts val="0"/>
              </a:spcAft>
              <a:buSzPts val="1100"/>
              <a:buNone/>
            </a:pPr>
            <a:r>
              <a:t/>
            </a:r>
            <a:endParaRPr/>
          </a:p>
          <a:p>
            <a:pPr indent="0" lvl="0" marL="0" rtl="0" algn="l">
              <a:lnSpc>
                <a:spcPct val="114999"/>
              </a:lnSpc>
              <a:spcBef>
                <a:spcPts val="1200"/>
              </a:spcBef>
              <a:spcAft>
                <a:spcPts val="0"/>
              </a:spcAft>
              <a:buSzPts val="1100"/>
              <a:buNone/>
            </a:pPr>
            <a:r>
              <a:t/>
            </a:r>
            <a:endParaRPr/>
          </a:p>
          <a:p>
            <a:pPr indent="0" lvl="0" marL="0" rtl="0" algn="l">
              <a:lnSpc>
                <a:spcPct val="114999"/>
              </a:lnSpc>
              <a:spcBef>
                <a:spcPts val="1200"/>
              </a:spcBef>
              <a:spcAft>
                <a:spcPts val="0"/>
              </a:spcAft>
              <a:buSzPts val="1100"/>
              <a:buNone/>
            </a:pPr>
            <a:r>
              <a:t/>
            </a:r>
            <a:endParaRPr/>
          </a:p>
          <a:p>
            <a:pPr indent="0" lvl="0" marL="0" rtl="0" algn="l">
              <a:lnSpc>
                <a:spcPct val="114999"/>
              </a:lnSpc>
              <a:spcBef>
                <a:spcPts val="1200"/>
              </a:spcBef>
              <a:spcAft>
                <a:spcPts val="0"/>
              </a:spcAft>
              <a:buSzPts val="1100"/>
              <a:buNone/>
            </a:pPr>
            <a:r>
              <a:t/>
            </a:r>
            <a:endParaRPr/>
          </a:p>
          <a:p>
            <a:pPr indent="0" lvl="0" marL="0" rtl="0" algn="l">
              <a:lnSpc>
                <a:spcPct val="114999"/>
              </a:lnSpc>
              <a:spcBef>
                <a:spcPts val="1200"/>
              </a:spcBef>
              <a:spcAft>
                <a:spcPts val="0"/>
              </a:spcAft>
              <a:buSzPts val="1100"/>
              <a:buNone/>
            </a:pPr>
            <a:r>
              <a:t/>
            </a:r>
            <a:endParaRPr/>
          </a:p>
          <a:p>
            <a:pPr indent="0" lvl="0" marL="0" rtl="0" algn="l">
              <a:lnSpc>
                <a:spcPct val="114999"/>
              </a:lnSpc>
              <a:spcBef>
                <a:spcPts val="1200"/>
              </a:spcBef>
              <a:spcAft>
                <a:spcPts val="0"/>
              </a:spcAft>
              <a:buSzPts val="1100"/>
              <a:buNone/>
            </a:pPr>
            <a:r>
              <a:t/>
            </a:r>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6" name="Google Shape;40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t/>
            </a:r>
            <a:endParaRPr/>
          </a:p>
          <a:p>
            <a:pPr indent="0" lvl="0" marL="0" rtl="0" algn="l">
              <a:lnSpc>
                <a:spcPct val="114999"/>
              </a:lnSpc>
              <a:spcBef>
                <a:spcPts val="1200"/>
              </a:spcBef>
              <a:spcAft>
                <a:spcPts val="0"/>
              </a:spcAft>
              <a:buSzPts val="1100"/>
              <a:buNone/>
            </a:pPr>
            <a:r>
              <a:t/>
            </a:r>
            <a:endParaRPr/>
          </a:p>
          <a:p>
            <a:pPr indent="0" lvl="0" marL="0" rtl="0" algn="l">
              <a:lnSpc>
                <a:spcPct val="114999"/>
              </a:lnSpc>
              <a:spcBef>
                <a:spcPts val="1200"/>
              </a:spcBef>
              <a:spcAft>
                <a:spcPts val="0"/>
              </a:spcAft>
              <a:buSzPts val="1100"/>
              <a:buNone/>
            </a:pPr>
            <a:r>
              <a:t/>
            </a:r>
            <a:endParaRPr/>
          </a:p>
          <a:p>
            <a:pPr indent="0" lvl="0" marL="0" rtl="0" algn="l">
              <a:lnSpc>
                <a:spcPct val="114999"/>
              </a:lnSpc>
              <a:spcBef>
                <a:spcPts val="1200"/>
              </a:spcBef>
              <a:spcAft>
                <a:spcPts val="0"/>
              </a:spcAft>
              <a:buSzPts val="1100"/>
              <a:buNone/>
            </a:pPr>
            <a:r>
              <a:t/>
            </a:r>
            <a:endParaRPr/>
          </a:p>
          <a:p>
            <a:pPr indent="0" lvl="0" marL="0" rtl="0" algn="l">
              <a:lnSpc>
                <a:spcPct val="114999"/>
              </a:lnSpc>
              <a:spcBef>
                <a:spcPts val="1200"/>
              </a:spcBef>
              <a:spcAft>
                <a:spcPts val="0"/>
              </a:spcAft>
              <a:buSzPts val="1100"/>
              <a:buNone/>
            </a:pPr>
            <a:r>
              <a:t/>
            </a:r>
            <a:endParaRPr/>
          </a:p>
          <a:p>
            <a:pPr indent="0" lvl="0" marL="0" rtl="0" algn="l">
              <a:lnSpc>
                <a:spcPct val="114999"/>
              </a:lnSpc>
              <a:spcBef>
                <a:spcPts val="1200"/>
              </a:spcBef>
              <a:spcAft>
                <a:spcPts val="0"/>
              </a:spcAft>
              <a:buSzPts val="1100"/>
              <a:buNone/>
            </a:pPr>
            <a:r>
              <a:t/>
            </a:r>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68b650bb17_0_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7" name="Google Shape;417;g368b650bb17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0"/>
              </a:spcAft>
              <a:buSzPts val="1100"/>
              <a:buNone/>
            </a:pPr>
            <a:r>
              <a:rPr lang="en-GB"/>
              <a:t>Watch the recordings link to the page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0" name="Google Shape;43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GB"/>
              <a:t>https://www.rd-alliance.org/news/global-community-priorities-for-agentic-ai-in-research-consultation-results-available/</a:t>
            </a:r>
            <a:endParaRPr/>
          </a:p>
        </p:txBody>
      </p:sp>
      <p:sp>
        <p:nvSpPr>
          <p:cNvPr id="443" name="Google Shape;443;p15: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300"/>
              <a:buFont typeface="Arial"/>
              <a:buNone/>
            </a:pPr>
            <a:r>
              <a:t/>
            </a:r>
            <a:endParaRPr b="0" i="0" sz="1300" u="none" cap="none" strike="noStrike">
              <a:solidFill>
                <a:srgbClr val="000000"/>
              </a:solidFill>
              <a:latin typeface="Quattrocento Sans"/>
              <a:ea typeface="Quattrocento Sans"/>
              <a:cs typeface="Quattrocento Sans"/>
              <a:sym typeface="Quattrocento Sans"/>
            </a:endParaRPr>
          </a:p>
        </p:txBody>
      </p:sp>
      <p:sp>
        <p:nvSpPr>
          <p:cNvPr id="444" name="Google Shape;444;p15:notes"/>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p>
            <a:pPr indent="0" lvl="0" marL="619335" marR="0" rtl="0" algn="l">
              <a:lnSpc>
                <a:spcPct val="100000"/>
              </a:lnSpc>
              <a:spcBef>
                <a:spcPts val="0"/>
              </a:spcBef>
              <a:spcAft>
                <a:spcPts val="0"/>
              </a:spcAft>
              <a:buClr>
                <a:srgbClr val="000000"/>
              </a:buClr>
              <a:buSzPts val="400"/>
              <a:buFont typeface="Quattrocento Sans"/>
              <a:buNone/>
            </a:pPr>
            <a:r>
              <a:rPr b="0" i="0" lang="en-GB" sz="400" u="none" cap="none" strike="noStrike">
                <a:solidFill>
                  <a:srgbClr val="000000"/>
                </a:solidFill>
                <a:latin typeface="Quattrocento Sans"/>
                <a:ea typeface="Quattrocento Sans"/>
                <a:cs typeface="Quattrocento Sans"/>
                <a:sym typeface="Quattrocento Sans"/>
              </a:rPr>
              <a:t>© Microsoft Corporation. All rights reserved. MICROSOFT MAKES NO WARRANTIES, EXPRESS, IMPLIED OR STATUTORY, AS TO THE INFORMATION IN THIS PRESENTATION.</a:t>
            </a:r>
            <a:endParaRPr b="0" i="0" sz="1400" u="none" cap="none" strike="noStrike">
              <a:solidFill>
                <a:srgbClr val="000000"/>
              </a:solidFill>
              <a:latin typeface="Arial"/>
              <a:ea typeface="Arial"/>
              <a:cs typeface="Arial"/>
              <a:sym typeface="Arial"/>
            </a:endParaRPr>
          </a:p>
        </p:txBody>
      </p:sp>
      <p:sp>
        <p:nvSpPr>
          <p:cNvPr id="445" name="Google Shape;445;p1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300"/>
              <a:buFont typeface="Quattrocento Sans"/>
              <a:buNone/>
            </a:pPr>
            <a:r>
              <a:rPr b="0" i="0" lang="en-GB" sz="1300" u="none" cap="none" strike="noStrike">
                <a:solidFill>
                  <a:srgbClr val="000000"/>
                </a:solidFill>
                <a:latin typeface="Quattrocento Sans"/>
                <a:ea typeface="Quattrocento Sans"/>
                <a:cs typeface="Quattrocento Sans"/>
                <a:sym typeface="Quattrocento Sans"/>
              </a:rPr>
              <a:t>9/12/2025 9:38 AM</a:t>
            </a:r>
            <a:endParaRPr b="0" i="0" sz="1300" u="none" cap="none" strike="noStrike">
              <a:solidFill>
                <a:srgbClr val="000000"/>
              </a:solidFill>
              <a:latin typeface="Quattrocento Sans"/>
              <a:ea typeface="Quattrocento Sans"/>
              <a:cs typeface="Quattrocento Sans"/>
              <a:sym typeface="Quattrocento Sans"/>
            </a:endParaRPr>
          </a:p>
        </p:txBody>
      </p:sp>
      <p:sp>
        <p:nvSpPr>
          <p:cNvPr id="446" name="Google Shape;44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300"/>
              <a:buFont typeface="Quattrocento Sans"/>
              <a:buNone/>
            </a:pPr>
            <a:fld id="{00000000-1234-1234-1234-123412341234}" type="slidenum">
              <a:rPr b="0" i="0" lang="en-GB" sz="1300" u="none" cap="none" strike="noStrike">
                <a:solidFill>
                  <a:srgbClr val="000000"/>
                </a:solidFill>
                <a:latin typeface="Quattrocento Sans"/>
                <a:ea typeface="Quattrocento Sans"/>
                <a:cs typeface="Quattrocento Sans"/>
                <a:sym typeface="Quattrocento Sans"/>
              </a:rPr>
              <a:t>‹#›</a:t>
            </a:fld>
            <a:endParaRPr b="0" i="0" sz="1300" u="none" cap="none" strike="noStrike">
              <a:solidFill>
                <a:srgbClr val="000000"/>
              </a:solidFill>
              <a:latin typeface="Quattrocento Sans"/>
              <a:ea typeface="Quattrocento Sans"/>
              <a:cs typeface="Quattrocento Sans"/>
              <a:sym typeface="Quattrocen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1" name="Google Shape;49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85750" lvl="0" marL="285750" marR="0" rtl="0" algn="l">
              <a:lnSpc>
                <a:spcPct val="100000"/>
              </a:lnSpc>
              <a:spcBef>
                <a:spcPts val="0"/>
              </a:spcBef>
              <a:spcAft>
                <a:spcPts val="0"/>
              </a:spcAft>
              <a:buClr>
                <a:srgbClr val="0E605A"/>
              </a:buClr>
              <a:buSzPts val="1100"/>
              <a:buFont typeface="Arial"/>
              <a:buChar char="•"/>
            </a:pPr>
            <a:r>
              <a:rPr b="1" i="0" lang="en-GB" sz="1100" u="none" cap="none" strike="noStrike">
                <a:solidFill>
                  <a:srgbClr val="0E605A"/>
                </a:solidFill>
                <a:latin typeface="Arial"/>
                <a:ea typeface="Arial"/>
                <a:cs typeface="Arial"/>
                <a:sym typeface="Arial"/>
              </a:rPr>
              <a:t>Automation and efficiency gains</a:t>
            </a:r>
            <a:r>
              <a:rPr b="0" i="0" lang="en-GB" sz="1100" u="none" cap="none" strike="noStrike">
                <a:solidFill>
                  <a:srgbClr val="0E605A"/>
                </a:solidFill>
                <a:latin typeface="Arial"/>
                <a:ea typeface="Arial"/>
                <a:cs typeface="Arial"/>
                <a:sym typeface="Arial"/>
              </a:rPr>
              <a:t> - AI as supportive team member augmenting human capability, accelerating research processes and reducing time spent on administrative tasks across the research lifecycle </a:t>
            </a:r>
            <a:endParaRPr/>
          </a:p>
          <a:p>
            <a:pPr indent="-285750" lvl="0" marL="285750" marR="0" rtl="0" algn="l">
              <a:lnSpc>
                <a:spcPct val="100000"/>
              </a:lnSpc>
              <a:spcBef>
                <a:spcPts val="0"/>
              </a:spcBef>
              <a:spcAft>
                <a:spcPts val="0"/>
              </a:spcAft>
              <a:buClr>
                <a:srgbClr val="0E605A"/>
              </a:buClr>
              <a:buSzPts val="1100"/>
              <a:buFont typeface="Arial"/>
              <a:buChar char="•"/>
            </a:pPr>
            <a:r>
              <a:rPr b="1" i="0" lang="en-GB" sz="1100" u="none" cap="none" strike="noStrike">
                <a:solidFill>
                  <a:srgbClr val="0E605A"/>
                </a:solidFill>
                <a:latin typeface="Arial"/>
                <a:ea typeface="Arial"/>
                <a:cs typeface="Arial"/>
                <a:sym typeface="Arial"/>
              </a:rPr>
              <a:t>Reducing administrative burden</a:t>
            </a:r>
            <a:r>
              <a:rPr b="0" i="0" lang="en-GB" sz="1100" u="none" cap="none" strike="noStrike">
                <a:solidFill>
                  <a:srgbClr val="0E605A"/>
                </a:solidFill>
                <a:latin typeface="Arial"/>
                <a:ea typeface="Arial"/>
                <a:cs typeface="Arial"/>
                <a:sym typeface="Arial"/>
              </a:rPr>
              <a:t> - Address pain points researchers find valuable but prefer not to spend time on (metadata creation, compliance checking, literature searching, proposal formatting) </a:t>
            </a:r>
            <a:endParaRPr/>
          </a:p>
          <a:p>
            <a:pPr indent="-285750" lvl="0" marL="285750" marR="0" rtl="0" algn="l">
              <a:lnSpc>
                <a:spcPct val="100000"/>
              </a:lnSpc>
              <a:spcBef>
                <a:spcPts val="0"/>
              </a:spcBef>
              <a:spcAft>
                <a:spcPts val="0"/>
              </a:spcAft>
              <a:buClr>
                <a:srgbClr val="0E605A"/>
              </a:buClr>
              <a:buSzPts val="1100"/>
              <a:buFont typeface="Arial"/>
              <a:buChar char="•"/>
            </a:pPr>
            <a:r>
              <a:rPr b="1" i="0" lang="en-GB" sz="1100" u="none" cap="none" strike="noStrike">
                <a:solidFill>
                  <a:srgbClr val="0E605A"/>
                </a:solidFill>
                <a:latin typeface="Arial"/>
                <a:ea typeface="Arial"/>
                <a:cs typeface="Arial"/>
                <a:sym typeface="Arial"/>
              </a:rPr>
              <a:t>Democratising access to support</a:t>
            </a:r>
            <a:r>
              <a:rPr b="0" i="0" lang="en-GB" sz="1100" u="none" cap="none" strike="noStrike">
                <a:solidFill>
                  <a:srgbClr val="0E605A"/>
                </a:solidFill>
                <a:latin typeface="Arial"/>
                <a:ea typeface="Arial"/>
                <a:cs typeface="Arial"/>
                <a:sym typeface="Arial"/>
              </a:rPr>
              <a:t> - Particularly valuable for researchers at smaller organisations without adequate support services, providing capabilities previously available only to well-resourced institutions </a:t>
            </a:r>
            <a:endParaRPr/>
          </a:p>
          <a:p>
            <a:pPr indent="-285750" lvl="0" marL="285750" marR="0" rtl="0" algn="l">
              <a:lnSpc>
                <a:spcPct val="100000"/>
              </a:lnSpc>
              <a:spcBef>
                <a:spcPts val="0"/>
              </a:spcBef>
              <a:spcAft>
                <a:spcPts val="0"/>
              </a:spcAft>
              <a:buClr>
                <a:srgbClr val="0E605A"/>
              </a:buClr>
              <a:buSzPts val="1100"/>
              <a:buFont typeface="Arial"/>
              <a:buChar char="•"/>
            </a:pPr>
            <a:r>
              <a:rPr b="1" i="0" lang="en-GB" sz="1100" u="none" cap="none" strike="noStrike">
                <a:solidFill>
                  <a:srgbClr val="0E605A"/>
                </a:solidFill>
                <a:latin typeface="Arial"/>
                <a:ea typeface="Arial"/>
                <a:cs typeface="Arial"/>
                <a:sym typeface="Arial"/>
              </a:rPr>
              <a:t>Navigating complex ecosystems</a:t>
            </a:r>
            <a:r>
              <a:rPr b="0" i="0" lang="en-GB" sz="1100" u="none" cap="none" strike="noStrike">
                <a:solidFill>
                  <a:srgbClr val="0E605A"/>
                </a:solidFill>
                <a:latin typeface="Arial"/>
                <a:ea typeface="Arial"/>
                <a:cs typeface="Arial"/>
                <a:sym typeface="Arial"/>
              </a:rPr>
              <a:t> - Help researchers navigate scattered funding opportunities, vast literature databases, and data repository requirements more effectively </a:t>
            </a:r>
            <a:endParaRPr/>
          </a:p>
          <a:p>
            <a:pPr indent="-285750" lvl="0" marL="285750" marR="0" rtl="0" algn="l">
              <a:lnSpc>
                <a:spcPct val="100000"/>
              </a:lnSpc>
              <a:spcBef>
                <a:spcPts val="0"/>
              </a:spcBef>
              <a:spcAft>
                <a:spcPts val="0"/>
              </a:spcAft>
              <a:buClr>
                <a:srgbClr val="0E605A"/>
              </a:buClr>
              <a:buSzPts val="1100"/>
              <a:buFont typeface="Arial"/>
              <a:buChar char="•"/>
            </a:pPr>
            <a:r>
              <a:rPr b="1" i="0" lang="en-GB" sz="1100" u="none" cap="none" strike="noStrike">
                <a:solidFill>
                  <a:srgbClr val="0E605A"/>
                </a:solidFill>
                <a:latin typeface="Arial"/>
                <a:ea typeface="Arial"/>
                <a:cs typeface="Arial"/>
                <a:sym typeface="Arial"/>
              </a:rPr>
              <a:t>Standardisation and quality improvement</a:t>
            </a:r>
            <a:r>
              <a:rPr b="0" i="0" lang="en-GB" sz="1100" u="none" cap="none" strike="noStrike">
                <a:solidFill>
                  <a:srgbClr val="0E605A"/>
                </a:solidFill>
                <a:latin typeface="Arial"/>
                <a:ea typeface="Arial"/>
                <a:cs typeface="Arial"/>
                <a:sym typeface="Arial"/>
              </a:rPr>
              <a:t> - Reduce human error, improve consistency in metadata creation, compliance checking, and data management following FAIR principles</a:t>
            </a:r>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2" name="Google Shape;502;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85750" lvl="0" marL="285750" marR="0" rtl="0" algn="l">
              <a:lnSpc>
                <a:spcPct val="100000"/>
              </a:lnSpc>
              <a:spcBef>
                <a:spcPts val="0"/>
              </a:spcBef>
              <a:spcAft>
                <a:spcPts val="0"/>
              </a:spcAft>
              <a:buClr>
                <a:srgbClr val="000000"/>
              </a:buClr>
              <a:buSzPts val="1100"/>
              <a:buFont typeface="Arial"/>
              <a:buChar char="•"/>
            </a:pPr>
            <a:r>
              <a:rPr b="1" lang="en-GB"/>
              <a:t>Accuracy and trust deficits</a:t>
            </a:r>
            <a:r>
              <a:rPr lang="en-GB"/>
              <a:t> - AI hallucinations, errors requiring constant verification, lack of reliability, and inability to handle nuance raise fundamental questions about verifying results and establishing trust</a:t>
            </a:r>
            <a:endParaRPr/>
          </a:p>
          <a:p>
            <a:pPr indent="-285750" lvl="0" marL="285750" marR="0" rtl="0" algn="l">
              <a:lnSpc>
                <a:spcPct val="100000"/>
              </a:lnSpc>
              <a:spcBef>
                <a:spcPts val="0"/>
              </a:spcBef>
              <a:spcAft>
                <a:spcPts val="0"/>
              </a:spcAft>
              <a:buClr>
                <a:srgbClr val="000000"/>
              </a:buClr>
              <a:buSzPts val="1100"/>
              <a:buFont typeface="Arial"/>
              <a:buChar char="•"/>
            </a:pPr>
            <a:r>
              <a:rPr b="1" lang="en-GB"/>
              <a:t>Transparency and explainability gaps</a:t>
            </a:r>
            <a:r>
              <a:rPr lang="en-GB"/>
              <a:t> - Understanding how models work and defending research processes; potential for AI to misrepresent data or enforce 'buzzwords' that stifle innovation</a:t>
            </a:r>
            <a:endParaRPr/>
          </a:p>
          <a:p>
            <a:pPr indent="-285750" lvl="0" marL="285750" marR="0" rtl="0" algn="l">
              <a:lnSpc>
                <a:spcPct val="100000"/>
              </a:lnSpc>
              <a:spcBef>
                <a:spcPts val="0"/>
              </a:spcBef>
              <a:spcAft>
                <a:spcPts val="0"/>
              </a:spcAft>
              <a:buClr>
                <a:srgbClr val="000000"/>
              </a:buClr>
              <a:buSzPts val="1100"/>
              <a:buFont typeface="Arial"/>
              <a:buChar char="•"/>
            </a:pPr>
            <a:r>
              <a:rPr b="1" lang="en-GB"/>
              <a:t>Loss of research skills and critical judgment</a:t>
            </a:r>
            <a:r>
              <a:rPr lang="en-GB"/>
              <a:t> - Reduced hands-on interaction with data may diminish researchers' abilities to justify conclusions, develop critical thinking, and maintain essential research competencies</a:t>
            </a:r>
            <a:endParaRPr/>
          </a:p>
          <a:p>
            <a:pPr indent="-285750" lvl="0" marL="285750" marR="0" rtl="0" algn="l">
              <a:lnSpc>
                <a:spcPct val="100000"/>
              </a:lnSpc>
              <a:spcBef>
                <a:spcPts val="0"/>
              </a:spcBef>
              <a:spcAft>
                <a:spcPts val="0"/>
              </a:spcAft>
              <a:buClr>
                <a:srgbClr val="000000"/>
              </a:buClr>
              <a:buSzPts val="1100"/>
              <a:buFont typeface="Arial"/>
              <a:buChar char="•"/>
            </a:pPr>
            <a:r>
              <a:rPr b="1" lang="en-GB"/>
              <a:t>Human oversight imperative</a:t>
            </a:r>
            <a:r>
              <a:rPr lang="en-GB"/>
              <a:t> - Human-in-the-loop crucial for responsible oversight, particularly for ethics and governance with sensitive data; error propagation through automated lifecycle poses serious risks</a:t>
            </a:r>
            <a:endParaRPr/>
          </a:p>
          <a:p>
            <a:pPr indent="-285750" lvl="0" marL="285750" marR="0" rtl="0" algn="l">
              <a:lnSpc>
                <a:spcPct val="100000"/>
              </a:lnSpc>
              <a:spcBef>
                <a:spcPts val="0"/>
              </a:spcBef>
              <a:spcAft>
                <a:spcPts val="0"/>
              </a:spcAft>
              <a:buClr>
                <a:srgbClr val="000000"/>
              </a:buClr>
              <a:buSzPts val="1100"/>
              <a:buFont typeface="Arial"/>
              <a:buChar char="•"/>
            </a:pPr>
            <a:r>
              <a:rPr b="1" lang="en-GB"/>
              <a:t>Infrastructure and equity barriers</a:t>
            </a:r>
            <a:r>
              <a:rPr lang="en-GB"/>
              <a:t> - Questions about institutional policies, library contracts, campus IT protocols; unequal access, vendor lock-in, sustainability concerns, and whether agentic AI is necessary vs. simpler solutions</a:t>
            </a:r>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3" name="Google Shape;513;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4" name="Google Shape;524;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5" name="Google Shape;535;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368b650bb17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3" name="Google Shape;543;g368b650bb1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 name="Shape 9"/>
        <p:cNvGrpSpPr/>
        <p:nvPr/>
      </p:nvGrpSpPr>
      <p:grpSpPr>
        <a:xfrm>
          <a:off x="0" y="0"/>
          <a:ext cx="0" cy="0"/>
          <a:chOff x="0" y="0"/>
          <a:chExt cx="0" cy="0"/>
        </a:xfrm>
      </p:grpSpPr>
      <p:sp>
        <p:nvSpPr>
          <p:cNvPr id="10" name="Google Shape;10;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 name="Google Shape;11;p2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 name="Google Shape;12;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 name="Shape 13"/>
        <p:cNvGrpSpPr/>
        <p:nvPr/>
      </p:nvGrpSpPr>
      <p:grpSpPr>
        <a:xfrm>
          <a:off x="0" y="0"/>
          <a:ext cx="0" cy="0"/>
          <a:chOff x="0" y="0"/>
          <a:chExt cx="0" cy="0"/>
        </a:xfrm>
      </p:grpSpPr>
      <p:sp>
        <p:nvSpPr>
          <p:cNvPr id="14" name="Google Shape;14;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5" name="Shape 15"/>
        <p:cNvGrpSpPr/>
        <p:nvPr/>
      </p:nvGrpSpPr>
      <p:grpSpPr>
        <a:xfrm>
          <a:off x="0" y="0"/>
          <a:ext cx="0" cy="0"/>
          <a:chOff x="0" y="0"/>
          <a:chExt cx="0" cy="0"/>
        </a:xfrm>
      </p:grpSpPr>
      <p:sp>
        <p:nvSpPr>
          <p:cNvPr id="16" name="Google Shape;16;p39"/>
          <p:cNvSpPr txBox="1"/>
          <p:nvPr>
            <p:ph type="title"/>
          </p:nvPr>
        </p:nvSpPr>
        <p:spPr>
          <a:xfrm>
            <a:off x="441197" y="342900"/>
            <a:ext cx="8263890" cy="430887"/>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Clr>
                <a:schemeClr val="dk2"/>
              </a:buClr>
              <a:buSzPts val="3600"/>
              <a:buFont typeface="Quattrocento Sans"/>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9"/>
          <p:cNvSpPr txBox="1"/>
          <p:nvPr>
            <p:ph idx="1" type="body"/>
          </p:nvPr>
        </p:nvSpPr>
        <p:spPr>
          <a:xfrm>
            <a:off x="438150" y="1076325"/>
            <a:ext cx="8264129" cy="328295"/>
          </a:xfrm>
          <a:prstGeom prst="rect">
            <a:avLst/>
          </a:prstGeom>
          <a:noFill/>
          <a:ln>
            <a:noFill/>
          </a:ln>
        </p:spPr>
        <p:txBody>
          <a:bodyPr anchorCtr="0" anchor="t" bIns="0" lIns="0" spcFirstLastPara="1" rIns="0" wrap="square" tIns="0">
            <a:spAutoFit/>
          </a:bodyPr>
          <a:lstStyle>
            <a:lvl1pPr indent="-388620" lvl="0" marL="457200" algn="l">
              <a:lnSpc>
                <a:spcPct val="100000"/>
              </a:lnSpc>
              <a:spcBef>
                <a:spcPts val="420"/>
              </a:spcBef>
              <a:spcAft>
                <a:spcPts val="0"/>
              </a:spcAft>
              <a:buClr>
                <a:schemeClr val="dk1"/>
              </a:buClr>
              <a:buSzPts val="2520"/>
              <a:buChar char="·"/>
              <a:defRPr>
                <a:solidFill>
                  <a:schemeClr val="dk1"/>
                </a:solidFill>
              </a:defRPr>
            </a:lvl1pPr>
            <a:lvl2pPr indent="-342900" lvl="1" marL="914400" algn="l">
              <a:lnSpc>
                <a:spcPct val="100000"/>
              </a:lnSpc>
              <a:spcBef>
                <a:spcPts val="300"/>
              </a:spcBef>
              <a:spcAft>
                <a:spcPts val="0"/>
              </a:spcAft>
              <a:buClr>
                <a:schemeClr val="dk1"/>
              </a:buClr>
              <a:buSzPts val="1800"/>
              <a:buChar char="·"/>
              <a:defRPr>
                <a:solidFill>
                  <a:schemeClr val="dk1"/>
                </a:solidFill>
              </a:defRPr>
            </a:lvl2pPr>
            <a:lvl3pPr indent="-320039" lvl="2" marL="1371600" algn="l">
              <a:lnSpc>
                <a:spcPct val="100000"/>
              </a:lnSpc>
              <a:spcBef>
                <a:spcPts val="240"/>
              </a:spcBef>
              <a:spcAft>
                <a:spcPts val="0"/>
              </a:spcAft>
              <a:buClr>
                <a:schemeClr val="dk1"/>
              </a:buClr>
              <a:buSzPts val="1440"/>
              <a:buChar char="·"/>
              <a:defRPr>
                <a:solidFill>
                  <a:schemeClr val="dk1"/>
                </a:solidFill>
              </a:defRPr>
            </a:lvl3pPr>
            <a:lvl4pPr indent="-308610" lvl="3" marL="1828800" algn="l">
              <a:lnSpc>
                <a:spcPct val="100000"/>
              </a:lnSpc>
              <a:spcBef>
                <a:spcPts val="210"/>
              </a:spcBef>
              <a:spcAft>
                <a:spcPts val="0"/>
              </a:spcAft>
              <a:buClr>
                <a:schemeClr val="dk1"/>
              </a:buClr>
              <a:buSzPts val="1260"/>
              <a:buChar char="·"/>
              <a:defRPr>
                <a:solidFill>
                  <a:schemeClr val="dk1"/>
                </a:solidFill>
              </a:defRPr>
            </a:lvl4pPr>
            <a:lvl5pPr indent="-308610" lvl="4" marL="2286000" algn="l">
              <a:lnSpc>
                <a:spcPct val="100000"/>
              </a:lnSpc>
              <a:spcBef>
                <a:spcPts val="210"/>
              </a:spcBef>
              <a:spcAft>
                <a:spcPts val="0"/>
              </a:spcAft>
              <a:buClr>
                <a:schemeClr val="dk1"/>
              </a:buClr>
              <a:buSzPts val="1260"/>
              <a:buChar char="·"/>
              <a:defRPr>
                <a:solidFill>
                  <a:schemeClr val="dk1"/>
                </a:solidFill>
              </a:defRPr>
            </a:lvl5pPr>
            <a:lvl6pPr indent="-342900" lvl="5" marL="2743200" algn="l">
              <a:lnSpc>
                <a:spcPct val="115000"/>
              </a:lnSpc>
              <a:spcBef>
                <a:spcPts val="270"/>
              </a:spcBef>
              <a:spcAft>
                <a:spcPts val="0"/>
              </a:spcAft>
              <a:buClr>
                <a:schemeClr val="dk1"/>
              </a:buClr>
              <a:buSzPts val="1800"/>
              <a:buChar char="•"/>
              <a:defRPr/>
            </a:lvl6pPr>
            <a:lvl7pPr indent="-342900" lvl="6" marL="3200400" algn="l">
              <a:lnSpc>
                <a:spcPct val="115000"/>
              </a:lnSpc>
              <a:spcBef>
                <a:spcPts val="270"/>
              </a:spcBef>
              <a:spcAft>
                <a:spcPts val="0"/>
              </a:spcAft>
              <a:buClr>
                <a:schemeClr val="dk1"/>
              </a:buClr>
              <a:buSzPts val="1800"/>
              <a:buChar char="•"/>
              <a:defRPr/>
            </a:lvl7pPr>
            <a:lvl8pPr indent="-342900" lvl="7" marL="3657600" algn="l">
              <a:lnSpc>
                <a:spcPct val="115000"/>
              </a:lnSpc>
              <a:spcBef>
                <a:spcPts val="270"/>
              </a:spcBef>
              <a:spcAft>
                <a:spcPts val="0"/>
              </a:spcAft>
              <a:buClr>
                <a:schemeClr val="dk1"/>
              </a:buClr>
              <a:buSzPts val="1800"/>
              <a:buChar char="•"/>
              <a:defRPr/>
            </a:lvl8pPr>
            <a:lvl9pPr indent="-342900" lvl="8" marL="4114800" algn="l">
              <a:lnSpc>
                <a:spcPct val="115000"/>
              </a:lnSpc>
              <a:spcBef>
                <a:spcPts val="270"/>
              </a:spcBef>
              <a:spcAft>
                <a:spcPts val="0"/>
              </a:spcAft>
              <a:buClr>
                <a:schemeClr val="dk1"/>
              </a:buClr>
              <a:buSzPts val="1800"/>
              <a:buChar char="•"/>
              <a:defRPr/>
            </a:lvl9pPr>
          </a:lstStyle>
          <a:p/>
        </p:txBody>
      </p:sp>
      <p:sp>
        <p:nvSpPr>
          <p:cNvPr id="18" name="Google Shape;18;p39"/>
          <p:cNvSpPr txBox="1"/>
          <p:nvPr/>
        </p:nvSpPr>
        <p:spPr>
          <a:xfrm>
            <a:off x="9266791" y="-152958"/>
            <a:ext cx="432811" cy="11541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750"/>
              <a:buFont typeface="Arial"/>
              <a:buNone/>
            </a:pPr>
            <a:r>
              <a:rPr b="0" i="0" lang="en-GB" sz="750" u="none" cap="none" strike="noStrike">
                <a:solidFill>
                  <a:srgbClr val="A3A3A3"/>
                </a:solidFill>
                <a:latin typeface="Quattrocento Sans"/>
                <a:ea typeface="Quattrocento Sans"/>
                <a:cs typeface="Quattrocento Sans"/>
                <a:sym typeface="Quattrocento Sans"/>
              </a:rPr>
              <a:t>ELT layout</a:t>
            </a:r>
            <a:endParaRPr b="0" i="0" sz="1050" u="none" cap="none" strike="noStrike">
              <a:solidFill>
                <a:srgbClr val="000000"/>
              </a:solidFill>
              <a:latin typeface="Arial"/>
              <a:ea typeface="Arial"/>
              <a:cs typeface="Arial"/>
              <a:sym typeface="Arial"/>
            </a:endParaRPr>
          </a:p>
        </p:txBody>
      </p:sp>
    </p:spTree>
  </p:cSld>
  <p:clrMapOvr>
    <a:masterClrMapping/>
  </p:clrMapOvr>
  <p:transition>
    <p:fade/>
  </p:transition>
  <p:extLst>
    <p:ext uri="{DCECCB84-F9BA-43D5-87BE-67443E8EF086}">
      <p15:sldGuideLst>
        <p15:guide id="1" orient="horz" pos="1272">
          <p15:clr>
            <a:srgbClr val="5ACBF0"/>
          </p15:clr>
        </p15:guide>
        <p15:guide id="2" orient="horz" pos="288">
          <p15:clr>
            <a:srgbClr val="5ACBF0"/>
          </p15:clr>
        </p15:guide>
        <p15:guide id="3" orient="horz" pos="904">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1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1" name="Google Shape;21;p1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2" name="Google Shape;22;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lain Text 9">
  <p:cSld name="1_Plain Text 9">
    <p:bg>
      <p:bgPr>
        <a:blipFill>
          <a:blip r:embed="rId2">
            <a:alphaModFix/>
          </a:blip>
          <a:stretch>
            <a:fillRect/>
          </a:stretch>
        </a:blipFill>
      </p:bgPr>
    </p:bg>
    <p:spTree>
      <p:nvGrpSpPr>
        <p:cNvPr id="23" name="Shape 23"/>
        <p:cNvGrpSpPr/>
        <p:nvPr/>
      </p:nvGrpSpPr>
      <p:grpSpPr>
        <a:xfrm>
          <a:off x="0" y="0"/>
          <a:ext cx="0" cy="0"/>
          <a:chOff x="0" y="0"/>
          <a:chExt cx="0" cy="0"/>
        </a:xfrm>
      </p:grpSpPr>
      <p:sp>
        <p:nvSpPr>
          <p:cNvPr id="24" name="Google Shape;24;p36"/>
          <p:cNvSpPr txBox="1"/>
          <p:nvPr>
            <p:ph type="title"/>
          </p:nvPr>
        </p:nvSpPr>
        <p:spPr>
          <a:xfrm>
            <a:off x="804526" y="892834"/>
            <a:ext cx="7322471" cy="452888"/>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2800"/>
              <a:buNone/>
              <a:defRPr sz="27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p36"/>
          <p:cNvSpPr txBox="1"/>
          <p:nvPr>
            <p:ph idx="1" type="body"/>
          </p:nvPr>
        </p:nvSpPr>
        <p:spPr>
          <a:xfrm>
            <a:off x="810996" y="2031521"/>
            <a:ext cx="7315087" cy="2154447"/>
          </a:xfrm>
          <a:prstGeom prst="rect">
            <a:avLst/>
          </a:prstGeom>
          <a:noFill/>
          <a:ln>
            <a:noFill/>
          </a:ln>
        </p:spPr>
        <p:txBody>
          <a:bodyPr anchorCtr="0" anchor="t" bIns="91425" lIns="91425" spcFirstLastPara="1" rIns="91425" wrap="square" tIns="91425">
            <a:normAutofit/>
          </a:bodyPr>
          <a:lstStyle>
            <a:lvl1pPr indent="-228600" lvl="0" marL="457200" algn="ctr">
              <a:lnSpc>
                <a:spcPct val="115000"/>
              </a:lnSpc>
              <a:spcBef>
                <a:spcPts val="0"/>
              </a:spcBef>
              <a:spcAft>
                <a:spcPts val="0"/>
              </a:spcAft>
              <a:buSzPts val="1800"/>
              <a:buNone/>
              <a:defRPr sz="900">
                <a:solidFill>
                  <a:schemeClr val="lt1"/>
                </a:solidFill>
              </a:defRPr>
            </a:lvl1pPr>
            <a:lvl2pPr indent="-228600" lvl="1" marL="914400" algn="l">
              <a:lnSpc>
                <a:spcPct val="115000"/>
              </a:lnSpc>
              <a:spcBef>
                <a:spcPts val="0"/>
              </a:spcBef>
              <a:spcAft>
                <a:spcPts val="0"/>
              </a:spcAft>
              <a:buSzPts val="1400"/>
              <a:buNone/>
              <a:defRPr sz="1050"/>
            </a:lvl2pPr>
            <a:lvl3pPr indent="-228600" lvl="2" marL="1371600" algn="l">
              <a:lnSpc>
                <a:spcPct val="115000"/>
              </a:lnSpc>
              <a:spcBef>
                <a:spcPts val="0"/>
              </a:spcBef>
              <a:spcAft>
                <a:spcPts val="0"/>
              </a:spcAft>
              <a:buSzPts val="1400"/>
              <a:buNone/>
              <a:defRPr sz="900"/>
            </a:lvl3pPr>
            <a:lvl4pPr indent="-228600" lvl="3" marL="1828800" algn="l">
              <a:lnSpc>
                <a:spcPct val="115000"/>
              </a:lnSpc>
              <a:spcBef>
                <a:spcPts val="0"/>
              </a:spcBef>
              <a:spcAft>
                <a:spcPts val="0"/>
              </a:spcAft>
              <a:buSzPts val="1400"/>
              <a:buNone/>
              <a:defRPr sz="750"/>
            </a:lvl4pPr>
            <a:lvl5pPr indent="-228600" lvl="4" marL="2286000" algn="l">
              <a:lnSpc>
                <a:spcPct val="115000"/>
              </a:lnSpc>
              <a:spcBef>
                <a:spcPts val="0"/>
              </a:spcBef>
              <a:spcAft>
                <a:spcPts val="0"/>
              </a:spcAft>
              <a:buSzPts val="1400"/>
              <a:buNone/>
              <a:defRPr sz="750"/>
            </a:lvl5pPr>
            <a:lvl6pPr indent="-228600" lvl="5" marL="2743200" algn="l">
              <a:lnSpc>
                <a:spcPct val="115000"/>
              </a:lnSpc>
              <a:spcBef>
                <a:spcPts val="0"/>
              </a:spcBef>
              <a:spcAft>
                <a:spcPts val="0"/>
              </a:spcAft>
              <a:buSzPts val="1400"/>
              <a:buNone/>
              <a:defRPr sz="750"/>
            </a:lvl6pPr>
            <a:lvl7pPr indent="-228600" lvl="6" marL="3200400" algn="l">
              <a:lnSpc>
                <a:spcPct val="115000"/>
              </a:lnSpc>
              <a:spcBef>
                <a:spcPts val="0"/>
              </a:spcBef>
              <a:spcAft>
                <a:spcPts val="0"/>
              </a:spcAft>
              <a:buSzPts val="1400"/>
              <a:buNone/>
              <a:defRPr sz="750"/>
            </a:lvl7pPr>
            <a:lvl8pPr indent="-228600" lvl="7" marL="3657600" algn="l">
              <a:lnSpc>
                <a:spcPct val="115000"/>
              </a:lnSpc>
              <a:spcBef>
                <a:spcPts val="0"/>
              </a:spcBef>
              <a:spcAft>
                <a:spcPts val="0"/>
              </a:spcAft>
              <a:buSzPts val="1400"/>
              <a:buNone/>
              <a:defRPr sz="750"/>
            </a:lvl8pPr>
            <a:lvl9pPr indent="-228600" lvl="8" marL="4114800" algn="l">
              <a:lnSpc>
                <a:spcPct val="115000"/>
              </a:lnSpc>
              <a:spcBef>
                <a:spcPts val="0"/>
              </a:spcBef>
              <a:spcAft>
                <a:spcPts val="0"/>
              </a:spcAft>
              <a:buSzPts val="1400"/>
              <a:buNone/>
              <a:defRPr sz="750"/>
            </a:lvl9pPr>
          </a:lstStyle>
          <a:p/>
        </p:txBody>
      </p:sp>
      <p:sp>
        <p:nvSpPr>
          <p:cNvPr id="26" name="Google Shape;26;p36"/>
          <p:cNvSpPr txBox="1"/>
          <p:nvPr>
            <p:ph idx="2" type="body"/>
          </p:nvPr>
        </p:nvSpPr>
        <p:spPr>
          <a:xfrm>
            <a:off x="804527" y="1458341"/>
            <a:ext cx="7322470" cy="353537"/>
          </a:xfrm>
          <a:prstGeom prst="rect">
            <a:avLst/>
          </a:prstGeom>
          <a:noFill/>
          <a:ln>
            <a:noFill/>
          </a:ln>
        </p:spPr>
        <p:txBody>
          <a:bodyPr anchorCtr="0" anchor="t" bIns="91425" lIns="91425" spcFirstLastPara="1" rIns="91425" wrap="square" tIns="91425">
            <a:normAutofit/>
          </a:bodyPr>
          <a:lstStyle>
            <a:lvl1pPr indent="-228600" lvl="0" marL="457200" algn="ctr">
              <a:lnSpc>
                <a:spcPct val="115000"/>
              </a:lnSpc>
              <a:spcBef>
                <a:spcPts val="0"/>
              </a:spcBef>
              <a:spcAft>
                <a:spcPts val="0"/>
              </a:spcAft>
              <a:buSzPts val="1800"/>
              <a:buNone/>
              <a:defRPr sz="1800">
                <a:solidFill>
                  <a:schemeClr val="lt1"/>
                </a:solidFill>
              </a:defRPr>
            </a:lvl1pPr>
            <a:lvl2pPr indent="-228600" lvl="1" marL="914400" algn="l">
              <a:lnSpc>
                <a:spcPct val="115000"/>
              </a:lnSpc>
              <a:spcBef>
                <a:spcPts val="0"/>
              </a:spcBef>
              <a:spcAft>
                <a:spcPts val="0"/>
              </a:spcAft>
              <a:buSzPts val="1400"/>
              <a:buNone/>
              <a:defRPr sz="1500">
                <a:solidFill>
                  <a:srgbClr val="888888"/>
                </a:solidFill>
              </a:defRPr>
            </a:lvl2pPr>
            <a:lvl3pPr indent="-228600" lvl="2" marL="1371600" algn="l">
              <a:lnSpc>
                <a:spcPct val="115000"/>
              </a:lnSpc>
              <a:spcBef>
                <a:spcPts val="0"/>
              </a:spcBef>
              <a:spcAft>
                <a:spcPts val="0"/>
              </a:spcAft>
              <a:buSzPts val="1400"/>
              <a:buNone/>
              <a:defRPr sz="1350">
                <a:solidFill>
                  <a:srgbClr val="888888"/>
                </a:solidFill>
              </a:defRPr>
            </a:lvl3pPr>
            <a:lvl4pPr indent="-228600" lvl="3" marL="1828800" algn="l">
              <a:lnSpc>
                <a:spcPct val="115000"/>
              </a:lnSpc>
              <a:spcBef>
                <a:spcPts val="0"/>
              </a:spcBef>
              <a:spcAft>
                <a:spcPts val="0"/>
              </a:spcAft>
              <a:buSzPts val="1400"/>
              <a:buNone/>
              <a:defRPr sz="1200">
                <a:solidFill>
                  <a:srgbClr val="888888"/>
                </a:solidFill>
              </a:defRPr>
            </a:lvl4pPr>
            <a:lvl5pPr indent="-228600" lvl="4" marL="2286000" algn="l">
              <a:lnSpc>
                <a:spcPct val="115000"/>
              </a:lnSpc>
              <a:spcBef>
                <a:spcPts val="0"/>
              </a:spcBef>
              <a:spcAft>
                <a:spcPts val="0"/>
              </a:spcAft>
              <a:buSzPts val="1400"/>
              <a:buNone/>
              <a:defRPr sz="1200">
                <a:solidFill>
                  <a:srgbClr val="888888"/>
                </a:solidFill>
              </a:defRPr>
            </a:lvl5pPr>
            <a:lvl6pPr indent="-228600" lvl="5" marL="2743200" algn="l">
              <a:lnSpc>
                <a:spcPct val="115000"/>
              </a:lnSpc>
              <a:spcBef>
                <a:spcPts val="0"/>
              </a:spcBef>
              <a:spcAft>
                <a:spcPts val="0"/>
              </a:spcAft>
              <a:buSzPts val="1400"/>
              <a:buNone/>
              <a:defRPr sz="1200">
                <a:solidFill>
                  <a:srgbClr val="888888"/>
                </a:solidFill>
              </a:defRPr>
            </a:lvl6pPr>
            <a:lvl7pPr indent="-228600" lvl="6" marL="3200400" algn="l">
              <a:lnSpc>
                <a:spcPct val="115000"/>
              </a:lnSpc>
              <a:spcBef>
                <a:spcPts val="0"/>
              </a:spcBef>
              <a:spcAft>
                <a:spcPts val="0"/>
              </a:spcAft>
              <a:buSzPts val="1400"/>
              <a:buNone/>
              <a:defRPr sz="1200">
                <a:solidFill>
                  <a:srgbClr val="888888"/>
                </a:solidFill>
              </a:defRPr>
            </a:lvl7pPr>
            <a:lvl8pPr indent="-228600" lvl="7" marL="3657600" algn="l">
              <a:lnSpc>
                <a:spcPct val="115000"/>
              </a:lnSpc>
              <a:spcBef>
                <a:spcPts val="0"/>
              </a:spcBef>
              <a:spcAft>
                <a:spcPts val="0"/>
              </a:spcAft>
              <a:buSzPts val="1400"/>
              <a:buNone/>
              <a:defRPr sz="1200">
                <a:solidFill>
                  <a:srgbClr val="888888"/>
                </a:solidFill>
              </a:defRPr>
            </a:lvl8pPr>
            <a:lvl9pPr indent="-228600" lvl="8" marL="4114800" algn="l">
              <a:lnSpc>
                <a:spcPct val="115000"/>
              </a:lnSpc>
              <a:spcBef>
                <a:spcPts val="0"/>
              </a:spcBef>
              <a:spcAft>
                <a:spcPts val="0"/>
              </a:spcAft>
              <a:buSzPts val="1400"/>
              <a:buNone/>
              <a:defRPr sz="1200">
                <a:solidFill>
                  <a:srgbClr val="888888"/>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 Cover Page">
  <p:cSld name="Back Cover Page">
    <p:bg>
      <p:bgPr>
        <a:blipFill>
          <a:blip r:embed="rId2">
            <a:alphaModFix/>
          </a:blip>
          <a:stretch>
            <a:fillRect/>
          </a:stretch>
        </a:blipFill>
      </p:bgPr>
    </p:bg>
    <p:spTree>
      <p:nvGrpSpPr>
        <p:cNvPr id="27" name="Shape 27"/>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2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0" name="Google Shape;30;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2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4" name="Google Shape;34;p2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8" name="Google Shape;38;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sp>
        <p:nvSpPr>
          <p:cNvPr id="40" name="Google Shape;40;p2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1" name="Google Shape;41;p2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2" name="Google Shape;42;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3" name="Shape 43"/>
        <p:cNvGrpSpPr/>
        <p:nvPr/>
      </p:nvGrpSpPr>
      <p:grpSpPr>
        <a:xfrm>
          <a:off x="0" y="0"/>
          <a:ext cx="0" cy="0"/>
          <a:chOff x="0" y="0"/>
          <a:chExt cx="0" cy="0"/>
        </a:xfrm>
      </p:grpSpPr>
      <p:sp>
        <p:nvSpPr>
          <p:cNvPr id="44" name="Google Shape;44;p2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45" name="Google Shape;45;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6" name="Shape 46"/>
        <p:cNvGrpSpPr/>
        <p:nvPr/>
      </p:nvGrpSpPr>
      <p:grpSpPr>
        <a:xfrm>
          <a:off x="0" y="0"/>
          <a:ext cx="0" cy="0"/>
          <a:chOff x="0" y="0"/>
          <a:chExt cx="0" cy="0"/>
        </a:xfrm>
      </p:grpSpPr>
      <p:sp>
        <p:nvSpPr>
          <p:cNvPr id="47" name="Google Shape;47;p2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2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9" name="Google Shape;49;p2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2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1" name="Google Shape;51;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2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54" name="Google Shape;54;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3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7" name="Google Shape;57;p3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8" name="Google Shape;58;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Text 5">
  <p:cSld name="Plain Text 5">
    <p:bg>
      <p:bgPr>
        <a:blipFill>
          <a:blip r:embed="rId2">
            <a:alphaModFix/>
          </a:blip>
          <a:stretch>
            <a:fillRect/>
          </a:stretch>
        </a:blipFill>
      </p:bgPr>
    </p:bg>
    <p:spTree>
      <p:nvGrpSpPr>
        <p:cNvPr id="59" name="Shape 59"/>
        <p:cNvGrpSpPr/>
        <p:nvPr/>
      </p:nvGrpSpPr>
      <p:grpSpPr>
        <a:xfrm>
          <a:off x="0" y="0"/>
          <a:ext cx="0" cy="0"/>
          <a:chOff x="0" y="0"/>
          <a:chExt cx="0" cy="0"/>
        </a:xfrm>
      </p:grpSpPr>
      <p:sp>
        <p:nvSpPr>
          <p:cNvPr id="60" name="Google Shape;60;p31"/>
          <p:cNvSpPr txBox="1"/>
          <p:nvPr>
            <p:ph type="title"/>
          </p:nvPr>
        </p:nvSpPr>
        <p:spPr>
          <a:xfrm>
            <a:off x="804526" y="892834"/>
            <a:ext cx="7322400" cy="4530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2700"/>
              <a:buFont typeface="Arial Narrow"/>
              <a:buNone/>
              <a:defRPr sz="27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1" name="Google Shape;61;p31"/>
          <p:cNvSpPr txBox="1"/>
          <p:nvPr>
            <p:ph idx="1" type="body"/>
          </p:nvPr>
        </p:nvSpPr>
        <p:spPr>
          <a:xfrm>
            <a:off x="810996" y="2031521"/>
            <a:ext cx="7314900" cy="234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900"/>
              <a:buNone/>
              <a:defRPr sz="900">
                <a:solidFill>
                  <a:schemeClr val="lt1"/>
                </a:solidFill>
              </a:defRPr>
            </a:lvl1pPr>
            <a:lvl2pPr indent="-228600" lvl="1" marL="914400" algn="l">
              <a:lnSpc>
                <a:spcPct val="90000"/>
              </a:lnSpc>
              <a:spcBef>
                <a:spcPts val="1200"/>
              </a:spcBef>
              <a:spcAft>
                <a:spcPts val="0"/>
              </a:spcAft>
              <a:buClr>
                <a:schemeClr val="dk1"/>
              </a:buClr>
              <a:buSzPts val="1100"/>
              <a:buNone/>
              <a:defRPr sz="1100"/>
            </a:lvl2pPr>
            <a:lvl3pPr indent="-228600" lvl="2" marL="1371600" algn="l">
              <a:lnSpc>
                <a:spcPct val="90000"/>
              </a:lnSpc>
              <a:spcBef>
                <a:spcPts val="1200"/>
              </a:spcBef>
              <a:spcAft>
                <a:spcPts val="0"/>
              </a:spcAft>
              <a:buClr>
                <a:schemeClr val="dk1"/>
              </a:buClr>
              <a:buSzPts val="900"/>
              <a:buNone/>
              <a:defRPr sz="900"/>
            </a:lvl3pPr>
            <a:lvl4pPr indent="-228600" lvl="3" marL="1828800" algn="l">
              <a:lnSpc>
                <a:spcPct val="90000"/>
              </a:lnSpc>
              <a:spcBef>
                <a:spcPts val="1200"/>
              </a:spcBef>
              <a:spcAft>
                <a:spcPts val="0"/>
              </a:spcAft>
              <a:buClr>
                <a:schemeClr val="dk1"/>
              </a:buClr>
              <a:buSzPts val="800"/>
              <a:buNone/>
              <a:defRPr sz="800"/>
            </a:lvl4pPr>
            <a:lvl5pPr indent="-228600" lvl="4" marL="2286000" algn="l">
              <a:lnSpc>
                <a:spcPct val="90000"/>
              </a:lnSpc>
              <a:spcBef>
                <a:spcPts val="1200"/>
              </a:spcBef>
              <a:spcAft>
                <a:spcPts val="0"/>
              </a:spcAft>
              <a:buClr>
                <a:schemeClr val="dk1"/>
              </a:buClr>
              <a:buSzPts val="800"/>
              <a:buNone/>
              <a:defRPr sz="800"/>
            </a:lvl5pPr>
            <a:lvl6pPr indent="-228600" lvl="5" marL="2743200" algn="l">
              <a:lnSpc>
                <a:spcPct val="90000"/>
              </a:lnSpc>
              <a:spcBef>
                <a:spcPts val="1200"/>
              </a:spcBef>
              <a:spcAft>
                <a:spcPts val="0"/>
              </a:spcAft>
              <a:buClr>
                <a:schemeClr val="dk1"/>
              </a:buClr>
              <a:buSzPts val="800"/>
              <a:buNone/>
              <a:defRPr sz="800"/>
            </a:lvl6pPr>
            <a:lvl7pPr indent="-228600" lvl="6" marL="3200400" algn="l">
              <a:lnSpc>
                <a:spcPct val="90000"/>
              </a:lnSpc>
              <a:spcBef>
                <a:spcPts val="1200"/>
              </a:spcBef>
              <a:spcAft>
                <a:spcPts val="0"/>
              </a:spcAft>
              <a:buClr>
                <a:schemeClr val="dk1"/>
              </a:buClr>
              <a:buSzPts val="800"/>
              <a:buNone/>
              <a:defRPr sz="800"/>
            </a:lvl7pPr>
            <a:lvl8pPr indent="-228600" lvl="7" marL="3657600" algn="l">
              <a:lnSpc>
                <a:spcPct val="90000"/>
              </a:lnSpc>
              <a:spcBef>
                <a:spcPts val="1200"/>
              </a:spcBef>
              <a:spcAft>
                <a:spcPts val="0"/>
              </a:spcAft>
              <a:buClr>
                <a:schemeClr val="dk1"/>
              </a:buClr>
              <a:buSzPts val="800"/>
              <a:buNone/>
              <a:defRPr sz="800"/>
            </a:lvl8pPr>
            <a:lvl9pPr indent="-228600" lvl="8" marL="4114800" algn="l">
              <a:lnSpc>
                <a:spcPct val="90000"/>
              </a:lnSpc>
              <a:spcBef>
                <a:spcPts val="1200"/>
              </a:spcBef>
              <a:spcAft>
                <a:spcPts val="1200"/>
              </a:spcAft>
              <a:buClr>
                <a:schemeClr val="dk1"/>
              </a:buClr>
              <a:buSzPts val="800"/>
              <a:buNone/>
              <a:defRPr sz="800"/>
            </a:lvl9pPr>
          </a:lstStyle>
          <a:p/>
        </p:txBody>
      </p:sp>
      <p:sp>
        <p:nvSpPr>
          <p:cNvPr id="62" name="Google Shape;62;p31"/>
          <p:cNvSpPr txBox="1"/>
          <p:nvPr>
            <p:ph idx="2" type="body"/>
          </p:nvPr>
        </p:nvSpPr>
        <p:spPr>
          <a:xfrm>
            <a:off x="804526" y="1458341"/>
            <a:ext cx="7322400" cy="353400"/>
          </a:xfrm>
          <a:prstGeom prst="rect">
            <a:avLst/>
          </a:prstGeom>
          <a:noFill/>
          <a:ln>
            <a:noFill/>
          </a:ln>
        </p:spPr>
        <p:txBody>
          <a:bodyPr anchorCtr="0" anchor="t" bIns="34275" lIns="68575" spcFirstLastPara="1" rIns="68575" wrap="square" tIns="34275">
            <a:normAutofit/>
          </a:bodyPr>
          <a:lstStyle>
            <a:lvl1pPr indent="-228600" lvl="0" marL="457200" algn="ctr">
              <a:lnSpc>
                <a:spcPct val="90000"/>
              </a:lnSpc>
              <a:spcBef>
                <a:spcPts val="800"/>
              </a:spcBef>
              <a:spcAft>
                <a:spcPts val="0"/>
              </a:spcAft>
              <a:buClr>
                <a:schemeClr val="lt1"/>
              </a:buClr>
              <a:buSzPts val="1800"/>
              <a:buNone/>
              <a:defRPr sz="1800">
                <a:solidFill>
                  <a:schemeClr val="lt1"/>
                </a:solidFill>
              </a:defRPr>
            </a:lvl1pPr>
            <a:lvl2pPr indent="-228600" lvl="1" marL="914400" algn="l">
              <a:lnSpc>
                <a:spcPct val="90000"/>
              </a:lnSpc>
              <a:spcBef>
                <a:spcPts val="1200"/>
              </a:spcBef>
              <a:spcAft>
                <a:spcPts val="0"/>
              </a:spcAft>
              <a:buClr>
                <a:srgbClr val="888888"/>
              </a:buClr>
              <a:buSzPts val="1500"/>
              <a:buNone/>
              <a:defRPr sz="1500">
                <a:solidFill>
                  <a:srgbClr val="888888"/>
                </a:solidFill>
              </a:defRPr>
            </a:lvl2pPr>
            <a:lvl3pPr indent="-228600" lvl="2" marL="1371600" algn="l">
              <a:lnSpc>
                <a:spcPct val="90000"/>
              </a:lnSpc>
              <a:spcBef>
                <a:spcPts val="1200"/>
              </a:spcBef>
              <a:spcAft>
                <a:spcPts val="0"/>
              </a:spcAft>
              <a:buClr>
                <a:srgbClr val="888888"/>
              </a:buClr>
              <a:buSzPts val="1400"/>
              <a:buNone/>
              <a:defRPr sz="1400">
                <a:solidFill>
                  <a:srgbClr val="888888"/>
                </a:solidFill>
              </a:defRPr>
            </a:lvl3pPr>
            <a:lvl4pPr indent="-228600" lvl="3" marL="1828800" algn="l">
              <a:lnSpc>
                <a:spcPct val="90000"/>
              </a:lnSpc>
              <a:spcBef>
                <a:spcPts val="1200"/>
              </a:spcBef>
              <a:spcAft>
                <a:spcPts val="0"/>
              </a:spcAft>
              <a:buClr>
                <a:srgbClr val="888888"/>
              </a:buClr>
              <a:buSzPts val="1200"/>
              <a:buNone/>
              <a:defRPr sz="1200">
                <a:solidFill>
                  <a:srgbClr val="888888"/>
                </a:solidFill>
              </a:defRPr>
            </a:lvl4pPr>
            <a:lvl5pPr indent="-228600" lvl="4" marL="2286000" algn="l">
              <a:lnSpc>
                <a:spcPct val="90000"/>
              </a:lnSpc>
              <a:spcBef>
                <a:spcPts val="1200"/>
              </a:spcBef>
              <a:spcAft>
                <a:spcPts val="0"/>
              </a:spcAft>
              <a:buClr>
                <a:srgbClr val="888888"/>
              </a:buClr>
              <a:buSzPts val="1200"/>
              <a:buNone/>
              <a:defRPr sz="1200">
                <a:solidFill>
                  <a:srgbClr val="888888"/>
                </a:solidFill>
              </a:defRPr>
            </a:lvl5pPr>
            <a:lvl6pPr indent="-228600" lvl="5" marL="2743200" algn="l">
              <a:lnSpc>
                <a:spcPct val="90000"/>
              </a:lnSpc>
              <a:spcBef>
                <a:spcPts val="1200"/>
              </a:spcBef>
              <a:spcAft>
                <a:spcPts val="0"/>
              </a:spcAft>
              <a:buClr>
                <a:srgbClr val="888888"/>
              </a:buClr>
              <a:buSzPts val="1200"/>
              <a:buNone/>
              <a:defRPr sz="1200">
                <a:solidFill>
                  <a:srgbClr val="888888"/>
                </a:solidFill>
              </a:defRPr>
            </a:lvl6pPr>
            <a:lvl7pPr indent="-228600" lvl="6" marL="3200400" algn="l">
              <a:lnSpc>
                <a:spcPct val="90000"/>
              </a:lnSpc>
              <a:spcBef>
                <a:spcPts val="1200"/>
              </a:spcBef>
              <a:spcAft>
                <a:spcPts val="0"/>
              </a:spcAft>
              <a:buClr>
                <a:srgbClr val="888888"/>
              </a:buClr>
              <a:buSzPts val="1200"/>
              <a:buNone/>
              <a:defRPr sz="1200">
                <a:solidFill>
                  <a:srgbClr val="888888"/>
                </a:solidFill>
              </a:defRPr>
            </a:lvl7pPr>
            <a:lvl8pPr indent="-228600" lvl="7" marL="3657600" algn="l">
              <a:lnSpc>
                <a:spcPct val="90000"/>
              </a:lnSpc>
              <a:spcBef>
                <a:spcPts val="1200"/>
              </a:spcBef>
              <a:spcAft>
                <a:spcPts val="0"/>
              </a:spcAft>
              <a:buClr>
                <a:srgbClr val="888888"/>
              </a:buClr>
              <a:buSzPts val="1200"/>
              <a:buNone/>
              <a:defRPr sz="1200">
                <a:solidFill>
                  <a:srgbClr val="888888"/>
                </a:solidFill>
              </a:defRPr>
            </a:lvl8pPr>
            <a:lvl9pPr indent="-228600" lvl="8" marL="4114800" algn="l">
              <a:lnSpc>
                <a:spcPct val="90000"/>
              </a:lnSpc>
              <a:spcBef>
                <a:spcPts val="1200"/>
              </a:spcBef>
              <a:spcAft>
                <a:spcPts val="1200"/>
              </a:spcAft>
              <a:buClr>
                <a:srgbClr val="888888"/>
              </a:buClr>
              <a:buSzPts val="1200"/>
              <a:buNone/>
              <a:defRPr sz="1200">
                <a:solidFill>
                  <a:srgbClr val="888888"/>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Image 8">
  <p:cSld name="Plain Image 8">
    <p:bg>
      <p:bgPr>
        <a:blipFill>
          <a:blip r:embed="rId2">
            <a:alphaModFix/>
          </a:blip>
          <a:stretch>
            <a:fillRect/>
          </a:stretch>
        </a:blipFill>
      </p:bgPr>
    </p:bg>
    <p:spTree>
      <p:nvGrpSpPr>
        <p:cNvPr id="63" name="Shape 63"/>
        <p:cNvGrpSpPr/>
        <p:nvPr/>
      </p:nvGrpSpPr>
      <p:grpSpPr>
        <a:xfrm>
          <a:off x="0" y="0"/>
          <a:ext cx="0" cy="0"/>
          <a:chOff x="0" y="0"/>
          <a:chExt cx="0" cy="0"/>
        </a:xfrm>
      </p:grpSpPr>
      <p:sp>
        <p:nvSpPr>
          <p:cNvPr id="64" name="Google Shape;64;p32"/>
          <p:cNvSpPr txBox="1"/>
          <p:nvPr>
            <p:ph type="title"/>
          </p:nvPr>
        </p:nvSpPr>
        <p:spPr>
          <a:xfrm>
            <a:off x="804526" y="892834"/>
            <a:ext cx="3764700" cy="4530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700"/>
              <a:buFont typeface="Arial Narrow"/>
              <a:buNone/>
              <a:defRPr sz="27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5" name="Google Shape;65;p32"/>
          <p:cNvSpPr txBox="1"/>
          <p:nvPr>
            <p:ph idx="1" type="body"/>
          </p:nvPr>
        </p:nvSpPr>
        <p:spPr>
          <a:xfrm>
            <a:off x="810997" y="2031521"/>
            <a:ext cx="3761100" cy="234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900"/>
              <a:buNone/>
              <a:defRPr sz="900"/>
            </a:lvl1pPr>
            <a:lvl2pPr indent="-228600" lvl="1" marL="914400" algn="l">
              <a:lnSpc>
                <a:spcPct val="90000"/>
              </a:lnSpc>
              <a:spcBef>
                <a:spcPts val="1200"/>
              </a:spcBef>
              <a:spcAft>
                <a:spcPts val="0"/>
              </a:spcAft>
              <a:buClr>
                <a:schemeClr val="dk1"/>
              </a:buClr>
              <a:buSzPts val="1100"/>
              <a:buNone/>
              <a:defRPr sz="1100"/>
            </a:lvl2pPr>
            <a:lvl3pPr indent="-228600" lvl="2" marL="1371600" algn="l">
              <a:lnSpc>
                <a:spcPct val="90000"/>
              </a:lnSpc>
              <a:spcBef>
                <a:spcPts val="1200"/>
              </a:spcBef>
              <a:spcAft>
                <a:spcPts val="0"/>
              </a:spcAft>
              <a:buClr>
                <a:schemeClr val="dk1"/>
              </a:buClr>
              <a:buSzPts val="900"/>
              <a:buNone/>
              <a:defRPr sz="900"/>
            </a:lvl3pPr>
            <a:lvl4pPr indent="-228600" lvl="3" marL="1828800" algn="l">
              <a:lnSpc>
                <a:spcPct val="90000"/>
              </a:lnSpc>
              <a:spcBef>
                <a:spcPts val="1200"/>
              </a:spcBef>
              <a:spcAft>
                <a:spcPts val="0"/>
              </a:spcAft>
              <a:buClr>
                <a:schemeClr val="dk1"/>
              </a:buClr>
              <a:buSzPts val="800"/>
              <a:buNone/>
              <a:defRPr sz="800"/>
            </a:lvl4pPr>
            <a:lvl5pPr indent="-228600" lvl="4" marL="2286000" algn="l">
              <a:lnSpc>
                <a:spcPct val="90000"/>
              </a:lnSpc>
              <a:spcBef>
                <a:spcPts val="1200"/>
              </a:spcBef>
              <a:spcAft>
                <a:spcPts val="0"/>
              </a:spcAft>
              <a:buClr>
                <a:schemeClr val="dk1"/>
              </a:buClr>
              <a:buSzPts val="800"/>
              <a:buNone/>
              <a:defRPr sz="800"/>
            </a:lvl5pPr>
            <a:lvl6pPr indent="-228600" lvl="5" marL="2743200" algn="l">
              <a:lnSpc>
                <a:spcPct val="90000"/>
              </a:lnSpc>
              <a:spcBef>
                <a:spcPts val="1200"/>
              </a:spcBef>
              <a:spcAft>
                <a:spcPts val="0"/>
              </a:spcAft>
              <a:buClr>
                <a:schemeClr val="dk1"/>
              </a:buClr>
              <a:buSzPts val="800"/>
              <a:buNone/>
              <a:defRPr sz="800"/>
            </a:lvl6pPr>
            <a:lvl7pPr indent="-228600" lvl="6" marL="3200400" algn="l">
              <a:lnSpc>
                <a:spcPct val="90000"/>
              </a:lnSpc>
              <a:spcBef>
                <a:spcPts val="1200"/>
              </a:spcBef>
              <a:spcAft>
                <a:spcPts val="0"/>
              </a:spcAft>
              <a:buClr>
                <a:schemeClr val="dk1"/>
              </a:buClr>
              <a:buSzPts val="800"/>
              <a:buNone/>
              <a:defRPr sz="800"/>
            </a:lvl7pPr>
            <a:lvl8pPr indent="-228600" lvl="7" marL="3657600" algn="l">
              <a:lnSpc>
                <a:spcPct val="90000"/>
              </a:lnSpc>
              <a:spcBef>
                <a:spcPts val="1200"/>
              </a:spcBef>
              <a:spcAft>
                <a:spcPts val="0"/>
              </a:spcAft>
              <a:buClr>
                <a:schemeClr val="dk1"/>
              </a:buClr>
              <a:buSzPts val="800"/>
              <a:buNone/>
              <a:defRPr sz="800"/>
            </a:lvl8pPr>
            <a:lvl9pPr indent="-228600" lvl="8" marL="4114800" algn="l">
              <a:lnSpc>
                <a:spcPct val="90000"/>
              </a:lnSpc>
              <a:spcBef>
                <a:spcPts val="1200"/>
              </a:spcBef>
              <a:spcAft>
                <a:spcPts val="1200"/>
              </a:spcAft>
              <a:buClr>
                <a:schemeClr val="dk1"/>
              </a:buClr>
              <a:buSzPts val="800"/>
              <a:buNone/>
              <a:defRPr sz="800"/>
            </a:lvl9pPr>
          </a:lstStyle>
          <a:p/>
        </p:txBody>
      </p:sp>
      <p:sp>
        <p:nvSpPr>
          <p:cNvPr id="66" name="Google Shape;66;p32"/>
          <p:cNvSpPr txBox="1"/>
          <p:nvPr>
            <p:ph idx="2" type="body"/>
          </p:nvPr>
        </p:nvSpPr>
        <p:spPr>
          <a:xfrm>
            <a:off x="804526" y="1458341"/>
            <a:ext cx="3764700" cy="3534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1200"/>
              </a:spcBef>
              <a:spcAft>
                <a:spcPts val="0"/>
              </a:spcAft>
              <a:buClr>
                <a:srgbClr val="888888"/>
              </a:buClr>
              <a:buSzPts val="1500"/>
              <a:buNone/>
              <a:defRPr sz="1500">
                <a:solidFill>
                  <a:srgbClr val="888888"/>
                </a:solidFill>
              </a:defRPr>
            </a:lvl2pPr>
            <a:lvl3pPr indent="-228600" lvl="2" marL="1371600" algn="l">
              <a:lnSpc>
                <a:spcPct val="90000"/>
              </a:lnSpc>
              <a:spcBef>
                <a:spcPts val="1200"/>
              </a:spcBef>
              <a:spcAft>
                <a:spcPts val="0"/>
              </a:spcAft>
              <a:buClr>
                <a:srgbClr val="888888"/>
              </a:buClr>
              <a:buSzPts val="1400"/>
              <a:buNone/>
              <a:defRPr sz="1400">
                <a:solidFill>
                  <a:srgbClr val="888888"/>
                </a:solidFill>
              </a:defRPr>
            </a:lvl3pPr>
            <a:lvl4pPr indent="-228600" lvl="3" marL="1828800" algn="l">
              <a:lnSpc>
                <a:spcPct val="90000"/>
              </a:lnSpc>
              <a:spcBef>
                <a:spcPts val="1200"/>
              </a:spcBef>
              <a:spcAft>
                <a:spcPts val="0"/>
              </a:spcAft>
              <a:buClr>
                <a:srgbClr val="888888"/>
              </a:buClr>
              <a:buSzPts val="1200"/>
              <a:buNone/>
              <a:defRPr sz="1200">
                <a:solidFill>
                  <a:srgbClr val="888888"/>
                </a:solidFill>
              </a:defRPr>
            </a:lvl4pPr>
            <a:lvl5pPr indent="-228600" lvl="4" marL="2286000" algn="l">
              <a:lnSpc>
                <a:spcPct val="90000"/>
              </a:lnSpc>
              <a:spcBef>
                <a:spcPts val="1200"/>
              </a:spcBef>
              <a:spcAft>
                <a:spcPts val="0"/>
              </a:spcAft>
              <a:buClr>
                <a:srgbClr val="888888"/>
              </a:buClr>
              <a:buSzPts val="1200"/>
              <a:buNone/>
              <a:defRPr sz="1200">
                <a:solidFill>
                  <a:srgbClr val="888888"/>
                </a:solidFill>
              </a:defRPr>
            </a:lvl5pPr>
            <a:lvl6pPr indent="-228600" lvl="5" marL="2743200" algn="l">
              <a:lnSpc>
                <a:spcPct val="90000"/>
              </a:lnSpc>
              <a:spcBef>
                <a:spcPts val="1200"/>
              </a:spcBef>
              <a:spcAft>
                <a:spcPts val="0"/>
              </a:spcAft>
              <a:buClr>
                <a:srgbClr val="888888"/>
              </a:buClr>
              <a:buSzPts val="1200"/>
              <a:buNone/>
              <a:defRPr sz="1200">
                <a:solidFill>
                  <a:srgbClr val="888888"/>
                </a:solidFill>
              </a:defRPr>
            </a:lvl6pPr>
            <a:lvl7pPr indent="-228600" lvl="6" marL="3200400" algn="l">
              <a:lnSpc>
                <a:spcPct val="90000"/>
              </a:lnSpc>
              <a:spcBef>
                <a:spcPts val="1200"/>
              </a:spcBef>
              <a:spcAft>
                <a:spcPts val="0"/>
              </a:spcAft>
              <a:buClr>
                <a:srgbClr val="888888"/>
              </a:buClr>
              <a:buSzPts val="1200"/>
              <a:buNone/>
              <a:defRPr sz="1200">
                <a:solidFill>
                  <a:srgbClr val="888888"/>
                </a:solidFill>
              </a:defRPr>
            </a:lvl7pPr>
            <a:lvl8pPr indent="-228600" lvl="7" marL="3657600" algn="l">
              <a:lnSpc>
                <a:spcPct val="90000"/>
              </a:lnSpc>
              <a:spcBef>
                <a:spcPts val="1200"/>
              </a:spcBef>
              <a:spcAft>
                <a:spcPts val="0"/>
              </a:spcAft>
              <a:buClr>
                <a:srgbClr val="888888"/>
              </a:buClr>
              <a:buSzPts val="1200"/>
              <a:buNone/>
              <a:defRPr sz="1200">
                <a:solidFill>
                  <a:srgbClr val="888888"/>
                </a:solidFill>
              </a:defRPr>
            </a:lvl8pPr>
            <a:lvl9pPr indent="-228600" lvl="8" marL="4114800" algn="l">
              <a:lnSpc>
                <a:spcPct val="90000"/>
              </a:lnSpc>
              <a:spcBef>
                <a:spcPts val="1200"/>
              </a:spcBef>
              <a:spcAft>
                <a:spcPts val="1200"/>
              </a:spcAft>
              <a:buClr>
                <a:srgbClr val="888888"/>
              </a:buClr>
              <a:buSzPts val="1200"/>
              <a:buNone/>
              <a:defRPr sz="1200">
                <a:solidFill>
                  <a:srgbClr val="888888"/>
                </a:solidFill>
              </a:defRPr>
            </a:lvl9pPr>
          </a:lstStyle>
          <a:p/>
        </p:txBody>
      </p:sp>
      <p:sp>
        <p:nvSpPr>
          <p:cNvPr id="67" name="Google Shape;67;p32"/>
          <p:cNvSpPr/>
          <p:nvPr>
            <p:ph idx="3" type="pic"/>
          </p:nvPr>
        </p:nvSpPr>
        <p:spPr>
          <a:xfrm>
            <a:off x="5428172" y="892835"/>
            <a:ext cx="3584400" cy="3487200"/>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Text 9">
  <p:cSld name="Plain Text 9">
    <p:bg>
      <p:bgPr>
        <a:solidFill>
          <a:srgbClr val="FFFFFF"/>
        </a:solidFill>
      </p:bgPr>
    </p:bg>
    <p:spTree>
      <p:nvGrpSpPr>
        <p:cNvPr id="68" name="Shape 68"/>
        <p:cNvGrpSpPr/>
        <p:nvPr/>
      </p:nvGrpSpPr>
      <p:grpSpPr>
        <a:xfrm>
          <a:off x="0" y="0"/>
          <a:ext cx="0" cy="0"/>
          <a:chOff x="0" y="0"/>
          <a:chExt cx="0" cy="0"/>
        </a:xfrm>
      </p:grpSpPr>
      <p:sp>
        <p:nvSpPr>
          <p:cNvPr id="69" name="Google Shape;69;p33"/>
          <p:cNvSpPr txBox="1"/>
          <p:nvPr>
            <p:ph type="title"/>
          </p:nvPr>
        </p:nvSpPr>
        <p:spPr>
          <a:xfrm>
            <a:off x="804526" y="892834"/>
            <a:ext cx="7322471" cy="452888"/>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2800"/>
              <a:buNone/>
              <a:defRPr sz="27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0" name="Google Shape;70;p33"/>
          <p:cNvSpPr txBox="1"/>
          <p:nvPr>
            <p:ph idx="1" type="body"/>
          </p:nvPr>
        </p:nvSpPr>
        <p:spPr>
          <a:xfrm>
            <a:off x="810996" y="2031521"/>
            <a:ext cx="7315087" cy="2154447"/>
          </a:xfrm>
          <a:prstGeom prst="rect">
            <a:avLst/>
          </a:prstGeom>
          <a:noFill/>
          <a:ln>
            <a:noFill/>
          </a:ln>
        </p:spPr>
        <p:txBody>
          <a:bodyPr anchorCtr="0" anchor="t" bIns="91425" lIns="91425" spcFirstLastPara="1" rIns="91425" wrap="square" tIns="91425">
            <a:normAutofit/>
          </a:bodyPr>
          <a:lstStyle>
            <a:lvl1pPr indent="-228600" lvl="0" marL="457200" algn="ctr">
              <a:lnSpc>
                <a:spcPct val="115000"/>
              </a:lnSpc>
              <a:spcBef>
                <a:spcPts val="0"/>
              </a:spcBef>
              <a:spcAft>
                <a:spcPts val="0"/>
              </a:spcAft>
              <a:buSzPts val="1800"/>
              <a:buNone/>
              <a:defRPr sz="900">
                <a:solidFill>
                  <a:schemeClr val="lt1"/>
                </a:solidFill>
              </a:defRPr>
            </a:lvl1pPr>
            <a:lvl2pPr indent="-228600" lvl="1" marL="914400" algn="l">
              <a:lnSpc>
                <a:spcPct val="115000"/>
              </a:lnSpc>
              <a:spcBef>
                <a:spcPts val="0"/>
              </a:spcBef>
              <a:spcAft>
                <a:spcPts val="0"/>
              </a:spcAft>
              <a:buSzPts val="1400"/>
              <a:buNone/>
              <a:defRPr sz="1050"/>
            </a:lvl2pPr>
            <a:lvl3pPr indent="-228600" lvl="2" marL="1371600" algn="l">
              <a:lnSpc>
                <a:spcPct val="115000"/>
              </a:lnSpc>
              <a:spcBef>
                <a:spcPts val="0"/>
              </a:spcBef>
              <a:spcAft>
                <a:spcPts val="0"/>
              </a:spcAft>
              <a:buSzPts val="1400"/>
              <a:buNone/>
              <a:defRPr sz="900"/>
            </a:lvl3pPr>
            <a:lvl4pPr indent="-228600" lvl="3" marL="1828800" algn="l">
              <a:lnSpc>
                <a:spcPct val="115000"/>
              </a:lnSpc>
              <a:spcBef>
                <a:spcPts val="0"/>
              </a:spcBef>
              <a:spcAft>
                <a:spcPts val="0"/>
              </a:spcAft>
              <a:buSzPts val="1400"/>
              <a:buNone/>
              <a:defRPr sz="750"/>
            </a:lvl4pPr>
            <a:lvl5pPr indent="-228600" lvl="4" marL="2286000" algn="l">
              <a:lnSpc>
                <a:spcPct val="115000"/>
              </a:lnSpc>
              <a:spcBef>
                <a:spcPts val="0"/>
              </a:spcBef>
              <a:spcAft>
                <a:spcPts val="0"/>
              </a:spcAft>
              <a:buSzPts val="1400"/>
              <a:buNone/>
              <a:defRPr sz="750"/>
            </a:lvl5pPr>
            <a:lvl6pPr indent="-228600" lvl="5" marL="2743200" algn="l">
              <a:lnSpc>
                <a:spcPct val="115000"/>
              </a:lnSpc>
              <a:spcBef>
                <a:spcPts val="0"/>
              </a:spcBef>
              <a:spcAft>
                <a:spcPts val="0"/>
              </a:spcAft>
              <a:buSzPts val="1400"/>
              <a:buNone/>
              <a:defRPr sz="750"/>
            </a:lvl6pPr>
            <a:lvl7pPr indent="-228600" lvl="6" marL="3200400" algn="l">
              <a:lnSpc>
                <a:spcPct val="115000"/>
              </a:lnSpc>
              <a:spcBef>
                <a:spcPts val="0"/>
              </a:spcBef>
              <a:spcAft>
                <a:spcPts val="0"/>
              </a:spcAft>
              <a:buSzPts val="1400"/>
              <a:buNone/>
              <a:defRPr sz="750"/>
            </a:lvl7pPr>
            <a:lvl8pPr indent="-228600" lvl="7" marL="3657600" algn="l">
              <a:lnSpc>
                <a:spcPct val="115000"/>
              </a:lnSpc>
              <a:spcBef>
                <a:spcPts val="0"/>
              </a:spcBef>
              <a:spcAft>
                <a:spcPts val="0"/>
              </a:spcAft>
              <a:buSzPts val="1400"/>
              <a:buNone/>
              <a:defRPr sz="750"/>
            </a:lvl8pPr>
            <a:lvl9pPr indent="-228600" lvl="8" marL="4114800" algn="l">
              <a:lnSpc>
                <a:spcPct val="115000"/>
              </a:lnSpc>
              <a:spcBef>
                <a:spcPts val="0"/>
              </a:spcBef>
              <a:spcAft>
                <a:spcPts val="0"/>
              </a:spcAft>
              <a:buSzPts val="1400"/>
              <a:buNone/>
              <a:defRPr sz="750"/>
            </a:lvl9pPr>
          </a:lstStyle>
          <a:p/>
        </p:txBody>
      </p:sp>
      <p:sp>
        <p:nvSpPr>
          <p:cNvPr id="71" name="Google Shape;71;p33"/>
          <p:cNvSpPr txBox="1"/>
          <p:nvPr>
            <p:ph idx="2" type="body"/>
          </p:nvPr>
        </p:nvSpPr>
        <p:spPr>
          <a:xfrm>
            <a:off x="804527" y="1458341"/>
            <a:ext cx="7322470" cy="353537"/>
          </a:xfrm>
          <a:prstGeom prst="rect">
            <a:avLst/>
          </a:prstGeom>
          <a:noFill/>
          <a:ln>
            <a:noFill/>
          </a:ln>
        </p:spPr>
        <p:txBody>
          <a:bodyPr anchorCtr="0" anchor="t" bIns="91425" lIns="91425" spcFirstLastPara="1" rIns="91425" wrap="square" tIns="91425">
            <a:normAutofit/>
          </a:bodyPr>
          <a:lstStyle>
            <a:lvl1pPr indent="-228600" lvl="0" marL="457200" algn="ctr">
              <a:lnSpc>
                <a:spcPct val="115000"/>
              </a:lnSpc>
              <a:spcBef>
                <a:spcPts val="0"/>
              </a:spcBef>
              <a:spcAft>
                <a:spcPts val="0"/>
              </a:spcAft>
              <a:buSzPts val="1800"/>
              <a:buNone/>
              <a:defRPr sz="1800">
                <a:solidFill>
                  <a:schemeClr val="lt1"/>
                </a:solidFill>
              </a:defRPr>
            </a:lvl1pPr>
            <a:lvl2pPr indent="-228600" lvl="1" marL="914400" algn="l">
              <a:lnSpc>
                <a:spcPct val="115000"/>
              </a:lnSpc>
              <a:spcBef>
                <a:spcPts val="0"/>
              </a:spcBef>
              <a:spcAft>
                <a:spcPts val="0"/>
              </a:spcAft>
              <a:buSzPts val="1400"/>
              <a:buNone/>
              <a:defRPr sz="1500">
                <a:solidFill>
                  <a:srgbClr val="888888"/>
                </a:solidFill>
              </a:defRPr>
            </a:lvl2pPr>
            <a:lvl3pPr indent="-228600" lvl="2" marL="1371600" algn="l">
              <a:lnSpc>
                <a:spcPct val="115000"/>
              </a:lnSpc>
              <a:spcBef>
                <a:spcPts val="0"/>
              </a:spcBef>
              <a:spcAft>
                <a:spcPts val="0"/>
              </a:spcAft>
              <a:buSzPts val="1400"/>
              <a:buNone/>
              <a:defRPr sz="1350">
                <a:solidFill>
                  <a:srgbClr val="888888"/>
                </a:solidFill>
              </a:defRPr>
            </a:lvl3pPr>
            <a:lvl4pPr indent="-228600" lvl="3" marL="1828800" algn="l">
              <a:lnSpc>
                <a:spcPct val="115000"/>
              </a:lnSpc>
              <a:spcBef>
                <a:spcPts val="0"/>
              </a:spcBef>
              <a:spcAft>
                <a:spcPts val="0"/>
              </a:spcAft>
              <a:buSzPts val="1400"/>
              <a:buNone/>
              <a:defRPr sz="1200">
                <a:solidFill>
                  <a:srgbClr val="888888"/>
                </a:solidFill>
              </a:defRPr>
            </a:lvl4pPr>
            <a:lvl5pPr indent="-228600" lvl="4" marL="2286000" algn="l">
              <a:lnSpc>
                <a:spcPct val="115000"/>
              </a:lnSpc>
              <a:spcBef>
                <a:spcPts val="0"/>
              </a:spcBef>
              <a:spcAft>
                <a:spcPts val="0"/>
              </a:spcAft>
              <a:buSzPts val="1400"/>
              <a:buNone/>
              <a:defRPr sz="1200">
                <a:solidFill>
                  <a:srgbClr val="888888"/>
                </a:solidFill>
              </a:defRPr>
            </a:lvl5pPr>
            <a:lvl6pPr indent="-228600" lvl="5" marL="2743200" algn="l">
              <a:lnSpc>
                <a:spcPct val="115000"/>
              </a:lnSpc>
              <a:spcBef>
                <a:spcPts val="0"/>
              </a:spcBef>
              <a:spcAft>
                <a:spcPts val="0"/>
              </a:spcAft>
              <a:buSzPts val="1400"/>
              <a:buNone/>
              <a:defRPr sz="1200">
                <a:solidFill>
                  <a:srgbClr val="888888"/>
                </a:solidFill>
              </a:defRPr>
            </a:lvl6pPr>
            <a:lvl7pPr indent="-228600" lvl="6" marL="3200400" algn="l">
              <a:lnSpc>
                <a:spcPct val="115000"/>
              </a:lnSpc>
              <a:spcBef>
                <a:spcPts val="0"/>
              </a:spcBef>
              <a:spcAft>
                <a:spcPts val="0"/>
              </a:spcAft>
              <a:buSzPts val="1400"/>
              <a:buNone/>
              <a:defRPr sz="1200">
                <a:solidFill>
                  <a:srgbClr val="888888"/>
                </a:solidFill>
              </a:defRPr>
            </a:lvl7pPr>
            <a:lvl8pPr indent="-228600" lvl="7" marL="3657600" algn="l">
              <a:lnSpc>
                <a:spcPct val="115000"/>
              </a:lnSpc>
              <a:spcBef>
                <a:spcPts val="0"/>
              </a:spcBef>
              <a:spcAft>
                <a:spcPts val="0"/>
              </a:spcAft>
              <a:buSzPts val="1400"/>
              <a:buNone/>
              <a:defRPr sz="1200">
                <a:solidFill>
                  <a:srgbClr val="888888"/>
                </a:solidFill>
              </a:defRPr>
            </a:lvl8pPr>
            <a:lvl9pPr indent="-228600" lvl="8" marL="4114800" algn="l">
              <a:lnSpc>
                <a:spcPct val="115000"/>
              </a:lnSpc>
              <a:spcBef>
                <a:spcPts val="0"/>
              </a:spcBef>
              <a:spcAft>
                <a:spcPts val="0"/>
              </a:spcAft>
              <a:buSzPts val="1400"/>
              <a:buNone/>
              <a:defRPr sz="1200">
                <a:solidFill>
                  <a:srgbClr val="888888"/>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main">
  <p:cSld name="Title Slide main">
    <p:bg>
      <p:bgPr>
        <a:blipFill>
          <a:blip r:embed="rId2">
            <a:alphaModFix/>
          </a:blip>
          <a:stretch>
            <a:fillRect/>
          </a:stretch>
        </a:blipFill>
      </p:bgPr>
    </p:bg>
    <p:spTree>
      <p:nvGrpSpPr>
        <p:cNvPr id="72" name="Shape 72"/>
        <p:cNvGrpSpPr/>
        <p:nvPr/>
      </p:nvGrpSpPr>
      <p:grpSpPr>
        <a:xfrm>
          <a:off x="0" y="0"/>
          <a:ext cx="0" cy="0"/>
          <a:chOff x="0" y="0"/>
          <a:chExt cx="0" cy="0"/>
        </a:xfrm>
      </p:grpSpPr>
      <p:sp>
        <p:nvSpPr>
          <p:cNvPr id="73" name="Google Shape;73;g388d7ea51d2_0_138"/>
          <p:cNvSpPr txBox="1"/>
          <p:nvPr>
            <p:ph idx="1" type="body"/>
          </p:nvPr>
        </p:nvSpPr>
        <p:spPr>
          <a:xfrm>
            <a:off x="5102659" y="1967295"/>
            <a:ext cx="3502500" cy="646500"/>
          </a:xfrm>
          <a:prstGeom prst="rect">
            <a:avLst/>
          </a:prstGeom>
          <a:noFill/>
          <a:ln>
            <a:noFill/>
          </a:ln>
        </p:spPr>
        <p:txBody>
          <a:bodyPr anchorCtr="0" anchor="t" bIns="34275" lIns="68575" spcFirstLastPara="1" rIns="68575" wrap="square" tIns="34275">
            <a:normAutofit/>
          </a:bodyPr>
          <a:lstStyle>
            <a:lvl1pPr indent="-228600" lvl="0" marL="457200" algn="r">
              <a:lnSpc>
                <a:spcPct val="90000"/>
              </a:lnSpc>
              <a:spcBef>
                <a:spcPts val="800"/>
              </a:spcBef>
              <a:spcAft>
                <a:spcPts val="0"/>
              </a:spcAft>
              <a:buClr>
                <a:schemeClr val="dk1"/>
              </a:buClr>
              <a:buSzPts val="3800"/>
              <a:buNone/>
              <a:defRPr sz="38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 name="Google Shape;74;g388d7ea51d2_0_138"/>
          <p:cNvSpPr txBox="1"/>
          <p:nvPr>
            <p:ph idx="2" type="subTitle"/>
          </p:nvPr>
        </p:nvSpPr>
        <p:spPr>
          <a:xfrm>
            <a:off x="3882021" y="2707997"/>
            <a:ext cx="4723200" cy="410400"/>
          </a:xfrm>
          <a:prstGeom prst="rect">
            <a:avLst/>
          </a:prstGeom>
          <a:noFill/>
          <a:ln>
            <a:noFill/>
          </a:ln>
        </p:spPr>
        <p:txBody>
          <a:bodyPr anchorCtr="0" anchor="t" bIns="34275" lIns="68575" spcFirstLastPara="1" rIns="68575" wrap="square" tIns="34275">
            <a:normAutofit/>
          </a:bodyPr>
          <a:lstStyle>
            <a:lvl1pPr lvl="0" algn="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pic>
        <p:nvPicPr>
          <p:cNvPr id="75" name="Google Shape;75;g388d7ea51d2_0_138"/>
          <p:cNvPicPr preferRelativeResize="0"/>
          <p:nvPr/>
        </p:nvPicPr>
        <p:blipFill rotWithShape="1">
          <a:blip r:embed="rId3">
            <a:alphaModFix/>
          </a:blip>
          <a:srcRect b="0" l="0" r="0" t="0"/>
          <a:stretch/>
        </p:blipFill>
        <p:spPr>
          <a:xfrm>
            <a:off x="7673330" y="367906"/>
            <a:ext cx="931926" cy="560038"/>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76" name="Shape 76"/>
        <p:cNvGrpSpPr/>
        <p:nvPr/>
      </p:nvGrpSpPr>
      <p:grpSpPr>
        <a:xfrm>
          <a:off x="0" y="0"/>
          <a:ext cx="0" cy="0"/>
          <a:chOff x="0" y="0"/>
          <a:chExt cx="0" cy="0"/>
        </a:xfrm>
      </p:grpSpPr>
      <p:sp>
        <p:nvSpPr>
          <p:cNvPr id="77" name="Google Shape;77;p4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solidFill>
                  <a:schemeClr val="lt2"/>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8" name="Google Shape;78;p40"/>
          <p:cNvSpPr txBox="1"/>
          <p:nvPr>
            <p:ph idx="1" type="body"/>
          </p:nvPr>
        </p:nvSpPr>
        <p:spPr>
          <a:xfrm>
            <a:off x="438150" y="1076325"/>
            <a:ext cx="8264129" cy="3625454"/>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solidFill>
                  <a:schemeClr val="dk1"/>
                </a:solidFill>
              </a:defRPr>
            </a:lvl1pPr>
            <a:lvl2pPr indent="-317500" lvl="1" marL="914400" algn="l">
              <a:lnSpc>
                <a:spcPct val="115000"/>
              </a:lnSpc>
              <a:spcBef>
                <a:spcPts val="0"/>
              </a:spcBef>
              <a:spcAft>
                <a:spcPts val="0"/>
              </a:spcAft>
              <a:buSzPts val="1400"/>
              <a:buChar char="○"/>
              <a:defRPr>
                <a:solidFill>
                  <a:schemeClr val="dk1"/>
                </a:solidFill>
              </a:defRPr>
            </a:lvl2pPr>
            <a:lvl3pPr indent="-317500" lvl="2" marL="1371600" algn="l">
              <a:lnSpc>
                <a:spcPct val="115000"/>
              </a:lnSpc>
              <a:spcBef>
                <a:spcPts val="0"/>
              </a:spcBef>
              <a:spcAft>
                <a:spcPts val="0"/>
              </a:spcAft>
              <a:buSzPts val="1400"/>
              <a:buChar char="■"/>
              <a:defRPr>
                <a:solidFill>
                  <a:schemeClr val="dk1"/>
                </a:solidFill>
              </a:defRPr>
            </a:lvl3pPr>
            <a:lvl4pPr indent="-317500" lvl="3" marL="1828800" algn="l">
              <a:lnSpc>
                <a:spcPct val="115000"/>
              </a:lnSpc>
              <a:spcBef>
                <a:spcPts val="0"/>
              </a:spcBef>
              <a:spcAft>
                <a:spcPts val="0"/>
              </a:spcAft>
              <a:buSzPts val="1400"/>
              <a:buChar char="●"/>
              <a:defRPr>
                <a:solidFill>
                  <a:schemeClr val="dk1"/>
                </a:solidFill>
              </a:defRPr>
            </a:lvl4pPr>
            <a:lvl5pPr indent="-317500" lvl="4" marL="2286000" algn="l">
              <a:lnSpc>
                <a:spcPct val="115000"/>
              </a:lnSpc>
              <a:spcBef>
                <a:spcPts val="0"/>
              </a:spcBef>
              <a:spcAft>
                <a:spcPts val="0"/>
              </a:spcAft>
              <a:buSzPts val="1400"/>
              <a:buChar char="○"/>
              <a:defRPr>
                <a:solidFill>
                  <a:schemeClr val="dk1"/>
                </a:solidFill>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mc:AlternateContent>
    <mc:Choice Requires="p14">
      <p:transition spd="slow" p14:dur="1500">
        <p14:flip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hyperlink" Target="mailto:connie.clare@rda-foundation.org" TargetMode="External"/><Relationship Id="rId6" Type="http://schemas.openxmlformats.org/officeDocument/2006/relationships/hyperlink" Target="mailto:connie.clare@rda-foundation.org" TargetMode="External"/><Relationship Id="rId7"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hyperlink" Target="https://www.rd-alliance.org/about/code-of-conduct/" TargetMode="External"/><Relationship Id="rId6" Type="http://schemas.openxmlformats.org/officeDocument/2006/relationships/hyperlink" Target="https://www.rd-alliance.org/about/code-of-conduc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2.png"/><Relationship Id="rId9" Type="http://schemas.openxmlformats.org/officeDocument/2006/relationships/hyperlink" Target="https://www.rd-alliance.org/communication-kit/rda-in-a-nutshell/" TargetMode="External"/><Relationship Id="rId5" Type="http://schemas.openxmlformats.org/officeDocument/2006/relationships/image" Target="../media/image11.png"/><Relationship Id="rId6" Type="http://schemas.openxmlformats.org/officeDocument/2006/relationships/image" Target="../media/image3.png"/><Relationship Id="rId7" Type="http://schemas.openxmlformats.org/officeDocument/2006/relationships/image" Target="../media/image23.png"/><Relationship Id="rId8" Type="http://schemas.openxmlformats.org/officeDocument/2006/relationships/image" Target="../media/image18.png"/></Relationships>
</file>

<file path=ppt/slides/_rels/slide5.xml.rels><?xml version="1.0" encoding="UTF-8" standalone="yes"?><Relationships xmlns="http://schemas.openxmlformats.org/package/2006/relationships"><Relationship Id="rId11" Type="http://schemas.openxmlformats.org/officeDocument/2006/relationships/image" Target="../media/image24.png"/><Relationship Id="rId10" Type="http://schemas.openxmlformats.org/officeDocument/2006/relationships/image" Target="../media/image26.png"/><Relationship Id="rId13" Type="http://schemas.openxmlformats.org/officeDocument/2006/relationships/image" Target="../media/image28.png"/><Relationship Id="rId12" Type="http://schemas.openxmlformats.org/officeDocument/2006/relationships/hyperlink" Target="https://www.rd-alliance.org/how-the-rda-works/" TargetMode="External"/><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20.png"/><Relationship Id="rId9" Type="http://schemas.openxmlformats.org/officeDocument/2006/relationships/image" Target="../media/image30.png"/><Relationship Id="rId15" Type="http://schemas.openxmlformats.org/officeDocument/2006/relationships/image" Target="../media/image34.png"/><Relationship Id="rId14" Type="http://schemas.openxmlformats.org/officeDocument/2006/relationships/image" Target="../media/image18.png"/><Relationship Id="rId5" Type="http://schemas.openxmlformats.org/officeDocument/2006/relationships/image" Target="../media/image15.png"/><Relationship Id="rId6" Type="http://schemas.openxmlformats.org/officeDocument/2006/relationships/image" Target="../media/image22.png"/><Relationship Id="rId7" Type="http://schemas.openxmlformats.org/officeDocument/2006/relationships/image" Target="../media/image21.png"/><Relationship Id="rId8" Type="http://schemas.openxmlformats.org/officeDocument/2006/relationships/image" Target="../media/image25.png"/></Relationships>
</file>

<file path=ppt/slides/_rels/slide6.xml.rels><?xml version="1.0" encoding="UTF-8" standalone="yes"?><Relationships xmlns="http://schemas.openxmlformats.org/package/2006/relationships"><Relationship Id="rId10"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3.png"/><Relationship Id="rId4" Type="http://schemas.openxmlformats.org/officeDocument/2006/relationships/image" Target="../media/image29.png"/><Relationship Id="rId9" Type="http://schemas.openxmlformats.org/officeDocument/2006/relationships/hyperlink" Target="https://www.rd-alliance.org/group-directory/?_group_type=regional-group" TargetMode="External"/><Relationship Id="rId5" Type="http://schemas.openxmlformats.org/officeDocument/2006/relationships/image" Target="../media/image24.png"/><Relationship Id="rId6" Type="http://schemas.openxmlformats.org/officeDocument/2006/relationships/hyperlink" Target="https://www.rd-alliance.org/member-directory/" TargetMode="External"/><Relationship Id="rId7" Type="http://schemas.openxmlformats.org/officeDocument/2006/relationships/image" Target="../media/image31.png"/><Relationship Id="rId8" Type="http://schemas.openxmlformats.org/officeDocument/2006/relationships/hyperlink" Target="https://www.rd-alliance.org/organisation-directory/" TargetMode="External"/></Relationships>
</file>

<file path=ppt/slides/_rels/slide7.xml.rels><?xml version="1.0" encoding="UTF-8" standalone="yes"?><Relationships xmlns="http://schemas.openxmlformats.org/package/2006/relationships"><Relationship Id="rId11" Type="http://schemas.openxmlformats.org/officeDocument/2006/relationships/image" Target="../media/image49.png"/><Relationship Id="rId10" Type="http://schemas.openxmlformats.org/officeDocument/2006/relationships/image" Target="../media/image42.png"/><Relationship Id="rId13" Type="http://schemas.openxmlformats.org/officeDocument/2006/relationships/image" Target="../media/image18.png"/><Relationship Id="rId12"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24.png"/><Relationship Id="rId9" Type="http://schemas.openxmlformats.org/officeDocument/2006/relationships/image" Target="../media/image43.png"/><Relationship Id="rId14" Type="http://schemas.openxmlformats.org/officeDocument/2006/relationships/hyperlink" Target="https://www.rd-alliance.org/register/" TargetMode="External"/><Relationship Id="rId5" Type="http://schemas.openxmlformats.org/officeDocument/2006/relationships/hyperlink" Target="https://www.rd-alliance.org/individual-membership/" TargetMode="External"/><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s>
</file>

<file path=ppt/slides/_rels/slide8.xml.rels><?xml version="1.0" encoding="UTF-8" standalone="yes"?><Relationships xmlns="http://schemas.openxmlformats.org/package/2006/relationships"><Relationship Id="rId11" Type="http://schemas.openxmlformats.org/officeDocument/2006/relationships/image" Target="../media/image45.png"/><Relationship Id="rId10" Type="http://schemas.openxmlformats.org/officeDocument/2006/relationships/image" Target="../media/image54.png"/><Relationship Id="rId12"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4.png"/><Relationship Id="rId4" Type="http://schemas.openxmlformats.org/officeDocument/2006/relationships/hyperlink" Target="https://www.rd-alliance.org/group-directory/?_group_type=working-group" TargetMode="External"/><Relationship Id="rId9" Type="http://schemas.openxmlformats.org/officeDocument/2006/relationships/image" Target="../media/image41.png"/><Relationship Id="rId5" Type="http://schemas.openxmlformats.org/officeDocument/2006/relationships/hyperlink" Target="https://www.rd-alliance.org/group-directory/?_group_type=interest-group" TargetMode="External"/><Relationship Id="rId6" Type="http://schemas.openxmlformats.org/officeDocument/2006/relationships/hyperlink" Target="https://www.rd-alliance.org/group-directory/?_group_type=community-of-practice" TargetMode="External"/><Relationship Id="rId7" Type="http://schemas.openxmlformats.org/officeDocument/2006/relationships/hyperlink" Target="https://www.rd-alliance.org/group-directory/?_group_type=community-of-practice" TargetMode="External"/><Relationship Id="rId8" Type="http://schemas.openxmlformats.org/officeDocument/2006/relationships/hyperlink" Target="https://www.rd-alliance.org/group-directory/?_group_type=community-of-practic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1.png"/><Relationship Id="rId4" Type="http://schemas.openxmlformats.org/officeDocument/2006/relationships/image" Target="../media/image24.png"/><Relationship Id="rId5" Type="http://schemas.openxmlformats.org/officeDocument/2006/relationships/hyperlink" Target="https://www.rd-alliance.org/group-directory/" TargetMode="External"/></Relationships>
</file>

<file path=ppt/slides/_rels/slide10.xml.rels><?xml version="1.0" encoding="UTF-8" standalone="yes"?><Relationships xmlns="http://schemas.openxmlformats.org/package/2006/relationships"><Relationship Id="rId10" Type="http://schemas.openxmlformats.org/officeDocument/2006/relationships/image" Target="../media/image44.pn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hyperlink" Target="https://www.rd-alliance.org/outputs/?_output_type=working-group-recommendation" TargetMode="External"/><Relationship Id="rId9" Type="http://schemas.openxmlformats.org/officeDocument/2006/relationships/image" Target="../media/image38.png"/><Relationship Id="rId5" Type="http://schemas.openxmlformats.org/officeDocument/2006/relationships/hyperlink" Target="https://www.rd-alliance.org/group-directory/?_group_type=interest-group" TargetMode="External"/><Relationship Id="rId6" Type="http://schemas.openxmlformats.org/officeDocument/2006/relationships/hyperlink" Target="https://www.rd-alliance.org/group-directory/?_group_type=community-of-practice" TargetMode="External"/><Relationship Id="rId7" Type="http://schemas.openxmlformats.org/officeDocument/2006/relationships/image" Target="../media/image18.png"/><Relationship Id="rId8" Type="http://schemas.openxmlformats.org/officeDocument/2006/relationships/image" Target="../media/image3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63.png"/><Relationship Id="rId5" Type="http://schemas.openxmlformats.org/officeDocument/2006/relationships/hyperlink" Target="https://www.rd-alliance.org/group-directory/"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8.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hyperlink" Target="https://www.rd-alliance.org/value_rda/rda-and-artificial-intelligence/" TargetMode="External"/></Relationships>
</file>

<file path=ppt/slides/_rels/slide13.xml.rels><?xml version="1.0" encoding="UTF-8" standalone="yes"?><Relationships xmlns="http://schemas.openxmlformats.org/package/2006/relationships"><Relationship Id="rId11" Type="http://schemas.openxmlformats.org/officeDocument/2006/relationships/image" Target="../media/image13.png"/><Relationship Id="rId10" Type="http://schemas.openxmlformats.org/officeDocument/2006/relationships/hyperlink" Target="https://www.rd-alliance.org/bof-app/autonomous-agents-at-the-gate-accelerating-data-visitation/" TargetMode="External"/><Relationship Id="rId13" Type="http://schemas.openxmlformats.org/officeDocument/2006/relationships/hyperlink" Target="https://www.rd-alliance.org/plenaries/p26/" TargetMode="External"/><Relationship Id="rId12" Type="http://schemas.openxmlformats.org/officeDocument/2006/relationships/image" Target="../media/image53.png"/><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hyperlink" Target="https://www.rd-alliance.org/groups/artificial-intelligence-and-data-visitation-aidv-wg/activity/" TargetMode="External"/><Relationship Id="rId9" Type="http://schemas.openxmlformats.org/officeDocument/2006/relationships/hyperlink" Target="https://www.rd-alliance.org/bof-app/documenting-llm-interactions-throughout-the-research-data-lifecycle/" TargetMode="External"/><Relationship Id="rId14" Type="http://schemas.openxmlformats.org/officeDocument/2006/relationships/hyperlink" Target="https://www.rd-alliance.org/plenaries/p27/" TargetMode="External"/><Relationship Id="rId5" Type="http://schemas.openxmlformats.org/officeDocument/2006/relationships/hyperlink" Target="https://www.rd-alliance.org/groups/fair-run-time-environments/activity/" TargetMode="External"/><Relationship Id="rId6" Type="http://schemas.openxmlformats.org/officeDocument/2006/relationships/hyperlink" Target="https://www.rd-alliance.org/groups/fair-machine-learning-fair4ml-ig/activity/" TargetMode="External"/><Relationship Id="rId7" Type="http://schemas.openxmlformats.org/officeDocument/2006/relationships/hyperlink" Target="https://www.rd-alliance.org/groups/computational-modelling-of-health-data/activity/" TargetMode="External"/><Relationship Id="rId8" Type="http://schemas.openxmlformats.org/officeDocument/2006/relationships/hyperlink" Target="https://www.youtube.com/watch?v=QjjatI0Cer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hyperlink" Target="https://www.rd-alliance.org/wp-content/uploads/2025/04/AI_in_Action_Feb2025_FINAL.pdf" TargetMode="External"/><Relationship Id="rId5" Type="http://schemas.openxmlformats.org/officeDocument/2006/relationships/hyperlink" Target="https://www.rd-alliance.org/wp-content/uploads/2025/01/Value_of_the_RDA_AI_ExtendedReport_OA_FF_October2024_annex_forweb.pdf" TargetMode="External"/><Relationship Id="rId6" Type="http://schemas.openxmlformats.org/officeDocument/2006/relationships/hyperlink" Target="https://www.rd-alliance.org/wp-content/uploads/2024/11/AIWorkshops_Execsummary_Revised_20241124_v2.pdf" TargetMode="External"/><Relationship Id="rId7" Type="http://schemas.openxmlformats.org/officeDocument/2006/relationships/image" Target="../media/image50.png"/><Relationship Id="rId8" Type="http://schemas.openxmlformats.org/officeDocument/2006/relationships/image" Target="../media/image56.png"/></Relationships>
</file>

<file path=ppt/slides/_rels/slide15.xml.rels><?xml version="1.0" encoding="UTF-8" standalone="yes"?><Relationships xmlns="http://schemas.openxmlformats.org/package/2006/relationships"><Relationship Id="rId10" Type="http://schemas.openxmlformats.org/officeDocument/2006/relationships/hyperlink" Target="http://bit.ly/valueforprivatesector" TargetMode="External"/><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image" Target="../media/image46.png"/><Relationship Id="rId5" Type="http://schemas.openxmlformats.org/officeDocument/2006/relationships/hyperlink" Target="https://www.rd-alliance.org/news/rda-and-microsoft-whitepaper-data-readiness-and-data-centric-ai/" TargetMode="External"/><Relationship Id="rId6" Type="http://schemas.openxmlformats.org/officeDocument/2006/relationships/hyperlink" Target="https://www.rd-alliance.org/news/rda-and-microsoft-whitepaper-from-hpc-to-quantum-shaping-the-future-of-research-computing/" TargetMode="External"/><Relationship Id="rId7" Type="http://schemas.openxmlformats.org/officeDocument/2006/relationships/image" Target="../media/image58.png"/><Relationship Id="rId8" Type="http://schemas.openxmlformats.org/officeDocument/2006/relationships/image" Target="../media/image5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58.png"/><Relationship Id="rId6" Type="http://schemas.openxmlformats.org/officeDocument/2006/relationships/image" Target="../media/image4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46.png"/><Relationship Id="rId6" Type="http://schemas.openxmlformats.org/officeDocument/2006/relationships/hyperlink" Target="https://www.rd-alliance.org/wp-content/uploads/2026/01/RDA_Dec_Report_Final.pdf" TargetMode="External"/><Relationship Id="rId7" Type="http://schemas.openxmlformats.org/officeDocument/2006/relationships/hyperlink" Target="https://www.rd-alliance.org/value_rda/rda-and-artificial-intelligence/global-community-priorities-for-agentic-ai-development/"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46.png"/><Relationship Id="rId5" Type="http://schemas.openxmlformats.org/officeDocument/2006/relationships/image" Target="../media/image5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image" Target="../media/image46.png"/><Relationship Id="rId5" Type="http://schemas.openxmlformats.org/officeDocument/2006/relationships/image" Target="../media/image62.png"/><Relationship Id="rId6" Type="http://schemas.openxmlformats.org/officeDocument/2006/relationships/image" Target="../media/image65.jpg"/><Relationship Id="rId7" Type="http://schemas.openxmlformats.org/officeDocument/2006/relationships/hyperlink" Target="https://www.rd-alliance.org/value_rda/rda-and-artificial-intelligence/global-community-priorities-for-agentic-ai-developmen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46.png"/><Relationship Id="rId5" Type="http://schemas.openxmlformats.org/officeDocument/2006/relationships/image" Target="../media/image5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www.go-fair.org/fair-principles/" TargetMode="External"/><Relationship Id="rId4" Type="http://schemas.openxmlformats.org/officeDocument/2006/relationships/hyperlink" Target="https://www.fair2.ai/" TargetMode="External"/><Relationship Id="rId5" Type="http://schemas.openxmlformats.org/officeDocument/2006/relationships/hyperlink" Target="https://www.rd-alliance.org/news/global-community-priorities-for-agentic-ai-in-research-consultation-results-available/"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46.png"/><Relationship Id="rId6" Type="http://schemas.openxmlformats.org/officeDocument/2006/relationships/image" Target="../media/image6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46.png"/><Relationship Id="rId6" Type="http://schemas.openxmlformats.org/officeDocument/2006/relationships/image" Target="../media/image6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46.png"/><Relationship Id="rId5" Type="http://schemas.openxmlformats.org/officeDocument/2006/relationships/image" Target="../media/image60.png"/><Relationship Id="rId6" Type="http://schemas.openxmlformats.org/officeDocument/2006/relationships/hyperlink" Target="mailto:connie.clare@rda-foundation.org" TargetMode="External"/></Relationships>
</file>

<file path=ppt/slides/_rels/slide25.xml.rels><?xml version="1.0" encoding="UTF-8" standalone="yes"?><Relationships xmlns="http://schemas.openxmlformats.org/package/2006/relationships"><Relationship Id="rId11" Type="http://schemas.openxmlformats.org/officeDocument/2006/relationships/hyperlink" Target="mailto:bridget.walker@rda-foundation.org" TargetMode="External"/><Relationship Id="rId10" Type="http://schemas.openxmlformats.org/officeDocument/2006/relationships/hyperlink" Target="mailto:irina.hope@rda-foundation.org" TargetMode="External"/><Relationship Id="rId12"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s://www.rd-alliance.org/rda-foundation/" TargetMode="External"/><Relationship Id="rId4" Type="http://schemas.openxmlformats.org/officeDocument/2006/relationships/hyperlink" Target="https://www.rd-alliance.org/secretary-general/" TargetMode="External"/><Relationship Id="rId9" Type="http://schemas.openxmlformats.org/officeDocument/2006/relationships/hyperlink" Target="mailto:irina.hope@rda-foundation.org" TargetMode="External"/><Relationship Id="rId5" Type="http://schemas.openxmlformats.org/officeDocument/2006/relationships/hyperlink" Target="https://www.rd-alliance.org/rda-foundation/" TargetMode="External"/><Relationship Id="rId6" Type="http://schemas.openxmlformats.org/officeDocument/2006/relationships/image" Target="../media/image16.png"/><Relationship Id="rId7" Type="http://schemas.openxmlformats.org/officeDocument/2006/relationships/hyperlink" Target="mailto:hilary.hanahoe@rda-foundation.org" TargetMode="External"/><Relationship Id="rId8" Type="http://schemas.openxmlformats.org/officeDocument/2006/relationships/hyperlink" Target="mailto:connie.clare@rda-foundation.org"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9.png"/><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hyperlink" Target="http://bit.ly/valueforprivatesector" TargetMode="External"/><Relationship Id="rId6"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4" name="Google Shape;84;p1"/>
          <p:cNvPicPr preferRelativeResize="0"/>
          <p:nvPr/>
        </p:nvPicPr>
        <p:blipFill rotWithShape="1">
          <a:blip r:embed="rId3">
            <a:alphaModFix/>
          </a:blip>
          <a:srcRect b="27118" l="0" r="338" t="26149"/>
          <a:stretch/>
        </p:blipFill>
        <p:spPr>
          <a:xfrm>
            <a:off x="416757" y="234531"/>
            <a:ext cx="1168776" cy="774900"/>
          </a:xfrm>
          <a:prstGeom prst="rect">
            <a:avLst/>
          </a:prstGeom>
          <a:noFill/>
          <a:ln>
            <a:noFill/>
          </a:ln>
        </p:spPr>
      </p:pic>
      <p:sp>
        <p:nvSpPr>
          <p:cNvPr id="85" name="Google Shape;85;p1"/>
          <p:cNvSpPr txBox="1"/>
          <p:nvPr/>
        </p:nvSpPr>
        <p:spPr>
          <a:xfrm>
            <a:off x="553512" y="1202834"/>
            <a:ext cx="4743600" cy="203447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lang="en-GB" sz="3000">
                <a:solidFill>
                  <a:srgbClr val="6B2F21"/>
                </a:solidFill>
              </a:rPr>
              <a:t>Agentic AI in Research: Community Solutions for Data Challenges</a:t>
            </a:r>
            <a:endParaRPr b="0" i="0" sz="1400" u="none" cap="none" strike="noStrike">
              <a:solidFill>
                <a:srgbClr val="6B2F21"/>
              </a:solidFill>
              <a:latin typeface="Arial"/>
              <a:ea typeface="Arial"/>
              <a:cs typeface="Arial"/>
              <a:sym typeface="Arial"/>
            </a:endParaRPr>
          </a:p>
        </p:txBody>
      </p:sp>
      <p:pic>
        <p:nvPicPr>
          <p:cNvPr id="86" name="Google Shape;86;p1"/>
          <p:cNvPicPr preferRelativeResize="0"/>
          <p:nvPr/>
        </p:nvPicPr>
        <p:blipFill rotWithShape="1">
          <a:blip r:embed="rId4">
            <a:alphaModFix amt="22000"/>
          </a:blip>
          <a:srcRect b="0" l="0" r="0" t="0"/>
          <a:stretch/>
        </p:blipFill>
        <p:spPr>
          <a:xfrm>
            <a:off x="5949392" y="1375238"/>
            <a:ext cx="3194502" cy="4518200"/>
          </a:xfrm>
          <a:prstGeom prst="rect">
            <a:avLst/>
          </a:prstGeom>
          <a:noFill/>
          <a:ln>
            <a:noFill/>
          </a:ln>
        </p:spPr>
      </p:pic>
      <p:sp>
        <p:nvSpPr>
          <p:cNvPr id="87" name="Google Shape;87;p1"/>
          <p:cNvSpPr txBox="1"/>
          <p:nvPr/>
        </p:nvSpPr>
        <p:spPr>
          <a:xfrm>
            <a:off x="358207" y="3094426"/>
            <a:ext cx="7635000" cy="2001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E605A"/>
                </a:solidFill>
                <a:latin typeface="Arial"/>
                <a:ea typeface="Arial"/>
                <a:cs typeface="Arial"/>
                <a:sym typeface="Arial"/>
              </a:rPr>
              <a:t>Connie Clare, RDA Glo</a:t>
            </a:r>
            <a:r>
              <a:rPr lang="en-GB" sz="1800">
                <a:solidFill>
                  <a:srgbClr val="0E605A"/>
                </a:solidFill>
              </a:rPr>
              <a:t>bal</a:t>
            </a:r>
            <a:endParaRPr b="0" i="0" sz="1800" u="none" cap="none" strike="noStrike">
              <a:solidFill>
                <a:srgbClr val="0E605A"/>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sng" cap="none" strike="noStrike">
                <a:solidFill>
                  <a:srgbClr val="00B050"/>
                </a:solidFill>
                <a:latin typeface="Arial"/>
                <a:ea typeface="Arial"/>
                <a:cs typeface="Arial"/>
                <a:sym typeface="Arial"/>
                <a:hlinkClick r:id="rId5">
                  <a:extLst>
                    <a:ext uri="{A12FA001-AC4F-418D-AE19-62706E023703}">
                      <ahyp:hlinkClr val="tx"/>
                    </a:ext>
                  </a:extLst>
                </a:hlinkClick>
              </a:rPr>
              <a:t>connie.clare@rda-foundation.org</a:t>
            </a:r>
            <a:r>
              <a:rPr b="0" i="0" lang="en-GB" sz="1800" u="none" cap="none" strike="noStrike">
                <a:solidFill>
                  <a:srgbClr val="00B050"/>
                </a:solidFill>
                <a:latin typeface="Arial"/>
                <a:ea typeface="Arial"/>
                <a:cs typeface="Arial"/>
                <a:sym typeface="Arial"/>
              </a:rPr>
              <a:t> </a:t>
            </a:r>
            <a:endParaRPr b="0" i="0" sz="1800" u="none" cap="none" strike="noStrike">
              <a:solidFill>
                <a:srgbClr val="00B050"/>
              </a:solidFill>
              <a:latin typeface="Arial"/>
              <a:ea typeface="Arial"/>
              <a:cs typeface="Arial"/>
              <a:sym typeface="Arial"/>
            </a:endParaRPr>
          </a:p>
          <a:p>
            <a:pPr indent="0" lvl="0" marL="0" rtl="0" algn="l">
              <a:spcBef>
                <a:spcPts val="0"/>
              </a:spcBef>
              <a:spcAft>
                <a:spcPts val="0"/>
              </a:spcAft>
              <a:buClr>
                <a:schemeClr val="dk1"/>
              </a:buClr>
              <a:buSzPts val="1800"/>
              <a:buFont typeface="Arial"/>
              <a:buNone/>
            </a:pPr>
            <a:r>
              <a:rPr lang="en-GB" sz="1800">
                <a:solidFill>
                  <a:srgbClr val="0E605A"/>
                </a:solidFill>
              </a:rPr>
              <a:t>Trish Radotic, RDA Oceania &amp; East Asia</a:t>
            </a:r>
            <a:endParaRPr sz="1800">
              <a:solidFill>
                <a:srgbClr val="0E605A"/>
              </a:solidFill>
            </a:endParaRPr>
          </a:p>
          <a:p>
            <a:pPr indent="0" lvl="0" marL="0" rtl="0" algn="l">
              <a:spcBef>
                <a:spcPts val="0"/>
              </a:spcBef>
              <a:spcAft>
                <a:spcPts val="0"/>
              </a:spcAft>
              <a:buClr>
                <a:schemeClr val="dk1"/>
              </a:buClr>
              <a:buSzPts val="1800"/>
              <a:buFont typeface="Arial"/>
              <a:buNone/>
            </a:pPr>
            <a:r>
              <a:rPr lang="en-GB" sz="1800" u="sng">
                <a:solidFill>
                  <a:srgbClr val="00B050"/>
                </a:solidFill>
                <a:hlinkClick r:id="rId6">
                  <a:extLst>
                    <a:ext uri="{A12FA001-AC4F-418D-AE19-62706E023703}">
                      <ahyp:hlinkClr val="tx"/>
                    </a:ext>
                  </a:extLst>
                </a:hlinkClick>
              </a:rPr>
              <a:t>trish.radotic@rda-foundation.org</a:t>
            </a:r>
            <a:r>
              <a:rPr lang="en-GB" sz="1800">
                <a:solidFill>
                  <a:srgbClr val="00B050"/>
                </a:solidFill>
              </a:rPr>
              <a:t>   </a:t>
            </a:r>
            <a:endParaRPr sz="1800">
              <a:solidFill>
                <a:srgbClr val="00B050"/>
              </a:solidFil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E605A"/>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lang="en-GB">
                <a:solidFill>
                  <a:srgbClr val="0E605A"/>
                </a:solidFill>
              </a:rPr>
              <a:t>Thursday 12 February</a:t>
            </a:r>
            <a:r>
              <a:rPr b="0" i="0" lang="en-GB" sz="1400" u="none" cap="none" strike="noStrike">
                <a:solidFill>
                  <a:srgbClr val="0E605A"/>
                </a:solidFill>
                <a:latin typeface="Arial"/>
                <a:ea typeface="Arial"/>
                <a:cs typeface="Arial"/>
                <a:sym typeface="Arial"/>
              </a:rPr>
              <a:t> 2026, 1</a:t>
            </a:r>
            <a:r>
              <a:rPr lang="en-GB">
                <a:solidFill>
                  <a:srgbClr val="0E605A"/>
                </a:solidFill>
              </a:rPr>
              <a:t>6</a:t>
            </a:r>
            <a:r>
              <a:rPr b="0" i="0" lang="en-GB" sz="1400" u="none" cap="none" strike="noStrike">
                <a:solidFill>
                  <a:srgbClr val="0E605A"/>
                </a:solidFill>
                <a:latin typeface="Arial"/>
                <a:ea typeface="Arial"/>
                <a:cs typeface="Arial"/>
                <a:sym typeface="Arial"/>
              </a:rPr>
              <a:t>:00-1</a:t>
            </a:r>
            <a:r>
              <a:rPr lang="en-GB">
                <a:solidFill>
                  <a:srgbClr val="0E605A"/>
                </a:solidFill>
              </a:rPr>
              <a:t>6</a:t>
            </a:r>
            <a:r>
              <a:rPr b="0" i="0" lang="en-GB" sz="1400" u="none" cap="none" strike="noStrike">
                <a:solidFill>
                  <a:srgbClr val="0E605A"/>
                </a:solidFill>
                <a:latin typeface="Arial"/>
                <a:ea typeface="Arial"/>
                <a:cs typeface="Arial"/>
                <a:sym typeface="Arial"/>
              </a:rPr>
              <a:t>:</a:t>
            </a:r>
            <a:r>
              <a:rPr lang="en-GB">
                <a:solidFill>
                  <a:srgbClr val="0E605A"/>
                </a:solidFill>
              </a:rPr>
              <a:t>45</a:t>
            </a:r>
            <a:r>
              <a:rPr b="0" i="0" lang="en-GB" sz="1400" u="none" cap="none" strike="noStrike">
                <a:solidFill>
                  <a:srgbClr val="0E605A"/>
                </a:solidFill>
                <a:latin typeface="Arial"/>
                <a:ea typeface="Arial"/>
                <a:cs typeface="Arial"/>
                <a:sym typeface="Arial"/>
              </a:rPr>
              <a:t> UTC</a:t>
            </a:r>
            <a:endParaRPr b="1" i="0" sz="1400" u="none" cap="none" strike="noStrike">
              <a:solidFill>
                <a:srgbClr val="0E605A"/>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lang="en-GB">
                <a:solidFill>
                  <a:srgbClr val="0E605A"/>
                </a:solidFill>
              </a:rPr>
              <a:t>RDA webinar as part of Love Data Week 2026: Where’s the Data?</a:t>
            </a:r>
            <a:endParaRPr b="1" i="0" sz="1400" u="none" cap="none" strike="noStrike">
              <a:solidFill>
                <a:srgbClr val="000000"/>
              </a:solidFill>
              <a:latin typeface="Arial"/>
              <a:ea typeface="Arial"/>
              <a:cs typeface="Arial"/>
              <a:sym typeface="Arial"/>
            </a:endParaRPr>
          </a:p>
        </p:txBody>
      </p:sp>
      <p:pic>
        <p:nvPicPr>
          <p:cNvPr id="88" name="Google Shape;88;p1" title="Artificial intelligence-amico (2).png"/>
          <p:cNvPicPr preferRelativeResize="0"/>
          <p:nvPr/>
        </p:nvPicPr>
        <p:blipFill rotWithShape="1">
          <a:blip r:embed="rId7">
            <a:alphaModFix/>
          </a:blip>
          <a:srcRect b="0" l="0" r="0" t="0"/>
          <a:stretch/>
        </p:blipFill>
        <p:spPr>
          <a:xfrm>
            <a:off x="5564425" y="781725"/>
            <a:ext cx="3194500" cy="3194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id="93" name="Google Shape;93;g348d398e652_1_5"/>
          <p:cNvPicPr preferRelativeResize="0"/>
          <p:nvPr/>
        </p:nvPicPr>
        <p:blipFill rotWithShape="1">
          <a:blip r:embed="rId3">
            <a:alphaModFix amt="22000"/>
          </a:blip>
          <a:srcRect b="0" l="0" r="0" t="0"/>
          <a:stretch/>
        </p:blipFill>
        <p:spPr>
          <a:xfrm>
            <a:off x="5949392" y="1375238"/>
            <a:ext cx="3194502" cy="4518200"/>
          </a:xfrm>
          <a:prstGeom prst="rect">
            <a:avLst/>
          </a:prstGeom>
          <a:noFill/>
          <a:ln>
            <a:noFill/>
          </a:ln>
        </p:spPr>
      </p:pic>
      <p:sp>
        <p:nvSpPr>
          <p:cNvPr id="94" name="Google Shape;94;g348d398e652_1_5"/>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5" name="Google Shape;95;g348d398e652_1_5"/>
          <p:cNvPicPr preferRelativeResize="0"/>
          <p:nvPr/>
        </p:nvPicPr>
        <p:blipFill rotWithShape="1">
          <a:blip r:embed="rId4">
            <a:alphaModFix/>
          </a:blip>
          <a:srcRect b="27118" l="0" r="338" t="26149"/>
          <a:stretch/>
        </p:blipFill>
        <p:spPr>
          <a:xfrm>
            <a:off x="416275" y="86250"/>
            <a:ext cx="1168776" cy="774900"/>
          </a:xfrm>
          <a:prstGeom prst="rect">
            <a:avLst/>
          </a:prstGeom>
          <a:noFill/>
          <a:ln>
            <a:noFill/>
          </a:ln>
        </p:spPr>
      </p:pic>
      <p:sp>
        <p:nvSpPr>
          <p:cNvPr id="96" name="Google Shape;96;g348d398e652_1_5"/>
          <p:cNvSpPr txBox="1"/>
          <p:nvPr/>
        </p:nvSpPr>
        <p:spPr>
          <a:xfrm>
            <a:off x="1715126" y="162450"/>
            <a:ext cx="7288800" cy="6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lang="en-GB" sz="3000">
                <a:solidFill>
                  <a:srgbClr val="6B2F21"/>
                </a:solidFill>
              </a:rPr>
              <a:t>Housekeeping</a:t>
            </a:r>
            <a:endParaRPr b="1" i="0" sz="3000" u="none" cap="none" strike="noStrike">
              <a:solidFill>
                <a:srgbClr val="6B2F21"/>
              </a:solidFill>
              <a:latin typeface="Arial"/>
              <a:ea typeface="Arial"/>
              <a:cs typeface="Arial"/>
              <a:sym typeface="Arial"/>
            </a:endParaRPr>
          </a:p>
        </p:txBody>
      </p:sp>
      <p:sp>
        <p:nvSpPr>
          <p:cNvPr id="97" name="Google Shape;97;g348d398e652_1_5"/>
          <p:cNvSpPr txBox="1"/>
          <p:nvPr/>
        </p:nvSpPr>
        <p:spPr>
          <a:xfrm>
            <a:off x="6054425" y="400225"/>
            <a:ext cx="26853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8" name="Google Shape;98;g348d398e652_1_5"/>
          <p:cNvSpPr txBox="1"/>
          <p:nvPr/>
        </p:nvSpPr>
        <p:spPr>
          <a:xfrm>
            <a:off x="651700" y="1019325"/>
            <a:ext cx="8029500" cy="3263100"/>
          </a:xfrm>
          <a:prstGeom prst="rect">
            <a:avLst/>
          </a:prstGeom>
          <a:noFill/>
          <a:ln>
            <a:noFill/>
          </a:ln>
        </p:spPr>
        <p:txBody>
          <a:bodyPr anchorCtr="0" anchor="t" bIns="91425" lIns="91425" spcFirstLastPara="1" rIns="91425" wrap="square" tIns="91425">
            <a:spAutoFit/>
          </a:bodyPr>
          <a:lstStyle/>
          <a:p>
            <a:pPr indent="0" lvl="0" marL="152400" rtl="0" algn="l">
              <a:lnSpc>
                <a:spcPct val="115000"/>
              </a:lnSpc>
              <a:spcBef>
                <a:spcPts val="0"/>
              </a:spcBef>
              <a:spcAft>
                <a:spcPts val="0"/>
              </a:spcAft>
              <a:buNone/>
            </a:pPr>
            <a:r>
              <a:rPr lang="en-GB" sz="1600">
                <a:solidFill>
                  <a:srgbClr val="0E605A"/>
                </a:solidFill>
              </a:rPr>
              <a:t>🔴 </a:t>
            </a:r>
            <a:r>
              <a:rPr b="1" lang="en-GB" sz="1600">
                <a:solidFill>
                  <a:srgbClr val="0E605A"/>
                </a:solidFill>
              </a:rPr>
              <a:t>Recording in Progress</a:t>
            </a:r>
            <a:r>
              <a:rPr lang="en-GB" sz="1600">
                <a:solidFill>
                  <a:schemeClr val="dk1"/>
                </a:solidFill>
              </a:rPr>
              <a:t>​</a:t>
            </a:r>
            <a:br>
              <a:rPr lang="en-GB" sz="1600">
                <a:solidFill>
                  <a:schemeClr val="dk1"/>
                </a:solidFill>
              </a:rPr>
            </a:br>
            <a:r>
              <a:rPr lang="en-GB" sz="1600">
                <a:solidFill>
                  <a:srgbClr val="0E605A"/>
                </a:solidFill>
              </a:rPr>
              <a:t> This session is being recorded and presentations will be published online.</a:t>
            </a:r>
            <a:r>
              <a:rPr lang="en-GB" sz="1600">
                <a:solidFill>
                  <a:schemeClr val="dk1"/>
                </a:solidFill>
              </a:rPr>
              <a:t>​</a:t>
            </a:r>
            <a:endParaRPr sz="1600">
              <a:solidFill>
                <a:schemeClr val="dk1"/>
              </a:solidFill>
            </a:endParaRPr>
          </a:p>
          <a:p>
            <a:pPr indent="0" lvl="0" marL="152400" rtl="0" algn="l">
              <a:lnSpc>
                <a:spcPct val="115000"/>
              </a:lnSpc>
              <a:spcBef>
                <a:spcPts val="0"/>
              </a:spcBef>
              <a:spcAft>
                <a:spcPts val="0"/>
              </a:spcAft>
              <a:buNone/>
            </a:pPr>
            <a:r>
              <a:rPr lang="en-GB" sz="1600">
                <a:solidFill>
                  <a:srgbClr val="0E605A"/>
                </a:solidFill>
              </a:rPr>
              <a:t>🔇 </a:t>
            </a:r>
            <a:r>
              <a:rPr b="1" lang="en-GB" sz="1600">
                <a:solidFill>
                  <a:srgbClr val="0E605A"/>
                </a:solidFill>
              </a:rPr>
              <a:t>Keep Your Mic Muted</a:t>
            </a:r>
            <a:r>
              <a:rPr lang="en-GB" sz="1600">
                <a:solidFill>
                  <a:schemeClr val="dk1"/>
                </a:solidFill>
              </a:rPr>
              <a:t>​</a:t>
            </a:r>
            <a:br>
              <a:rPr lang="en-GB" sz="1600">
                <a:solidFill>
                  <a:schemeClr val="dk1"/>
                </a:solidFill>
              </a:rPr>
            </a:br>
            <a:r>
              <a:rPr lang="en-GB" sz="1600">
                <a:solidFill>
                  <a:srgbClr val="0E605A"/>
                </a:solidFill>
              </a:rPr>
              <a:t> Please mute yourself to minimise background noise.</a:t>
            </a:r>
            <a:r>
              <a:rPr lang="en-GB" sz="1600">
                <a:solidFill>
                  <a:schemeClr val="dk1"/>
                </a:solidFill>
              </a:rPr>
              <a:t>​</a:t>
            </a:r>
            <a:endParaRPr sz="1600">
              <a:solidFill>
                <a:schemeClr val="dk1"/>
              </a:solidFill>
            </a:endParaRPr>
          </a:p>
          <a:p>
            <a:pPr indent="0" lvl="0" marL="152400" rtl="0" algn="l">
              <a:lnSpc>
                <a:spcPct val="115000"/>
              </a:lnSpc>
              <a:spcBef>
                <a:spcPts val="0"/>
              </a:spcBef>
              <a:spcAft>
                <a:spcPts val="0"/>
              </a:spcAft>
              <a:buNone/>
            </a:pPr>
            <a:r>
              <a:rPr b="1" lang="en-GB" sz="1600">
                <a:solidFill>
                  <a:srgbClr val="0E605A"/>
                </a:solidFill>
              </a:rPr>
              <a:t>📸 Cameras On Appreciated</a:t>
            </a:r>
            <a:r>
              <a:rPr lang="en-GB" sz="1600">
                <a:solidFill>
                  <a:schemeClr val="dk1"/>
                </a:solidFill>
              </a:rPr>
              <a:t>​</a:t>
            </a:r>
            <a:br>
              <a:rPr lang="en-GB" sz="1600">
                <a:solidFill>
                  <a:schemeClr val="dk1"/>
                </a:solidFill>
              </a:rPr>
            </a:br>
            <a:r>
              <a:rPr lang="en-GB" sz="1600">
                <a:solidFill>
                  <a:srgbClr val="0E605A"/>
                </a:solidFill>
              </a:rPr>
              <a:t> We'd love to see your face! Please keep your camera on if possible.</a:t>
            </a:r>
            <a:r>
              <a:rPr lang="en-GB" sz="1600">
                <a:solidFill>
                  <a:schemeClr val="dk1"/>
                </a:solidFill>
              </a:rPr>
              <a:t>​</a:t>
            </a:r>
            <a:endParaRPr sz="1600">
              <a:solidFill>
                <a:schemeClr val="dk1"/>
              </a:solidFill>
            </a:endParaRPr>
          </a:p>
          <a:p>
            <a:pPr indent="0" lvl="0" marL="152400" rtl="0" algn="l">
              <a:lnSpc>
                <a:spcPct val="115000"/>
              </a:lnSpc>
              <a:spcBef>
                <a:spcPts val="0"/>
              </a:spcBef>
              <a:spcAft>
                <a:spcPts val="0"/>
              </a:spcAft>
              <a:buNone/>
            </a:pPr>
            <a:r>
              <a:rPr lang="en-GB" sz="1600">
                <a:solidFill>
                  <a:srgbClr val="0E605A"/>
                </a:solidFill>
              </a:rPr>
              <a:t>🤝 </a:t>
            </a:r>
            <a:r>
              <a:rPr b="1" lang="en-GB" sz="1600">
                <a:solidFill>
                  <a:srgbClr val="0E605A"/>
                </a:solidFill>
              </a:rPr>
              <a:t>Respectful Dialogue –</a:t>
            </a:r>
            <a:r>
              <a:rPr b="1" lang="en-GB" sz="1600">
                <a:solidFill>
                  <a:srgbClr val="0E605A"/>
                </a:solidFill>
                <a:uFill>
                  <a:noFill/>
                </a:uFill>
                <a:hlinkClick r:id="rId5">
                  <a:extLst>
                    <a:ext uri="{A12FA001-AC4F-418D-AE19-62706E023703}">
                      <ahyp:hlinkClr val="tx"/>
                    </a:ext>
                  </a:extLst>
                </a:hlinkClick>
              </a:rPr>
              <a:t> </a:t>
            </a:r>
            <a:r>
              <a:rPr b="1" lang="en-GB" sz="1600" u="sng">
                <a:solidFill>
                  <a:srgbClr val="00B050"/>
                </a:solidFill>
                <a:hlinkClick r:id="rId6">
                  <a:extLst>
                    <a:ext uri="{A12FA001-AC4F-418D-AE19-62706E023703}">
                      <ahyp:hlinkClr val="tx"/>
                    </a:ext>
                  </a:extLst>
                </a:hlinkClick>
              </a:rPr>
              <a:t>RDA's Code of Conduct</a:t>
            </a:r>
            <a:r>
              <a:rPr lang="en-GB" sz="1600">
                <a:solidFill>
                  <a:schemeClr val="dk1"/>
                </a:solidFill>
              </a:rPr>
              <a:t>​</a:t>
            </a:r>
            <a:br>
              <a:rPr lang="en-GB" sz="1600">
                <a:solidFill>
                  <a:schemeClr val="dk1"/>
                </a:solidFill>
              </a:rPr>
            </a:br>
            <a:r>
              <a:rPr lang="en-GB" sz="1600">
                <a:solidFill>
                  <a:srgbClr val="0E605A"/>
                </a:solidFill>
              </a:rPr>
              <a:t> Listen openly and respect all perspectives shared.</a:t>
            </a:r>
            <a:endParaRPr sz="1600">
              <a:solidFill>
                <a:schemeClr val="dk1"/>
              </a:solidFill>
            </a:endParaRPr>
          </a:p>
          <a:p>
            <a:pPr indent="0" lvl="0" marL="152400" rtl="0" algn="l">
              <a:lnSpc>
                <a:spcPct val="115000"/>
              </a:lnSpc>
              <a:spcBef>
                <a:spcPts val="0"/>
              </a:spcBef>
              <a:spcAft>
                <a:spcPts val="0"/>
              </a:spcAft>
              <a:buNone/>
            </a:pPr>
            <a:r>
              <a:rPr lang="en-GB" sz="1600">
                <a:solidFill>
                  <a:schemeClr val="dk1"/>
                </a:solidFill>
              </a:rPr>
              <a:t>❓</a:t>
            </a:r>
            <a:r>
              <a:rPr b="1" lang="en-GB" sz="1600">
                <a:solidFill>
                  <a:srgbClr val="0E605A"/>
                </a:solidFill>
              </a:rPr>
              <a:t>Q&amp;A at the end</a:t>
            </a:r>
            <a:br>
              <a:rPr lang="en-GB" sz="1600">
                <a:solidFill>
                  <a:srgbClr val="0E605A"/>
                </a:solidFill>
              </a:rPr>
            </a:br>
            <a:r>
              <a:rPr lang="en-GB" sz="1600">
                <a:solidFill>
                  <a:srgbClr val="0E605A"/>
                </a:solidFill>
              </a:rPr>
              <a:t>Please write any questions you have in the chat during the session </a:t>
            </a:r>
            <a:endParaRPr sz="1600">
              <a:solidFill>
                <a:schemeClr val="dk1"/>
              </a:solidFill>
            </a:endParaRPr>
          </a:p>
          <a:p>
            <a:pPr indent="0" lvl="0" marL="152400" rtl="0" algn="l">
              <a:lnSpc>
                <a:spcPct val="115000"/>
              </a:lnSpc>
              <a:spcBef>
                <a:spcPts val="0"/>
              </a:spcBef>
              <a:spcAft>
                <a:spcPts val="0"/>
              </a:spcAft>
              <a:buNone/>
            </a:pPr>
            <a:r>
              <a:rPr lang="en-GB" sz="1600">
                <a:solidFill>
                  <a:srgbClr val="0E605A"/>
                </a:solidFill>
              </a:rPr>
              <a:t>📝 </a:t>
            </a:r>
            <a:r>
              <a:rPr b="1" lang="en-GB" sz="1600">
                <a:solidFill>
                  <a:srgbClr val="0E605A"/>
                </a:solidFill>
              </a:rPr>
              <a:t>Questions or comments?</a:t>
            </a:r>
            <a:r>
              <a:rPr lang="en-GB" sz="1600">
                <a:solidFill>
                  <a:srgbClr val="0E605A"/>
                </a:solidFill>
              </a:rPr>
              <a:t> Contact </a:t>
            </a:r>
            <a:r>
              <a:rPr lang="en-GB" sz="1600">
                <a:solidFill>
                  <a:srgbClr val="00B050"/>
                </a:solidFill>
              </a:rPr>
              <a:t>hilary.hanahoe@rda-foundation.org</a:t>
            </a:r>
            <a:r>
              <a:rPr lang="en-GB" sz="1600">
                <a:solidFill>
                  <a:schemeClr val="dk1"/>
                </a:solidFill>
              </a:rPr>
              <a:t>​</a:t>
            </a:r>
            <a:endParaRPr sz="16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g3c328d6b459_0_0"/>
          <p:cNvPicPr preferRelativeResize="0"/>
          <p:nvPr/>
        </p:nvPicPr>
        <p:blipFill rotWithShape="1">
          <a:blip r:embed="rId3">
            <a:alphaModFix amt="22000"/>
          </a:blip>
          <a:srcRect b="0" l="0" r="0" t="0"/>
          <a:stretch/>
        </p:blipFill>
        <p:spPr>
          <a:xfrm>
            <a:off x="5949392" y="1375238"/>
            <a:ext cx="3194502" cy="4518200"/>
          </a:xfrm>
          <a:prstGeom prst="rect">
            <a:avLst/>
          </a:prstGeom>
          <a:noFill/>
          <a:ln>
            <a:noFill/>
          </a:ln>
        </p:spPr>
      </p:pic>
      <p:sp>
        <p:nvSpPr>
          <p:cNvPr id="104" name="Google Shape;104;g3c328d6b459_0_0"/>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5" name="Google Shape;105;g3c328d6b459_0_0"/>
          <p:cNvPicPr preferRelativeResize="0"/>
          <p:nvPr/>
        </p:nvPicPr>
        <p:blipFill rotWithShape="1">
          <a:blip r:embed="rId4">
            <a:alphaModFix/>
          </a:blip>
          <a:srcRect b="27119" l="0" r="338" t="26147"/>
          <a:stretch/>
        </p:blipFill>
        <p:spPr>
          <a:xfrm>
            <a:off x="416275" y="86250"/>
            <a:ext cx="1168776" cy="774900"/>
          </a:xfrm>
          <a:prstGeom prst="rect">
            <a:avLst/>
          </a:prstGeom>
          <a:noFill/>
          <a:ln>
            <a:noFill/>
          </a:ln>
        </p:spPr>
      </p:pic>
      <p:sp>
        <p:nvSpPr>
          <p:cNvPr id="106" name="Google Shape;106;g3c328d6b459_0_0"/>
          <p:cNvSpPr txBox="1"/>
          <p:nvPr/>
        </p:nvSpPr>
        <p:spPr>
          <a:xfrm>
            <a:off x="1715126" y="88975"/>
            <a:ext cx="7288800" cy="6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GB" sz="3000" u="none" cap="none" strike="noStrike">
                <a:solidFill>
                  <a:srgbClr val="6B2F21"/>
                </a:solidFill>
                <a:latin typeface="Arial"/>
                <a:ea typeface="Arial"/>
                <a:cs typeface="Arial"/>
                <a:sym typeface="Arial"/>
              </a:rPr>
              <a:t>Today’s Agenda</a:t>
            </a:r>
            <a:endParaRPr b="1" i="0" sz="3000" u="none" cap="none" strike="noStrike">
              <a:solidFill>
                <a:srgbClr val="6B2F21"/>
              </a:solidFill>
              <a:latin typeface="Arial"/>
              <a:ea typeface="Arial"/>
              <a:cs typeface="Arial"/>
              <a:sym typeface="Arial"/>
            </a:endParaRPr>
          </a:p>
        </p:txBody>
      </p:sp>
      <p:sp>
        <p:nvSpPr>
          <p:cNvPr id="107" name="Google Shape;107;g3c328d6b459_0_0"/>
          <p:cNvSpPr txBox="1"/>
          <p:nvPr/>
        </p:nvSpPr>
        <p:spPr>
          <a:xfrm>
            <a:off x="6054425" y="400225"/>
            <a:ext cx="26853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8" name="Google Shape;108;g3c328d6b459_0_0"/>
          <p:cNvSpPr txBox="1"/>
          <p:nvPr/>
        </p:nvSpPr>
        <p:spPr>
          <a:xfrm>
            <a:off x="4177327" y="1339058"/>
            <a:ext cx="5562900" cy="3063000"/>
          </a:xfrm>
          <a:prstGeom prst="rect">
            <a:avLst/>
          </a:prstGeom>
          <a:noFill/>
          <a:ln>
            <a:noFill/>
          </a:ln>
        </p:spPr>
        <p:txBody>
          <a:bodyPr anchorCtr="0" anchor="t" bIns="91425" lIns="91425" spcFirstLastPara="1" rIns="91425" wrap="square" tIns="91425">
            <a:spAutoFit/>
          </a:bodyPr>
          <a:lstStyle/>
          <a:p>
            <a:pPr indent="0" lvl="0" marL="120650" marR="0" rtl="0" algn="l">
              <a:lnSpc>
                <a:spcPct val="100000"/>
              </a:lnSpc>
              <a:spcBef>
                <a:spcPts val="0"/>
              </a:spcBef>
              <a:spcAft>
                <a:spcPts val="0"/>
              </a:spcAft>
              <a:buClr>
                <a:srgbClr val="000000"/>
              </a:buClr>
              <a:buSzPts val="1700"/>
              <a:buFont typeface="Arial"/>
              <a:buNone/>
            </a:pPr>
            <a:r>
              <a:rPr b="1" i="0" lang="en-GB" sz="1700" u="none" cap="none" strike="noStrike">
                <a:solidFill>
                  <a:srgbClr val="6B2F21"/>
                </a:solidFill>
                <a:latin typeface="Arial"/>
                <a:ea typeface="Arial"/>
                <a:cs typeface="Arial"/>
                <a:sym typeface="Arial"/>
              </a:rPr>
              <a:t>About the RDA </a:t>
            </a:r>
            <a:r>
              <a:rPr b="1" i="0" lang="en-GB" sz="1700" u="none" cap="none" strike="noStrike">
                <a:solidFill>
                  <a:srgbClr val="0E605A"/>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Vision, Mission and Guiding Principles</a:t>
            </a:r>
            <a:endParaRPr b="0" i="0" sz="14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Membership</a:t>
            </a:r>
            <a:endParaRPr b="0" i="0" sz="14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Community Groups</a:t>
            </a:r>
            <a:endParaRPr b="0" i="0" sz="14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Recommendations and Outputs</a:t>
            </a:r>
            <a:br>
              <a:rPr b="0" i="0" lang="en-GB" sz="1700" u="none" cap="none" strike="noStrike">
                <a:solidFill>
                  <a:srgbClr val="0E605A"/>
                </a:solidFill>
                <a:latin typeface="Arial"/>
                <a:ea typeface="Arial"/>
                <a:cs typeface="Arial"/>
                <a:sym typeface="Arial"/>
              </a:rPr>
            </a:br>
            <a:endParaRPr b="0" i="0" sz="1700" u="none" cap="none" strike="noStrike">
              <a:solidFill>
                <a:srgbClr val="0E605A"/>
              </a:solidFill>
              <a:latin typeface="Arial"/>
              <a:ea typeface="Arial"/>
              <a:cs typeface="Arial"/>
              <a:sym typeface="Arial"/>
            </a:endParaRPr>
          </a:p>
          <a:p>
            <a:pPr indent="0" lvl="0" marL="120650" marR="0" rtl="0" algn="l">
              <a:lnSpc>
                <a:spcPct val="100000"/>
              </a:lnSpc>
              <a:spcBef>
                <a:spcPts val="0"/>
              </a:spcBef>
              <a:spcAft>
                <a:spcPts val="0"/>
              </a:spcAft>
              <a:buClr>
                <a:srgbClr val="000000"/>
              </a:buClr>
              <a:buSzPts val="1700"/>
              <a:buFont typeface="Arial"/>
              <a:buNone/>
            </a:pPr>
            <a:r>
              <a:rPr b="1" i="0" lang="en-GB" sz="1700" u="none" cap="none" strike="noStrike">
                <a:solidFill>
                  <a:srgbClr val="6B2F21"/>
                </a:solidFill>
                <a:latin typeface="Arial"/>
                <a:ea typeface="Arial"/>
                <a:cs typeface="Arial"/>
                <a:sym typeface="Arial"/>
              </a:rPr>
              <a:t>RDA and Artificial Intelligence </a:t>
            </a:r>
            <a:r>
              <a:rPr b="1" i="0" lang="en-GB" sz="1700" u="none" cap="none" strike="noStrike">
                <a:solidFill>
                  <a:srgbClr val="0E605A"/>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336550" lvl="1"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Previous Activities</a:t>
            </a:r>
            <a:endParaRPr b="0" i="0" sz="1400" u="none" cap="none" strike="noStrike">
              <a:solidFill>
                <a:srgbClr val="000000"/>
              </a:solidFill>
              <a:latin typeface="Arial"/>
              <a:ea typeface="Arial"/>
              <a:cs typeface="Arial"/>
              <a:sym typeface="Arial"/>
            </a:endParaRPr>
          </a:p>
          <a:p>
            <a:pPr indent="-336550" lvl="1"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Agentic AI Consultation</a:t>
            </a:r>
            <a:endParaRPr b="0" i="0" sz="1400" u="none" cap="none" strike="noStrike">
              <a:solidFill>
                <a:srgbClr val="000000"/>
              </a:solidFill>
              <a:latin typeface="Arial"/>
              <a:ea typeface="Arial"/>
              <a:cs typeface="Arial"/>
              <a:sym typeface="Arial"/>
            </a:endParaRPr>
          </a:p>
          <a:p>
            <a:pPr indent="-336550" lvl="1"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Key Opportunities and Challenges </a:t>
            </a:r>
            <a:endParaRPr b="0" i="0" sz="1400" u="none" cap="none" strike="noStrike">
              <a:solidFill>
                <a:srgbClr val="000000"/>
              </a:solidFill>
              <a:latin typeface="Arial"/>
              <a:ea typeface="Arial"/>
              <a:cs typeface="Arial"/>
              <a:sym typeface="Arial"/>
            </a:endParaRPr>
          </a:p>
          <a:p>
            <a:pPr indent="-336550" lvl="1"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Future Work</a:t>
            </a:r>
            <a:endParaRPr b="0" i="0" sz="1400" u="none" cap="none" strike="noStrike">
              <a:solidFill>
                <a:srgbClr val="000000"/>
              </a:solidFill>
              <a:latin typeface="Arial"/>
              <a:ea typeface="Arial"/>
              <a:cs typeface="Arial"/>
              <a:sym typeface="Arial"/>
            </a:endParaRPr>
          </a:p>
        </p:txBody>
      </p:sp>
      <p:pic>
        <p:nvPicPr>
          <p:cNvPr descr="A person standing next to a clock&#10;&#10;AI-generated content may be incorrect." id="109" name="Google Shape;109;g3c328d6b459_0_0"/>
          <p:cNvPicPr preferRelativeResize="0"/>
          <p:nvPr/>
        </p:nvPicPr>
        <p:blipFill rotWithShape="1">
          <a:blip r:embed="rId5">
            <a:alphaModFix/>
          </a:blip>
          <a:srcRect b="0" l="0" r="0" t="0"/>
          <a:stretch/>
        </p:blipFill>
        <p:spPr>
          <a:xfrm>
            <a:off x="735035" y="1339058"/>
            <a:ext cx="3442290" cy="344229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
          <p:cNvSpPr/>
          <p:nvPr/>
        </p:nvSpPr>
        <p:spPr>
          <a:xfrm>
            <a:off x="0" y="0"/>
            <a:ext cx="286200" cy="5143500"/>
          </a:xfrm>
          <a:prstGeom prst="rect">
            <a:avLst/>
          </a:prstGeom>
          <a:solidFill>
            <a:srgbClr val="0E605A"/>
          </a:solidFill>
          <a:ln cap="flat" cmpd="sng" w="9525">
            <a:solidFill>
              <a:srgbClr val="0E605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2"/>
          <p:cNvSpPr txBox="1"/>
          <p:nvPr/>
        </p:nvSpPr>
        <p:spPr>
          <a:xfrm>
            <a:off x="518900" y="1355175"/>
            <a:ext cx="4457700" cy="55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rgbClr val="6B2F21"/>
                </a:solidFill>
                <a:latin typeface="Arial"/>
                <a:ea typeface="Arial"/>
                <a:cs typeface="Arial"/>
                <a:sym typeface="Arial"/>
              </a:rPr>
              <a:t>About the RDA</a:t>
            </a:r>
            <a:endParaRPr b="1" i="0" sz="3200" u="none" cap="none" strike="noStrike">
              <a:solidFill>
                <a:srgbClr val="6B2F21"/>
              </a:solidFill>
              <a:latin typeface="Arial"/>
              <a:ea typeface="Arial"/>
              <a:cs typeface="Arial"/>
              <a:sym typeface="Arial"/>
            </a:endParaRPr>
          </a:p>
        </p:txBody>
      </p:sp>
      <p:sp>
        <p:nvSpPr>
          <p:cNvPr id="116" name="Google Shape;116;p2"/>
          <p:cNvSpPr txBox="1"/>
          <p:nvPr/>
        </p:nvSpPr>
        <p:spPr>
          <a:xfrm>
            <a:off x="741200" y="2150225"/>
            <a:ext cx="3940800" cy="125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Narrow"/>
              <a:ea typeface="Arial Narrow"/>
              <a:cs typeface="Arial Narrow"/>
              <a:sym typeface="Arial Narrow"/>
            </a:endParaRPr>
          </a:p>
        </p:txBody>
      </p:sp>
      <p:sp>
        <p:nvSpPr>
          <p:cNvPr id="117" name="Google Shape;117;p2"/>
          <p:cNvSpPr txBox="1"/>
          <p:nvPr/>
        </p:nvSpPr>
        <p:spPr>
          <a:xfrm>
            <a:off x="583300" y="2150225"/>
            <a:ext cx="4297500" cy="1085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Narrow"/>
                <a:ea typeface="Arial Narrow"/>
                <a:cs typeface="Arial Narrow"/>
                <a:sym typeface="Arial Narrow"/>
              </a:rPr>
              <a:t>The RDA is an </a:t>
            </a:r>
            <a:r>
              <a:rPr b="1" i="0" lang="en-GB" sz="1800" u="none" cap="none" strike="noStrike">
                <a:solidFill>
                  <a:schemeClr val="dk1"/>
                </a:solidFill>
                <a:latin typeface="Arial Narrow"/>
                <a:ea typeface="Arial Narrow"/>
                <a:cs typeface="Arial Narrow"/>
                <a:sym typeface="Arial Narrow"/>
              </a:rPr>
              <a:t>international member-based organisation</a:t>
            </a:r>
            <a:r>
              <a:rPr b="0" i="0" lang="en-GB" sz="1800" u="none" cap="none" strike="noStrike">
                <a:solidFill>
                  <a:schemeClr val="dk1"/>
                </a:solidFill>
                <a:latin typeface="Arial Narrow"/>
                <a:ea typeface="Arial Narrow"/>
                <a:cs typeface="Arial Narrow"/>
                <a:sym typeface="Arial Narrow"/>
              </a:rPr>
              <a:t> focused on the development of </a:t>
            </a:r>
            <a:r>
              <a:rPr b="1" i="0" lang="en-GB" sz="1800" u="none" cap="none" strike="noStrike">
                <a:solidFill>
                  <a:schemeClr val="dk1"/>
                </a:solidFill>
                <a:latin typeface="Arial Narrow"/>
                <a:ea typeface="Arial Narrow"/>
                <a:cs typeface="Arial Narrow"/>
                <a:sym typeface="Arial Narrow"/>
              </a:rPr>
              <a:t>infrastructure</a:t>
            </a:r>
            <a:r>
              <a:rPr b="0" i="0" lang="en-GB" sz="1800" u="none" cap="none" strike="noStrike">
                <a:solidFill>
                  <a:schemeClr val="dk1"/>
                </a:solidFill>
                <a:latin typeface="Arial Narrow"/>
                <a:ea typeface="Arial Narrow"/>
                <a:cs typeface="Arial Narrow"/>
                <a:sym typeface="Arial Narrow"/>
              </a:rPr>
              <a:t> and </a:t>
            </a:r>
            <a:r>
              <a:rPr b="1" i="0" lang="en-GB" sz="1800" u="none" cap="none" strike="noStrike">
                <a:solidFill>
                  <a:schemeClr val="dk1"/>
                </a:solidFill>
                <a:latin typeface="Arial Narrow"/>
                <a:ea typeface="Arial Narrow"/>
                <a:cs typeface="Arial Narrow"/>
                <a:sym typeface="Arial Narrow"/>
              </a:rPr>
              <a:t>community activities</a:t>
            </a:r>
            <a:r>
              <a:rPr b="0" i="0" lang="en-GB" sz="1800" u="none" cap="none" strike="noStrike">
                <a:solidFill>
                  <a:schemeClr val="dk1"/>
                </a:solidFill>
                <a:latin typeface="Arial Narrow"/>
                <a:ea typeface="Arial Narrow"/>
                <a:cs typeface="Arial Narrow"/>
                <a:sym typeface="Arial Narrow"/>
              </a:rPr>
              <a:t> that reduce barriers to </a:t>
            </a:r>
            <a:r>
              <a:rPr b="1" i="0" lang="en-GB" sz="1800" u="none" cap="none" strike="noStrike">
                <a:solidFill>
                  <a:schemeClr val="dk1"/>
                </a:solidFill>
                <a:latin typeface="Arial Narrow"/>
                <a:ea typeface="Arial Narrow"/>
                <a:cs typeface="Arial Narrow"/>
                <a:sym typeface="Arial Narrow"/>
              </a:rPr>
              <a:t>data sharing </a:t>
            </a:r>
            <a:r>
              <a:rPr b="0" i="0" lang="en-GB" sz="1800" u="none" cap="none" strike="noStrike">
                <a:solidFill>
                  <a:schemeClr val="dk1"/>
                </a:solidFill>
                <a:latin typeface="Arial Narrow"/>
                <a:ea typeface="Arial Narrow"/>
                <a:cs typeface="Arial Narrow"/>
                <a:sym typeface="Arial Narrow"/>
              </a:rPr>
              <a:t>and </a:t>
            </a:r>
            <a:br>
              <a:rPr b="0" i="0" lang="en-GB" sz="1800" u="none" cap="none" strike="noStrike">
                <a:solidFill>
                  <a:schemeClr val="dk1"/>
                </a:solidFill>
                <a:latin typeface="Arial Narrow"/>
                <a:ea typeface="Arial Narrow"/>
                <a:cs typeface="Arial Narrow"/>
                <a:sym typeface="Arial Narrow"/>
              </a:rPr>
            </a:br>
            <a:r>
              <a:rPr b="1" i="0" lang="en-GB" sz="1800" u="none" cap="none" strike="noStrike">
                <a:solidFill>
                  <a:schemeClr val="dk1"/>
                </a:solidFill>
                <a:latin typeface="Arial Narrow"/>
                <a:ea typeface="Arial Narrow"/>
                <a:cs typeface="Arial Narrow"/>
                <a:sym typeface="Arial Narrow"/>
              </a:rPr>
              <a:t>accelerate data-driven innovation </a:t>
            </a:r>
            <a:r>
              <a:rPr b="0" i="0" lang="en-GB" sz="1800" u="none" cap="none" strike="noStrike">
                <a:solidFill>
                  <a:schemeClr val="dk1"/>
                </a:solidFill>
                <a:latin typeface="Arial Narrow"/>
                <a:ea typeface="Arial Narrow"/>
                <a:cs typeface="Arial Narrow"/>
                <a:sym typeface="Arial Narrow"/>
              </a:rPr>
              <a:t>worldwide.</a:t>
            </a:r>
            <a:endParaRPr b="0" i="0" sz="2500" u="none" cap="none" strike="noStrike">
              <a:solidFill>
                <a:schemeClr val="dk2"/>
              </a:solidFill>
              <a:latin typeface="Arial Narrow"/>
              <a:ea typeface="Arial Narrow"/>
              <a:cs typeface="Arial Narrow"/>
              <a:sym typeface="Arial Narrow"/>
            </a:endParaRPr>
          </a:p>
        </p:txBody>
      </p:sp>
      <p:pic>
        <p:nvPicPr>
          <p:cNvPr id="118" name="Google Shape;118;p2"/>
          <p:cNvPicPr preferRelativeResize="0"/>
          <p:nvPr/>
        </p:nvPicPr>
        <p:blipFill rotWithShape="1">
          <a:blip r:embed="rId3">
            <a:alphaModFix/>
          </a:blip>
          <a:srcRect b="0" l="0" r="44233" t="0"/>
          <a:stretch/>
        </p:blipFill>
        <p:spPr>
          <a:xfrm>
            <a:off x="4880800" y="0"/>
            <a:ext cx="4263198" cy="5143500"/>
          </a:xfrm>
          <a:prstGeom prst="rect">
            <a:avLst/>
          </a:prstGeom>
          <a:noFill/>
          <a:ln>
            <a:noFill/>
          </a:ln>
        </p:spPr>
      </p:pic>
      <p:sp>
        <p:nvSpPr>
          <p:cNvPr id="119" name="Google Shape;119;p2"/>
          <p:cNvSpPr txBox="1"/>
          <p:nvPr/>
        </p:nvSpPr>
        <p:spPr>
          <a:xfrm>
            <a:off x="5610700" y="895575"/>
            <a:ext cx="2024400" cy="45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Arial Narrow"/>
                <a:ea typeface="Arial Narrow"/>
                <a:cs typeface="Arial Narrow"/>
                <a:sym typeface="Arial Narrow"/>
              </a:rPr>
              <a:t>16,000+ members</a:t>
            </a:r>
            <a:endParaRPr b="1"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p:txBody>
      </p:sp>
      <p:sp>
        <p:nvSpPr>
          <p:cNvPr id="120" name="Google Shape;120;p2"/>
          <p:cNvSpPr txBox="1"/>
          <p:nvPr/>
        </p:nvSpPr>
        <p:spPr>
          <a:xfrm>
            <a:off x="5610700" y="1590801"/>
            <a:ext cx="2024400" cy="45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Arial Narrow"/>
                <a:ea typeface="Arial Narrow"/>
                <a:cs typeface="Arial Narrow"/>
                <a:sym typeface="Arial Narrow"/>
              </a:rPr>
              <a:t>150+ countries</a:t>
            </a:r>
            <a:endParaRPr b="1"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p:txBody>
      </p:sp>
      <p:sp>
        <p:nvSpPr>
          <p:cNvPr id="121" name="Google Shape;121;p2"/>
          <p:cNvSpPr txBox="1"/>
          <p:nvPr/>
        </p:nvSpPr>
        <p:spPr>
          <a:xfrm>
            <a:off x="5610700" y="2311561"/>
            <a:ext cx="3147000" cy="70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Arial Narrow"/>
                <a:ea typeface="Arial Narrow"/>
                <a:cs typeface="Arial Narrow"/>
                <a:sym typeface="Arial Narrow"/>
              </a:rPr>
              <a:t>Researchers, scientists, </a:t>
            </a:r>
            <a:br>
              <a:rPr b="1" i="0" lang="en-GB" sz="1800" u="none" cap="none" strike="noStrike">
                <a:solidFill>
                  <a:schemeClr val="dk1"/>
                </a:solidFill>
                <a:latin typeface="Arial Narrow"/>
                <a:ea typeface="Arial Narrow"/>
                <a:cs typeface="Arial Narrow"/>
                <a:sym typeface="Arial Narrow"/>
              </a:rPr>
            </a:br>
            <a:r>
              <a:rPr b="1" i="0" lang="en-GB" sz="1800" u="none" cap="none" strike="noStrike">
                <a:solidFill>
                  <a:schemeClr val="dk1"/>
                </a:solidFill>
                <a:latin typeface="Arial Narrow"/>
                <a:ea typeface="Arial Narrow"/>
                <a:cs typeface="Arial Narrow"/>
                <a:sym typeface="Arial Narrow"/>
              </a:rPr>
              <a:t>data professionals</a:t>
            </a:r>
            <a:endParaRPr b="1"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p:txBody>
      </p:sp>
      <p:sp>
        <p:nvSpPr>
          <p:cNvPr id="122" name="Google Shape;122;p2"/>
          <p:cNvSpPr txBox="1"/>
          <p:nvPr/>
        </p:nvSpPr>
        <p:spPr>
          <a:xfrm>
            <a:off x="5610700" y="3279221"/>
            <a:ext cx="3147000" cy="633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Arial Narrow"/>
                <a:ea typeface="Arial Narrow"/>
                <a:cs typeface="Arial Narrow"/>
                <a:sym typeface="Arial Narrow"/>
              </a:rPr>
              <a:t>Different disciplines, domains, thematic fields </a:t>
            </a:r>
            <a:endParaRPr b="1"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p:txBody>
      </p:sp>
      <p:pic>
        <p:nvPicPr>
          <p:cNvPr id="123" name="Google Shape;123;p2"/>
          <p:cNvPicPr preferRelativeResize="0"/>
          <p:nvPr/>
        </p:nvPicPr>
        <p:blipFill rotWithShape="1">
          <a:blip r:embed="rId4">
            <a:alphaModFix/>
          </a:blip>
          <a:srcRect b="0" l="0" r="0" t="0"/>
          <a:stretch/>
        </p:blipFill>
        <p:spPr>
          <a:xfrm>
            <a:off x="5181250" y="945375"/>
            <a:ext cx="360000" cy="360000"/>
          </a:xfrm>
          <a:prstGeom prst="rect">
            <a:avLst/>
          </a:prstGeom>
          <a:noFill/>
          <a:ln>
            <a:noFill/>
          </a:ln>
        </p:spPr>
      </p:pic>
      <p:pic>
        <p:nvPicPr>
          <p:cNvPr id="124" name="Google Shape;124;p2"/>
          <p:cNvPicPr preferRelativeResize="0"/>
          <p:nvPr/>
        </p:nvPicPr>
        <p:blipFill rotWithShape="1">
          <a:blip r:embed="rId5">
            <a:alphaModFix/>
          </a:blip>
          <a:srcRect b="0" l="0" r="0" t="0"/>
          <a:stretch/>
        </p:blipFill>
        <p:spPr>
          <a:xfrm>
            <a:off x="5181250" y="1640601"/>
            <a:ext cx="360000" cy="360000"/>
          </a:xfrm>
          <a:prstGeom prst="rect">
            <a:avLst/>
          </a:prstGeom>
          <a:noFill/>
          <a:ln>
            <a:noFill/>
          </a:ln>
        </p:spPr>
      </p:pic>
      <p:pic>
        <p:nvPicPr>
          <p:cNvPr id="125" name="Google Shape;125;p2"/>
          <p:cNvPicPr preferRelativeResize="0"/>
          <p:nvPr/>
        </p:nvPicPr>
        <p:blipFill rotWithShape="1">
          <a:blip r:embed="rId6">
            <a:alphaModFix/>
          </a:blip>
          <a:srcRect b="0" l="0" r="0" t="0"/>
          <a:stretch/>
        </p:blipFill>
        <p:spPr>
          <a:xfrm>
            <a:off x="5181250" y="3416171"/>
            <a:ext cx="360000" cy="360000"/>
          </a:xfrm>
          <a:prstGeom prst="rect">
            <a:avLst/>
          </a:prstGeom>
          <a:noFill/>
          <a:ln>
            <a:noFill/>
          </a:ln>
        </p:spPr>
      </p:pic>
      <p:pic>
        <p:nvPicPr>
          <p:cNvPr id="126" name="Google Shape;126;p2"/>
          <p:cNvPicPr preferRelativeResize="0"/>
          <p:nvPr/>
        </p:nvPicPr>
        <p:blipFill rotWithShape="1">
          <a:blip r:embed="rId7">
            <a:alphaModFix/>
          </a:blip>
          <a:srcRect b="0" l="0" r="0" t="0"/>
          <a:stretch/>
        </p:blipFill>
        <p:spPr>
          <a:xfrm>
            <a:off x="5181250" y="2484811"/>
            <a:ext cx="360000" cy="360000"/>
          </a:xfrm>
          <a:prstGeom prst="rect">
            <a:avLst/>
          </a:prstGeom>
          <a:noFill/>
          <a:ln>
            <a:noFill/>
          </a:ln>
        </p:spPr>
      </p:pic>
      <p:pic>
        <p:nvPicPr>
          <p:cNvPr id="127" name="Google Shape;127;p2"/>
          <p:cNvPicPr preferRelativeResize="0"/>
          <p:nvPr/>
        </p:nvPicPr>
        <p:blipFill rotWithShape="1">
          <a:blip r:embed="rId8">
            <a:alphaModFix/>
          </a:blip>
          <a:srcRect b="0" l="0" r="0" t="0"/>
          <a:stretch/>
        </p:blipFill>
        <p:spPr>
          <a:xfrm>
            <a:off x="342614" y="121688"/>
            <a:ext cx="797171" cy="555900"/>
          </a:xfrm>
          <a:prstGeom prst="rect">
            <a:avLst/>
          </a:prstGeom>
          <a:noFill/>
          <a:ln>
            <a:noFill/>
          </a:ln>
        </p:spPr>
      </p:pic>
      <p:sp>
        <p:nvSpPr>
          <p:cNvPr id="128" name="Google Shape;128;p2"/>
          <p:cNvSpPr txBox="1"/>
          <p:nvPr/>
        </p:nvSpPr>
        <p:spPr>
          <a:xfrm>
            <a:off x="6053087" y="4799648"/>
            <a:ext cx="309091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r>
              <a:rPr b="1" i="0" lang="en-GB" sz="1400" u="sng" cap="none" strike="noStrike">
                <a:solidFill>
                  <a:srgbClr val="00B050"/>
                </a:solidFill>
                <a:latin typeface="Arial"/>
                <a:ea typeface="Arial"/>
                <a:cs typeface="Arial"/>
                <a:sym typeface="Arial"/>
                <a:hlinkClick r:id="rId9">
                  <a:extLst>
                    <a:ext uri="{A12FA001-AC4F-418D-AE19-62706E023703}">
                      <ahyp:hlinkClr val="tx"/>
                    </a:ext>
                  </a:extLst>
                </a:hlinkClick>
              </a:rPr>
              <a:t>See More Community Statistics</a:t>
            </a:r>
            <a:endParaRPr b="1" i="0" sz="1400" u="none" cap="none" strike="noStrike">
              <a:solidFill>
                <a:srgbClr val="00B05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3"/>
          <p:cNvPicPr preferRelativeResize="0"/>
          <p:nvPr/>
        </p:nvPicPr>
        <p:blipFill rotWithShape="1">
          <a:blip r:embed="rId3">
            <a:alphaModFix amt="22000"/>
          </a:blip>
          <a:srcRect b="0" l="0" r="0" t="0"/>
          <a:stretch/>
        </p:blipFill>
        <p:spPr>
          <a:xfrm>
            <a:off x="5949498" y="1361095"/>
            <a:ext cx="3194502" cy="4518200"/>
          </a:xfrm>
          <a:prstGeom prst="rect">
            <a:avLst/>
          </a:prstGeom>
          <a:noFill/>
          <a:ln>
            <a:noFill/>
          </a:ln>
        </p:spPr>
      </p:pic>
      <p:sp>
        <p:nvSpPr>
          <p:cNvPr id="134" name="Google Shape;134;p3"/>
          <p:cNvSpPr/>
          <p:nvPr/>
        </p:nvSpPr>
        <p:spPr>
          <a:xfrm>
            <a:off x="490200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3"/>
          <p:cNvSpPr txBox="1"/>
          <p:nvPr/>
        </p:nvSpPr>
        <p:spPr>
          <a:xfrm>
            <a:off x="363844" y="768141"/>
            <a:ext cx="4457700" cy="55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600" u="none" cap="none" strike="noStrike">
                <a:solidFill>
                  <a:srgbClr val="6B2F21"/>
                </a:solidFill>
                <a:latin typeface="Arial"/>
                <a:ea typeface="Arial"/>
                <a:cs typeface="Arial"/>
                <a:sym typeface="Arial"/>
              </a:rPr>
              <a:t>RDA Values</a:t>
            </a:r>
            <a:endParaRPr b="1" i="0" sz="2600" u="none" cap="none" strike="noStrike">
              <a:solidFill>
                <a:srgbClr val="6B2F21"/>
              </a:solidFill>
              <a:latin typeface="Arial"/>
              <a:ea typeface="Arial"/>
              <a:cs typeface="Arial"/>
              <a:sym typeface="Arial"/>
            </a:endParaRPr>
          </a:p>
        </p:txBody>
      </p:sp>
      <p:sp>
        <p:nvSpPr>
          <p:cNvPr id="136" name="Google Shape;136;p3"/>
          <p:cNvSpPr txBox="1"/>
          <p:nvPr/>
        </p:nvSpPr>
        <p:spPr>
          <a:xfrm>
            <a:off x="658700" y="2150225"/>
            <a:ext cx="3940800" cy="125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Narrow"/>
              <a:ea typeface="Arial Narrow"/>
              <a:cs typeface="Arial Narrow"/>
              <a:sym typeface="Arial Narrow"/>
            </a:endParaRPr>
          </a:p>
        </p:txBody>
      </p:sp>
      <p:sp>
        <p:nvSpPr>
          <p:cNvPr id="137" name="Google Shape;137;p3"/>
          <p:cNvSpPr txBox="1"/>
          <p:nvPr/>
        </p:nvSpPr>
        <p:spPr>
          <a:xfrm>
            <a:off x="363844" y="1865725"/>
            <a:ext cx="4105800" cy="1085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Narrow"/>
                <a:ea typeface="Arial Narrow"/>
                <a:cs typeface="Arial Narrow"/>
                <a:sym typeface="Arial Narrow"/>
              </a:rPr>
              <a:t>Researchers and innovators openly share and reuse data across technologies, disciplines, and countries to address the grand challenges of society. </a:t>
            </a:r>
            <a:endParaRPr b="0" i="0" sz="2500" u="none" cap="none" strike="noStrike">
              <a:solidFill>
                <a:schemeClr val="dk2"/>
              </a:solidFill>
              <a:latin typeface="Arial Narrow"/>
              <a:ea typeface="Arial Narrow"/>
              <a:cs typeface="Arial Narrow"/>
              <a:sym typeface="Arial Narrow"/>
            </a:endParaRPr>
          </a:p>
        </p:txBody>
      </p:sp>
      <p:sp>
        <p:nvSpPr>
          <p:cNvPr id="138" name="Google Shape;138;p3"/>
          <p:cNvSpPr txBox="1"/>
          <p:nvPr/>
        </p:nvSpPr>
        <p:spPr>
          <a:xfrm>
            <a:off x="6195488" y="892927"/>
            <a:ext cx="2024400" cy="45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Narrow"/>
                <a:ea typeface="Arial Narrow"/>
                <a:cs typeface="Arial Narrow"/>
                <a:sym typeface="Arial Narrow"/>
              </a:rPr>
              <a:t>Openness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p:txBody>
      </p:sp>
      <p:sp>
        <p:nvSpPr>
          <p:cNvPr id="139" name="Google Shape;139;p3"/>
          <p:cNvSpPr txBox="1"/>
          <p:nvPr/>
        </p:nvSpPr>
        <p:spPr>
          <a:xfrm>
            <a:off x="6195488" y="1507263"/>
            <a:ext cx="2024400" cy="45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Narrow"/>
                <a:ea typeface="Arial Narrow"/>
                <a:cs typeface="Arial Narrow"/>
                <a:sym typeface="Arial Narrow"/>
              </a:rPr>
              <a:t>Consensus</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p:txBody>
      </p:sp>
      <p:sp>
        <p:nvSpPr>
          <p:cNvPr id="140" name="Google Shape;140;p3"/>
          <p:cNvSpPr txBox="1"/>
          <p:nvPr/>
        </p:nvSpPr>
        <p:spPr>
          <a:xfrm>
            <a:off x="6195488" y="2084664"/>
            <a:ext cx="1757700" cy="45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Narrow"/>
                <a:ea typeface="Arial Narrow"/>
                <a:cs typeface="Arial Narrow"/>
                <a:sym typeface="Arial Narrow"/>
              </a:rPr>
              <a:t>Inclusivity</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p:txBody>
      </p:sp>
      <p:sp>
        <p:nvSpPr>
          <p:cNvPr id="141" name="Google Shape;141;p3"/>
          <p:cNvSpPr txBox="1"/>
          <p:nvPr/>
        </p:nvSpPr>
        <p:spPr>
          <a:xfrm>
            <a:off x="6195488" y="2677035"/>
            <a:ext cx="1929900" cy="45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Narrow"/>
                <a:ea typeface="Arial Narrow"/>
                <a:cs typeface="Arial Narrow"/>
                <a:sym typeface="Arial Narrow"/>
              </a:rPr>
              <a:t>Harmonisation</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p:txBody>
      </p:sp>
      <p:pic>
        <p:nvPicPr>
          <p:cNvPr id="142" name="Google Shape;142;p3"/>
          <p:cNvPicPr preferRelativeResize="0"/>
          <p:nvPr/>
        </p:nvPicPr>
        <p:blipFill rotWithShape="1">
          <a:blip r:embed="rId4">
            <a:alphaModFix/>
          </a:blip>
          <a:srcRect b="0" l="0" r="0" t="0"/>
          <a:stretch/>
        </p:blipFill>
        <p:spPr>
          <a:xfrm>
            <a:off x="363844" y="1573419"/>
            <a:ext cx="360000" cy="360000"/>
          </a:xfrm>
          <a:prstGeom prst="rect">
            <a:avLst/>
          </a:prstGeom>
          <a:noFill/>
          <a:ln>
            <a:noFill/>
          </a:ln>
        </p:spPr>
      </p:pic>
      <p:sp>
        <p:nvSpPr>
          <p:cNvPr id="143" name="Google Shape;143;p3"/>
          <p:cNvSpPr txBox="1"/>
          <p:nvPr/>
        </p:nvSpPr>
        <p:spPr>
          <a:xfrm>
            <a:off x="724157" y="1560819"/>
            <a:ext cx="897512" cy="38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6B2F21"/>
                </a:solidFill>
                <a:latin typeface="Arial Narrow"/>
                <a:ea typeface="Arial Narrow"/>
                <a:cs typeface="Arial Narrow"/>
                <a:sym typeface="Arial Narrow"/>
              </a:rPr>
              <a:t>Vision</a:t>
            </a:r>
            <a:endParaRPr b="1" i="0" sz="2500" u="none" cap="none" strike="noStrike">
              <a:solidFill>
                <a:srgbClr val="6B2F21"/>
              </a:solidFill>
              <a:latin typeface="Arial Narrow"/>
              <a:ea typeface="Arial Narrow"/>
              <a:cs typeface="Arial Narrow"/>
              <a:sym typeface="Arial Narrow"/>
            </a:endParaRPr>
          </a:p>
        </p:txBody>
      </p:sp>
      <p:sp>
        <p:nvSpPr>
          <p:cNvPr id="144" name="Google Shape;144;p3"/>
          <p:cNvSpPr txBox="1"/>
          <p:nvPr/>
        </p:nvSpPr>
        <p:spPr>
          <a:xfrm>
            <a:off x="724157" y="3209270"/>
            <a:ext cx="1148100" cy="38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6B2F21"/>
                </a:solidFill>
                <a:latin typeface="Arial Narrow"/>
                <a:ea typeface="Arial Narrow"/>
                <a:cs typeface="Arial Narrow"/>
                <a:sym typeface="Arial Narrow"/>
              </a:rPr>
              <a:t>Mission</a:t>
            </a:r>
            <a:endParaRPr b="1" i="0" sz="2500" u="none" cap="none" strike="noStrike">
              <a:solidFill>
                <a:srgbClr val="6B2F21"/>
              </a:solidFill>
              <a:latin typeface="Arial Narrow"/>
              <a:ea typeface="Arial Narrow"/>
              <a:cs typeface="Arial Narrow"/>
              <a:sym typeface="Arial Narrow"/>
            </a:endParaRPr>
          </a:p>
        </p:txBody>
      </p:sp>
      <p:sp>
        <p:nvSpPr>
          <p:cNvPr id="145" name="Google Shape;145;p3"/>
          <p:cNvSpPr txBox="1"/>
          <p:nvPr/>
        </p:nvSpPr>
        <p:spPr>
          <a:xfrm>
            <a:off x="363844" y="3536475"/>
            <a:ext cx="4105800" cy="75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Narrow"/>
                <a:ea typeface="Arial Narrow"/>
                <a:cs typeface="Arial Narrow"/>
                <a:sym typeface="Arial Narrow"/>
              </a:rPr>
              <a:t>The RDA builds the social and technical bridges that enable open sharing and reuse </a:t>
            </a:r>
            <a:br>
              <a:rPr b="0" i="0" lang="en-GB" sz="1800" u="none" cap="none" strike="noStrike">
                <a:solidFill>
                  <a:schemeClr val="dk1"/>
                </a:solidFill>
                <a:latin typeface="Arial Narrow"/>
                <a:ea typeface="Arial Narrow"/>
                <a:cs typeface="Arial Narrow"/>
                <a:sym typeface="Arial Narrow"/>
              </a:rPr>
            </a:br>
            <a:r>
              <a:rPr b="0" i="0" lang="en-GB" sz="1800" u="none" cap="none" strike="noStrike">
                <a:solidFill>
                  <a:schemeClr val="dk1"/>
                </a:solidFill>
                <a:latin typeface="Arial Narrow"/>
                <a:ea typeface="Arial Narrow"/>
                <a:cs typeface="Arial Narrow"/>
                <a:sym typeface="Arial Narrow"/>
              </a:rPr>
              <a:t>of data.</a:t>
            </a:r>
            <a:endParaRPr b="0" i="0" sz="2500" u="none" cap="none" strike="noStrike">
              <a:solidFill>
                <a:schemeClr val="dk2"/>
              </a:solidFill>
              <a:latin typeface="Arial Narrow"/>
              <a:ea typeface="Arial Narrow"/>
              <a:cs typeface="Arial Narrow"/>
              <a:sym typeface="Arial Narrow"/>
            </a:endParaRPr>
          </a:p>
        </p:txBody>
      </p:sp>
      <p:pic>
        <p:nvPicPr>
          <p:cNvPr id="146" name="Google Shape;146;p3"/>
          <p:cNvPicPr preferRelativeResize="0"/>
          <p:nvPr/>
        </p:nvPicPr>
        <p:blipFill rotWithShape="1">
          <a:blip r:embed="rId5">
            <a:alphaModFix/>
          </a:blip>
          <a:srcRect b="0" l="0" r="0" t="0"/>
          <a:stretch/>
        </p:blipFill>
        <p:spPr>
          <a:xfrm>
            <a:off x="363844" y="3221870"/>
            <a:ext cx="360000" cy="360000"/>
          </a:xfrm>
          <a:prstGeom prst="rect">
            <a:avLst/>
          </a:prstGeom>
          <a:noFill/>
          <a:ln>
            <a:noFill/>
          </a:ln>
        </p:spPr>
      </p:pic>
      <p:sp>
        <p:nvSpPr>
          <p:cNvPr id="147" name="Google Shape;147;p3"/>
          <p:cNvSpPr txBox="1"/>
          <p:nvPr/>
        </p:nvSpPr>
        <p:spPr>
          <a:xfrm>
            <a:off x="6195488" y="3315516"/>
            <a:ext cx="2102400" cy="45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Narrow"/>
                <a:ea typeface="Arial Narrow"/>
                <a:cs typeface="Arial Narrow"/>
                <a:sym typeface="Arial Narrow"/>
              </a:rPr>
              <a:t>Community-driven</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p:txBody>
      </p:sp>
      <p:sp>
        <p:nvSpPr>
          <p:cNvPr id="148" name="Google Shape;148;p3"/>
          <p:cNvSpPr txBox="1"/>
          <p:nvPr/>
        </p:nvSpPr>
        <p:spPr>
          <a:xfrm>
            <a:off x="6195488" y="3892917"/>
            <a:ext cx="2357100" cy="72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Narrow"/>
                <a:ea typeface="Arial Narrow"/>
                <a:cs typeface="Arial Narrow"/>
                <a:sym typeface="Arial Narrow"/>
              </a:rPr>
              <a:t>Non-profit &amp; </a:t>
            </a:r>
            <a:br>
              <a:rPr b="0" i="0" lang="en-GB" sz="1800" u="none" cap="none" strike="noStrike">
                <a:solidFill>
                  <a:schemeClr val="dk1"/>
                </a:solidFill>
                <a:latin typeface="Arial Narrow"/>
                <a:ea typeface="Arial Narrow"/>
                <a:cs typeface="Arial Narrow"/>
                <a:sym typeface="Arial Narrow"/>
              </a:rPr>
            </a:br>
            <a:r>
              <a:rPr b="0" i="0" lang="en-GB" sz="1800" u="none" cap="none" strike="noStrike">
                <a:solidFill>
                  <a:schemeClr val="dk1"/>
                </a:solidFill>
                <a:latin typeface="Arial Narrow"/>
                <a:ea typeface="Arial Narrow"/>
                <a:cs typeface="Arial Narrow"/>
                <a:sym typeface="Arial Narrow"/>
              </a:rPr>
              <a:t>technology-neutral</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p:txBody>
      </p:sp>
      <p:sp>
        <p:nvSpPr>
          <p:cNvPr id="149" name="Google Shape;149;p3"/>
          <p:cNvSpPr txBox="1"/>
          <p:nvPr/>
        </p:nvSpPr>
        <p:spPr>
          <a:xfrm>
            <a:off x="5731101" y="323875"/>
            <a:ext cx="2726400" cy="385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600" u="none" cap="none" strike="noStrike">
                <a:solidFill>
                  <a:srgbClr val="6B2F21"/>
                </a:solidFill>
                <a:latin typeface="Arial Narrow"/>
                <a:ea typeface="Arial Narrow"/>
                <a:cs typeface="Arial Narrow"/>
                <a:sym typeface="Arial Narrow"/>
              </a:rPr>
              <a:t>Guiding Principles</a:t>
            </a:r>
            <a:endParaRPr b="1" i="0" sz="3300" u="none" cap="none" strike="noStrike">
              <a:solidFill>
                <a:srgbClr val="6B2F21"/>
              </a:solidFill>
              <a:latin typeface="Arial Narrow"/>
              <a:ea typeface="Arial Narrow"/>
              <a:cs typeface="Arial Narrow"/>
              <a:sym typeface="Arial Narrow"/>
            </a:endParaRPr>
          </a:p>
        </p:txBody>
      </p:sp>
      <p:pic>
        <p:nvPicPr>
          <p:cNvPr id="150" name="Google Shape;150;p3"/>
          <p:cNvPicPr preferRelativeResize="0"/>
          <p:nvPr/>
        </p:nvPicPr>
        <p:blipFill rotWithShape="1">
          <a:blip r:embed="rId6">
            <a:alphaModFix/>
          </a:blip>
          <a:srcRect b="0" l="0" r="0" t="0"/>
          <a:stretch/>
        </p:blipFill>
        <p:spPr>
          <a:xfrm>
            <a:off x="5792988" y="942727"/>
            <a:ext cx="360000" cy="360000"/>
          </a:xfrm>
          <a:prstGeom prst="rect">
            <a:avLst/>
          </a:prstGeom>
          <a:noFill/>
          <a:ln>
            <a:noFill/>
          </a:ln>
        </p:spPr>
      </p:pic>
      <p:pic>
        <p:nvPicPr>
          <p:cNvPr id="151" name="Google Shape;151;p3"/>
          <p:cNvPicPr preferRelativeResize="0"/>
          <p:nvPr/>
        </p:nvPicPr>
        <p:blipFill rotWithShape="1">
          <a:blip r:embed="rId7">
            <a:alphaModFix/>
          </a:blip>
          <a:srcRect b="0" l="0" r="0" t="0"/>
          <a:stretch/>
        </p:blipFill>
        <p:spPr>
          <a:xfrm>
            <a:off x="5792988" y="1557063"/>
            <a:ext cx="360000" cy="360000"/>
          </a:xfrm>
          <a:prstGeom prst="rect">
            <a:avLst/>
          </a:prstGeom>
          <a:noFill/>
          <a:ln>
            <a:noFill/>
          </a:ln>
        </p:spPr>
      </p:pic>
      <p:grpSp>
        <p:nvGrpSpPr>
          <p:cNvPr id="152" name="Google Shape;152;p3"/>
          <p:cNvGrpSpPr/>
          <p:nvPr/>
        </p:nvGrpSpPr>
        <p:grpSpPr>
          <a:xfrm>
            <a:off x="5792999" y="2134477"/>
            <a:ext cx="359978" cy="359975"/>
            <a:chOff x="7972988" y="975100"/>
            <a:chExt cx="1018613" cy="943825"/>
          </a:xfrm>
        </p:grpSpPr>
        <p:pic>
          <p:nvPicPr>
            <p:cNvPr id="153" name="Google Shape;153;p3"/>
            <p:cNvPicPr preferRelativeResize="0"/>
            <p:nvPr/>
          </p:nvPicPr>
          <p:blipFill rotWithShape="1">
            <a:blip r:embed="rId8">
              <a:alphaModFix/>
            </a:blip>
            <a:srcRect b="0" l="0" r="0" t="0"/>
            <a:stretch/>
          </p:blipFill>
          <p:spPr>
            <a:xfrm>
              <a:off x="8096233" y="1146575"/>
              <a:ext cx="772350" cy="772350"/>
            </a:xfrm>
            <a:prstGeom prst="rect">
              <a:avLst/>
            </a:prstGeom>
            <a:noFill/>
            <a:ln>
              <a:noFill/>
            </a:ln>
          </p:spPr>
        </p:pic>
        <p:grpSp>
          <p:nvGrpSpPr>
            <p:cNvPr id="154" name="Google Shape;154;p3"/>
            <p:cNvGrpSpPr/>
            <p:nvPr/>
          </p:nvGrpSpPr>
          <p:grpSpPr>
            <a:xfrm>
              <a:off x="7972988" y="975100"/>
              <a:ext cx="1018613" cy="693713"/>
              <a:chOff x="7972988" y="861475"/>
              <a:chExt cx="1018613" cy="693713"/>
            </a:xfrm>
          </p:grpSpPr>
          <p:pic>
            <p:nvPicPr>
              <p:cNvPr id="155" name="Google Shape;155;p3"/>
              <p:cNvPicPr preferRelativeResize="0"/>
              <p:nvPr/>
            </p:nvPicPr>
            <p:blipFill rotWithShape="1">
              <a:blip r:embed="rId8">
                <a:alphaModFix/>
              </a:blip>
              <a:srcRect b="0" l="0" r="0" t="0"/>
              <a:stretch/>
            </p:blipFill>
            <p:spPr>
              <a:xfrm>
                <a:off x="8297888" y="861475"/>
                <a:ext cx="693713" cy="693713"/>
              </a:xfrm>
              <a:prstGeom prst="rect">
                <a:avLst/>
              </a:prstGeom>
              <a:noFill/>
              <a:ln>
                <a:noFill/>
              </a:ln>
            </p:spPr>
          </p:pic>
          <p:pic>
            <p:nvPicPr>
              <p:cNvPr id="156" name="Google Shape;156;p3"/>
              <p:cNvPicPr preferRelativeResize="0"/>
              <p:nvPr/>
            </p:nvPicPr>
            <p:blipFill rotWithShape="1">
              <a:blip r:embed="rId8">
                <a:alphaModFix/>
              </a:blip>
              <a:srcRect b="0" l="0" r="0" t="0"/>
              <a:stretch/>
            </p:blipFill>
            <p:spPr>
              <a:xfrm>
                <a:off x="7972988" y="861475"/>
                <a:ext cx="693713" cy="693713"/>
              </a:xfrm>
              <a:prstGeom prst="rect">
                <a:avLst/>
              </a:prstGeom>
              <a:noFill/>
              <a:ln>
                <a:noFill/>
              </a:ln>
            </p:spPr>
          </p:pic>
        </p:grpSp>
      </p:grpSp>
      <p:pic>
        <p:nvPicPr>
          <p:cNvPr id="157" name="Google Shape;157;p3"/>
          <p:cNvPicPr preferRelativeResize="0"/>
          <p:nvPr/>
        </p:nvPicPr>
        <p:blipFill rotWithShape="1">
          <a:blip r:embed="rId9">
            <a:alphaModFix/>
          </a:blip>
          <a:srcRect b="0" l="0" r="0" t="0"/>
          <a:stretch/>
        </p:blipFill>
        <p:spPr>
          <a:xfrm>
            <a:off x="5792988" y="3365316"/>
            <a:ext cx="360000" cy="360000"/>
          </a:xfrm>
          <a:prstGeom prst="rect">
            <a:avLst/>
          </a:prstGeom>
          <a:noFill/>
          <a:ln>
            <a:noFill/>
          </a:ln>
        </p:spPr>
      </p:pic>
      <p:pic>
        <p:nvPicPr>
          <p:cNvPr id="158" name="Google Shape;158;p3"/>
          <p:cNvPicPr preferRelativeResize="0"/>
          <p:nvPr/>
        </p:nvPicPr>
        <p:blipFill rotWithShape="1">
          <a:blip r:embed="rId10">
            <a:alphaModFix/>
          </a:blip>
          <a:srcRect b="0" l="0" r="0" t="0"/>
          <a:stretch/>
        </p:blipFill>
        <p:spPr>
          <a:xfrm>
            <a:off x="5792988" y="4074267"/>
            <a:ext cx="360000" cy="360000"/>
          </a:xfrm>
          <a:prstGeom prst="rect">
            <a:avLst/>
          </a:prstGeom>
          <a:noFill/>
          <a:ln>
            <a:noFill/>
          </a:ln>
        </p:spPr>
      </p:pic>
      <p:sp>
        <p:nvSpPr>
          <p:cNvPr id="159" name="Google Shape;159;p3"/>
          <p:cNvSpPr/>
          <p:nvPr/>
        </p:nvSpPr>
        <p:spPr>
          <a:xfrm>
            <a:off x="1307944" y="4426891"/>
            <a:ext cx="2217600" cy="509100"/>
          </a:xfrm>
          <a:prstGeom prst="roundRect">
            <a:avLst>
              <a:gd fmla="val 16667" name="adj"/>
            </a:avLst>
          </a:prstGeom>
          <a:solidFill>
            <a:srgbClr val="55B147"/>
          </a:solidFill>
          <a:ln cap="flat" cmpd="sng" w="9525">
            <a:solidFill>
              <a:srgbClr val="55B147"/>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60" name="Google Shape;160;p3"/>
          <p:cNvPicPr preferRelativeResize="0"/>
          <p:nvPr/>
        </p:nvPicPr>
        <p:blipFill rotWithShape="1">
          <a:blip r:embed="rId11">
            <a:alphaModFix/>
          </a:blip>
          <a:srcRect b="0" l="0" r="0" t="0"/>
          <a:stretch/>
        </p:blipFill>
        <p:spPr>
          <a:xfrm>
            <a:off x="1368201" y="4501431"/>
            <a:ext cx="360000" cy="360019"/>
          </a:xfrm>
          <a:prstGeom prst="rect">
            <a:avLst/>
          </a:prstGeom>
          <a:solidFill>
            <a:srgbClr val="55B147"/>
          </a:solidFill>
          <a:ln cap="flat" cmpd="sng" w="9525">
            <a:solidFill>
              <a:srgbClr val="55B147"/>
            </a:solidFill>
            <a:prstDash val="solid"/>
            <a:round/>
            <a:headEnd len="sm" w="sm" type="none"/>
            <a:tailEnd len="sm" w="sm" type="none"/>
          </a:ln>
        </p:spPr>
      </p:pic>
      <p:sp>
        <p:nvSpPr>
          <p:cNvPr id="161" name="Google Shape;161;p3"/>
          <p:cNvSpPr txBox="1"/>
          <p:nvPr/>
        </p:nvSpPr>
        <p:spPr>
          <a:xfrm>
            <a:off x="1600788" y="4459441"/>
            <a:ext cx="1864500" cy="444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0" i="0" lang="en-GB" sz="1600" u="sng" cap="none" strike="noStrike">
                <a:solidFill>
                  <a:schemeClr val="lt1"/>
                </a:solidFill>
                <a:latin typeface="Arial Narrow"/>
                <a:ea typeface="Arial Narrow"/>
                <a:cs typeface="Arial Narrow"/>
                <a:sym typeface="Arial Narrow"/>
                <a:hlinkClick r:id="rId12">
                  <a:extLst>
                    <a:ext uri="{A12FA001-AC4F-418D-AE19-62706E023703}">
                      <ahyp:hlinkClr val="tx"/>
                    </a:ext>
                  </a:extLst>
                </a:hlinkClick>
              </a:rPr>
              <a:t>How the RDA works</a:t>
            </a:r>
            <a:endParaRPr b="0" i="0" sz="1600" u="none" cap="none" strike="noStrike">
              <a:solidFill>
                <a:schemeClr val="lt1"/>
              </a:solidFill>
              <a:latin typeface="Arial Narrow"/>
              <a:ea typeface="Arial Narrow"/>
              <a:cs typeface="Arial Narrow"/>
              <a:sym typeface="Arial Narrow"/>
            </a:endParaRPr>
          </a:p>
        </p:txBody>
      </p:sp>
      <p:pic>
        <p:nvPicPr>
          <p:cNvPr id="162" name="Google Shape;162;p3"/>
          <p:cNvPicPr preferRelativeResize="0"/>
          <p:nvPr/>
        </p:nvPicPr>
        <p:blipFill rotWithShape="1">
          <a:blip r:embed="rId13">
            <a:alphaModFix/>
          </a:blip>
          <a:srcRect b="0" l="0" r="0" t="0"/>
          <a:stretch/>
        </p:blipFill>
        <p:spPr>
          <a:xfrm>
            <a:off x="5792988" y="2726835"/>
            <a:ext cx="360000" cy="360000"/>
          </a:xfrm>
          <a:prstGeom prst="rect">
            <a:avLst/>
          </a:prstGeom>
          <a:noFill/>
          <a:ln>
            <a:noFill/>
          </a:ln>
        </p:spPr>
      </p:pic>
      <p:pic>
        <p:nvPicPr>
          <p:cNvPr id="163" name="Google Shape;163;p3"/>
          <p:cNvPicPr preferRelativeResize="0"/>
          <p:nvPr/>
        </p:nvPicPr>
        <p:blipFill rotWithShape="1">
          <a:blip r:embed="rId14">
            <a:alphaModFix/>
          </a:blip>
          <a:srcRect b="0" l="0" r="0" t="0"/>
          <a:stretch/>
        </p:blipFill>
        <p:spPr>
          <a:xfrm>
            <a:off x="375105" y="84152"/>
            <a:ext cx="797171" cy="555900"/>
          </a:xfrm>
          <a:prstGeom prst="rect">
            <a:avLst/>
          </a:prstGeom>
          <a:noFill/>
          <a:ln>
            <a:noFill/>
          </a:ln>
        </p:spPr>
      </p:pic>
      <p:pic>
        <p:nvPicPr>
          <p:cNvPr id="164" name="Google Shape;164;p3"/>
          <p:cNvPicPr preferRelativeResize="0"/>
          <p:nvPr/>
        </p:nvPicPr>
        <p:blipFill rotWithShape="1">
          <a:blip r:embed="rId15">
            <a:alphaModFix/>
          </a:blip>
          <a:srcRect b="0" l="0" r="0" t="0"/>
          <a:stretch/>
        </p:blipFill>
        <p:spPr>
          <a:xfrm>
            <a:off x="2854163" y="175968"/>
            <a:ext cx="1598444" cy="174024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4"/>
          <p:cNvSpPr txBox="1"/>
          <p:nvPr/>
        </p:nvSpPr>
        <p:spPr>
          <a:xfrm>
            <a:off x="1891729" y="231809"/>
            <a:ext cx="5360400" cy="555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6B2F21"/>
                </a:solidFill>
                <a:latin typeface="Arial"/>
                <a:ea typeface="Arial"/>
                <a:cs typeface="Arial"/>
                <a:sym typeface="Arial"/>
              </a:rPr>
              <a:t>Membership</a:t>
            </a:r>
            <a:endParaRPr b="1" i="0" sz="3200" u="none" cap="none" strike="noStrike">
              <a:solidFill>
                <a:srgbClr val="6B2F21"/>
              </a:solidFill>
              <a:latin typeface="Arial"/>
              <a:ea typeface="Arial"/>
              <a:cs typeface="Arial"/>
              <a:sym typeface="Arial"/>
            </a:endParaRPr>
          </a:p>
        </p:txBody>
      </p:sp>
      <p:sp>
        <p:nvSpPr>
          <p:cNvPr id="170" name="Google Shape;170;p4"/>
          <p:cNvSpPr/>
          <p:nvPr/>
        </p:nvSpPr>
        <p:spPr>
          <a:xfrm>
            <a:off x="8857800" y="0"/>
            <a:ext cx="286200" cy="5143500"/>
          </a:xfrm>
          <a:prstGeom prst="rect">
            <a:avLst/>
          </a:prstGeom>
          <a:solidFill>
            <a:srgbClr val="0E605A"/>
          </a:solidFill>
          <a:ln cap="flat" cmpd="sng" w="9525">
            <a:solidFill>
              <a:srgbClr val="0E605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1" name="Google Shape;171;p4"/>
          <p:cNvPicPr preferRelativeResize="0"/>
          <p:nvPr/>
        </p:nvPicPr>
        <p:blipFill rotWithShape="1">
          <a:blip r:embed="rId3">
            <a:alphaModFix/>
          </a:blip>
          <a:srcRect b="0" l="0" r="0" t="0"/>
          <a:stretch/>
        </p:blipFill>
        <p:spPr>
          <a:xfrm>
            <a:off x="1230715" y="833350"/>
            <a:ext cx="1080000" cy="1080000"/>
          </a:xfrm>
          <a:prstGeom prst="rect">
            <a:avLst/>
          </a:prstGeom>
          <a:noFill/>
          <a:ln>
            <a:noFill/>
          </a:ln>
        </p:spPr>
      </p:pic>
      <p:sp>
        <p:nvSpPr>
          <p:cNvPr id="172" name="Google Shape;172;p4"/>
          <p:cNvSpPr/>
          <p:nvPr/>
        </p:nvSpPr>
        <p:spPr>
          <a:xfrm>
            <a:off x="690715" y="1975175"/>
            <a:ext cx="2160000" cy="555900"/>
          </a:xfrm>
          <a:prstGeom prst="rect">
            <a:avLst/>
          </a:prstGeom>
          <a:solidFill>
            <a:schemeClr val="lt1"/>
          </a:solidFill>
          <a:ln cap="flat" cmpd="sng" w="38100">
            <a:solidFill>
              <a:srgbClr val="0E605A"/>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INDIVIDUALS</a:t>
            </a:r>
            <a:endParaRPr b="1"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16,000+</a:t>
            </a:r>
            <a:endParaRPr b="0" i="0" sz="1400" u="none" cap="none" strike="noStrike">
              <a:solidFill>
                <a:srgbClr val="000000"/>
              </a:solidFill>
              <a:latin typeface="Arial"/>
              <a:ea typeface="Arial"/>
              <a:cs typeface="Arial"/>
              <a:sym typeface="Arial"/>
            </a:endParaRPr>
          </a:p>
        </p:txBody>
      </p:sp>
      <p:sp>
        <p:nvSpPr>
          <p:cNvPr id="173" name="Google Shape;173;p4"/>
          <p:cNvSpPr txBox="1"/>
          <p:nvPr/>
        </p:nvSpPr>
        <p:spPr>
          <a:xfrm>
            <a:off x="690715" y="2574025"/>
            <a:ext cx="2160000" cy="928200"/>
          </a:xfrm>
          <a:prstGeom prst="rect">
            <a:avLst/>
          </a:prstGeom>
          <a:noFill/>
          <a:ln>
            <a:noFill/>
          </a:ln>
        </p:spPr>
        <p:txBody>
          <a:bodyPr anchorCtr="0" anchor="t" bIns="91425" lIns="91425" spcFirstLastPara="1" rIns="91425" wrap="square" tIns="91425">
            <a:noAutofit/>
          </a:bodyPr>
          <a:lstStyle/>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A strategic ‘think tank’ to enhance </a:t>
            </a:r>
            <a:endParaRPr b="0" i="0" sz="1200" u="none" cap="none" strike="noStrike">
              <a:solidFill>
                <a:schemeClr val="dk1"/>
              </a:solidFill>
              <a:latin typeface="Arial Narrow"/>
              <a:ea typeface="Arial Narrow"/>
              <a:cs typeface="Arial Narrow"/>
              <a:sym typeface="Arial Narrow"/>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constructive dialogue and</a:t>
            </a:r>
            <a:endParaRPr b="0" i="0" sz="1200" u="none" cap="none" strike="noStrike">
              <a:solidFill>
                <a:schemeClr val="dk1"/>
              </a:solidFill>
              <a:latin typeface="Arial Narrow"/>
              <a:ea typeface="Arial Narrow"/>
              <a:cs typeface="Arial Narrow"/>
              <a:sym typeface="Arial Narrow"/>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collaboration on data related </a:t>
            </a:r>
            <a:endParaRPr b="0" i="0" sz="1200" u="none" cap="none" strike="noStrike">
              <a:solidFill>
                <a:schemeClr val="dk1"/>
              </a:solidFill>
              <a:latin typeface="Arial Narrow"/>
              <a:ea typeface="Arial Narrow"/>
              <a:cs typeface="Arial Narrow"/>
              <a:sym typeface="Arial Narrow"/>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topics, and to present the latest </a:t>
            </a:r>
            <a:endParaRPr b="0" i="0" sz="1200" u="none" cap="none" strike="noStrike">
              <a:solidFill>
                <a:schemeClr val="dk1"/>
              </a:solidFill>
              <a:latin typeface="Arial Narrow"/>
              <a:ea typeface="Arial Narrow"/>
              <a:cs typeface="Arial Narrow"/>
              <a:sym typeface="Arial Narrow"/>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research results in many areas. </a:t>
            </a:r>
            <a:endParaRPr b="0" i="0" sz="1200" u="none" cap="none" strike="noStrike">
              <a:solidFill>
                <a:schemeClr val="dk1"/>
              </a:solidFill>
              <a:latin typeface="Arial Narrow"/>
              <a:ea typeface="Arial Narrow"/>
              <a:cs typeface="Arial Narrow"/>
              <a:sym typeface="Arial Narrow"/>
            </a:endParaRPr>
          </a:p>
        </p:txBody>
      </p:sp>
      <p:sp>
        <p:nvSpPr>
          <p:cNvPr id="174" name="Google Shape;174;p4"/>
          <p:cNvSpPr/>
          <p:nvPr/>
        </p:nvSpPr>
        <p:spPr>
          <a:xfrm>
            <a:off x="690715" y="3668825"/>
            <a:ext cx="2160000" cy="555900"/>
          </a:xfrm>
          <a:prstGeom prst="rect">
            <a:avLst/>
          </a:prstGeom>
          <a:solidFill>
            <a:schemeClr val="lt1"/>
          </a:solidFill>
          <a:ln cap="flat" cmpd="sng" w="38100">
            <a:solidFill>
              <a:srgbClr val="0E605A"/>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Narrow"/>
                <a:ea typeface="Arial Narrow"/>
                <a:cs typeface="Arial Narrow"/>
                <a:sym typeface="Arial Narrow"/>
              </a:rPr>
              <a:t>Collaborate in groups and generate outputs</a:t>
            </a:r>
            <a:endParaRPr b="1" i="0" sz="1200" u="none" cap="none" strike="noStrike">
              <a:solidFill>
                <a:srgbClr val="000000"/>
              </a:solidFill>
              <a:latin typeface="Arial Narrow"/>
              <a:ea typeface="Arial Narrow"/>
              <a:cs typeface="Arial Narrow"/>
              <a:sym typeface="Arial Narrow"/>
            </a:endParaRPr>
          </a:p>
        </p:txBody>
      </p:sp>
      <p:pic>
        <p:nvPicPr>
          <p:cNvPr id="175" name="Google Shape;175;p4"/>
          <p:cNvPicPr preferRelativeResize="0"/>
          <p:nvPr/>
        </p:nvPicPr>
        <p:blipFill rotWithShape="1">
          <a:blip r:embed="rId4">
            <a:alphaModFix/>
          </a:blip>
          <a:srcRect b="0" l="0" r="0" t="0"/>
          <a:stretch/>
        </p:blipFill>
        <p:spPr>
          <a:xfrm>
            <a:off x="6846131" y="833350"/>
            <a:ext cx="1080000" cy="1080000"/>
          </a:xfrm>
          <a:prstGeom prst="rect">
            <a:avLst/>
          </a:prstGeom>
          <a:noFill/>
          <a:ln>
            <a:noFill/>
          </a:ln>
        </p:spPr>
      </p:pic>
      <p:sp>
        <p:nvSpPr>
          <p:cNvPr id="176" name="Google Shape;176;p4"/>
          <p:cNvSpPr/>
          <p:nvPr/>
        </p:nvSpPr>
        <p:spPr>
          <a:xfrm>
            <a:off x="6306119" y="1975175"/>
            <a:ext cx="2160000" cy="555900"/>
          </a:xfrm>
          <a:prstGeom prst="rect">
            <a:avLst/>
          </a:prstGeom>
          <a:solidFill>
            <a:schemeClr val="lt1"/>
          </a:solidFill>
          <a:ln cap="flat" cmpd="sng" w="38100">
            <a:solidFill>
              <a:srgbClr val="0E605A"/>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REGIONS</a:t>
            </a:r>
            <a:endParaRPr b="1"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35+</a:t>
            </a:r>
            <a:endParaRPr b="0" i="0" sz="1400" u="none" cap="none" strike="noStrike">
              <a:solidFill>
                <a:srgbClr val="000000"/>
              </a:solidFill>
              <a:latin typeface="Arial"/>
              <a:ea typeface="Arial"/>
              <a:cs typeface="Arial"/>
              <a:sym typeface="Arial"/>
            </a:endParaRPr>
          </a:p>
        </p:txBody>
      </p:sp>
      <p:sp>
        <p:nvSpPr>
          <p:cNvPr id="177" name="Google Shape;177;p4"/>
          <p:cNvSpPr txBox="1"/>
          <p:nvPr/>
        </p:nvSpPr>
        <p:spPr>
          <a:xfrm>
            <a:off x="6306125" y="2574025"/>
            <a:ext cx="2160000" cy="103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A global perspective to assist in sharing best practices, experiences and common needs to achieve efficiency and reduce duplication of efforts.</a:t>
            </a:r>
            <a:endParaRPr b="0" i="0" sz="1200" u="none" cap="none" strike="noStrike">
              <a:solidFill>
                <a:schemeClr val="dk1"/>
              </a:solidFill>
              <a:latin typeface="Arial Narrow"/>
              <a:ea typeface="Arial Narrow"/>
              <a:cs typeface="Arial Narrow"/>
              <a:sym typeface="Arial Narrow"/>
            </a:endParaRPr>
          </a:p>
        </p:txBody>
      </p:sp>
      <p:sp>
        <p:nvSpPr>
          <p:cNvPr id="178" name="Google Shape;178;p4"/>
          <p:cNvSpPr/>
          <p:nvPr/>
        </p:nvSpPr>
        <p:spPr>
          <a:xfrm>
            <a:off x="6306119" y="3668825"/>
            <a:ext cx="2160000" cy="555900"/>
          </a:xfrm>
          <a:prstGeom prst="rect">
            <a:avLst/>
          </a:prstGeom>
          <a:solidFill>
            <a:schemeClr val="lt1"/>
          </a:solidFill>
          <a:ln cap="flat" cmpd="sng" w="38100">
            <a:solidFill>
              <a:srgbClr val="0E605A"/>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Narrow"/>
                <a:ea typeface="Arial Narrow"/>
                <a:cs typeface="Arial Narrow"/>
                <a:sym typeface="Arial Narrow"/>
              </a:rPr>
              <a:t>Localise (linguistically and culturally) and network  </a:t>
            </a:r>
            <a:endParaRPr b="1" i="0" sz="1200" u="none" cap="none" strike="noStrike">
              <a:solidFill>
                <a:srgbClr val="000000"/>
              </a:solidFill>
              <a:latin typeface="Arial Narrow"/>
              <a:ea typeface="Arial Narrow"/>
              <a:cs typeface="Arial Narrow"/>
              <a:sym typeface="Arial Narrow"/>
            </a:endParaRPr>
          </a:p>
        </p:txBody>
      </p:sp>
      <p:sp>
        <p:nvSpPr>
          <p:cNvPr id="179" name="Google Shape;179;p4"/>
          <p:cNvSpPr/>
          <p:nvPr/>
        </p:nvSpPr>
        <p:spPr>
          <a:xfrm>
            <a:off x="669997" y="4350107"/>
            <a:ext cx="2121900" cy="509100"/>
          </a:xfrm>
          <a:prstGeom prst="roundRect">
            <a:avLst>
              <a:gd fmla="val 16667" name="adj"/>
            </a:avLst>
          </a:prstGeom>
          <a:solidFill>
            <a:srgbClr val="55B147"/>
          </a:solidFill>
          <a:ln cap="flat" cmpd="sng" w="9525">
            <a:solidFill>
              <a:srgbClr val="55B147"/>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80" name="Google Shape;180;p4"/>
          <p:cNvPicPr preferRelativeResize="0"/>
          <p:nvPr/>
        </p:nvPicPr>
        <p:blipFill rotWithShape="1">
          <a:blip r:embed="rId5">
            <a:alphaModFix/>
          </a:blip>
          <a:srcRect b="0" l="0" r="0" t="0"/>
          <a:stretch/>
        </p:blipFill>
        <p:spPr>
          <a:xfrm>
            <a:off x="807053" y="4424641"/>
            <a:ext cx="344484" cy="360019"/>
          </a:xfrm>
          <a:prstGeom prst="rect">
            <a:avLst/>
          </a:prstGeom>
          <a:solidFill>
            <a:srgbClr val="55B147"/>
          </a:solidFill>
          <a:ln cap="flat" cmpd="sng" w="9525">
            <a:solidFill>
              <a:srgbClr val="55B147"/>
            </a:solidFill>
            <a:prstDash val="solid"/>
            <a:round/>
            <a:headEnd len="sm" w="sm" type="none"/>
            <a:tailEnd len="sm" w="sm" type="none"/>
          </a:ln>
        </p:spPr>
      </p:pic>
      <p:sp>
        <p:nvSpPr>
          <p:cNvPr id="181" name="Google Shape;181;p4"/>
          <p:cNvSpPr txBox="1"/>
          <p:nvPr/>
        </p:nvSpPr>
        <p:spPr>
          <a:xfrm>
            <a:off x="1075341" y="4382657"/>
            <a:ext cx="1579500" cy="444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lt1"/>
                </a:solidFill>
                <a:latin typeface="Arial Narrow"/>
                <a:ea typeface="Arial Narrow"/>
                <a:cs typeface="Arial Narrow"/>
                <a:sym typeface="Arial Narrow"/>
                <a:hlinkClick r:id="rId6">
                  <a:extLst>
                    <a:ext uri="{A12FA001-AC4F-418D-AE19-62706E023703}">
                      <ahyp:hlinkClr val="tx"/>
                    </a:ext>
                  </a:extLst>
                </a:hlinkClick>
              </a:rPr>
              <a:t>Members Directory</a:t>
            </a:r>
            <a:endParaRPr b="0" i="0" sz="1400" u="none" cap="none" strike="noStrike">
              <a:solidFill>
                <a:schemeClr val="lt1"/>
              </a:solidFill>
              <a:latin typeface="Arial Narrow"/>
              <a:ea typeface="Arial Narrow"/>
              <a:cs typeface="Arial Narrow"/>
              <a:sym typeface="Arial Narrow"/>
            </a:endParaRPr>
          </a:p>
        </p:txBody>
      </p:sp>
      <p:pic>
        <p:nvPicPr>
          <p:cNvPr id="182" name="Google Shape;182;p4"/>
          <p:cNvPicPr preferRelativeResize="0"/>
          <p:nvPr/>
        </p:nvPicPr>
        <p:blipFill rotWithShape="1">
          <a:blip r:embed="rId7">
            <a:alphaModFix/>
          </a:blip>
          <a:srcRect b="0" l="0" r="0" t="0"/>
          <a:stretch/>
        </p:blipFill>
        <p:spPr>
          <a:xfrm>
            <a:off x="4032000" y="771525"/>
            <a:ext cx="1188000" cy="1203650"/>
          </a:xfrm>
          <a:prstGeom prst="rect">
            <a:avLst/>
          </a:prstGeom>
          <a:noFill/>
          <a:ln>
            <a:noFill/>
          </a:ln>
        </p:spPr>
      </p:pic>
      <p:sp>
        <p:nvSpPr>
          <p:cNvPr id="183" name="Google Shape;183;p4"/>
          <p:cNvSpPr/>
          <p:nvPr/>
        </p:nvSpPr>
        <p:spPr>
          <a:xfrm>
            <a:off x="3492000" y="1975175"/>
            <a:ext cx="2160000" cy="555900"/>
          </a:xfrm>
          <a:prstGeom prst="rect">
            <a:avLst/>
          </a:prstGeom>
          <a:solidFill>
            <a:schemeClr val="lt1"/>
          </a:solidFill>
          <a:ln cap="flat" cmpd="sng" w="38100">
            <a:solidFill>
              <a:srgbClr val="0E605A"/>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ORGANISATIONS</a:t>
            </a:r>
            <a:endParaRPr b="1"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90+</a:t>
            </a:r>
            <a:endParaRPr b="0" i="0" sz="1400" u="none" cap="none" strike="noStrike">
              <a:solidFill>
                <a:srgbClr val="000000"/>
              </a:solidFill>
              <a:latin typeface="Arial"/>
              <a:ea typeface="Arial"/>
              <a:cs typeface="Arial"/>
              <a:sym typeface="Arial"/>
            </a:endParaRPr>
          </a:p>
        </p:txBody>
      </p:sp>
      <p:sp>
        <p:nvSpPr>
          <p:cNvPr id="184" name="Google Shape;184;p4"/>
          <p:cNvSpPr txBox="1"/>
          <p:nvPr/>
        </p:nvSpPr>
        <p:spPr>
          <a:xfrm>
            <a:off x="3492000" y="2574025"/>
            <a:ext cx="2160000" cy="1032900"/>
          </a:xfrm>
          <a:prstGeom prst="rect">
            <a:avLst/>
          </a:prstGeom>
          <a:noFill/>
          <a:ln>
            <a:noFill/>
          </a:ln>
        </p:spPr>
        <p:txBody>
          <a:bodyPr anchorCtr="0" anchor="t" bIns="91425" lIns="91425" spcFirstLastPara="1" rIns="91425" wrap="square" tIns="91425">
            <a:noAutofit/>
          </a:bodyPr>
          <a:lstStyle/>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A forum where organisational</a:t>
            </a:r>
            <a:endParaRPr b="0" i="0" sz="1200" u="none" cap="none" strike="noStrike">
              <a:solidFill>
                <a:schemeClr val="dk1"/>
              </a:solidFill>
              <a:latin typeface="Arial Narrow"/>
              <a:ea typeface="Arial Narrow"/>
              <a:cs typeface="Arial Narrow"/>
              <a:sym typeface="Arial Narrow"/>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representatives directly </a:t>
            </a:r>
            <a:endParaRPr b="0" i="0" sz="1200" u="none" cap="none" strike="noStrike">
              <a:solidFill>
                <a:schemeClr val="dk1"/>
              </a:solidFill>
              <a:latin typeface="Arial Narrow"/>
              <a:ea typeface="Arial Narrow"/>
              <a:cs typeface="Arial Narrow"/>
              <a:sym typeface="Arial Narrow"/>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interact and collaborate to </a:t>
            </a:r>
            <a:endParaRPr b="0" i="0" sz="1200" u="none" cap="none" strike="noStrike">
              <a:solidFill>
                <a:schemeClr val="dk1"/>
              </a:solidFill>
              <a:latin typeface="Arial Narrow"/>
              <a:ea typeface="Arial Narrow"/>
              <a:cs typeface="Arial Narrow"/>
              <a:sym typeface="Arial Narrow"/>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develop and implement solutions</a:t>
            </a:r>
            <a:endParaRPr b="0" i="0" sz="1200" u="none" cap="none" strike="noStrike">
              <a:solidFill>
                <a:schemeClr val="dk1"/>
              </a:solidFill>
              <a:latin typeface="Arial Narrow"/>
              <a:ea typeface="Arial Narrow"/>
              <a:cs typeface="Arial Narrow"/>
              <a:sym typeface="Arial Narrow"/>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and best practices.</a:t>
            </a:r>
            <a:endParaRPr b="0" i="0" sz="12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Narrow"/>
              <a:ea typeface="Arial Narrow"/>
              <a:cs typeface="Arial Narrow"/>
              <a:sym typeface="Arial Narrow"/>
            </a:endParaRPr>
          </a:p>
        </p:txBody>
      </p:sp>
      <p:sp>
        <p:nvSpPr>
          <p:cNvPr id="185" name="Google Shape;185;p4"/>
          <p:cNvSpPr/>
          <p:nvPr/>
        </p:nvSpPr>
        <p:spPr>
          <a:xfrm>
            <a:off x="3492000" y="3668825"/>
            <a:ext cx="2160000" cy="555900"/>
          </a:xfrm>
          <a:prstGeom prst="rect">
            <a:avLst/>
          </a:prstGeom>
          <a:solidFill>
            <a:schemeClr val="lt1"/>
          </a:solidFill>
          <a:ln cap="flat" cmpd="sng" w="38100">
            <a:solidFill>
              <a:srgbClr val="0E605A"/>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Narrow"/>
                <a:ea typeface="Arial Narrow"/>
                <a:cs typeface="Arial Narrow"/>
                <a:sym typeface="Arial Narrow"/>
              </a:rPr>
              <a:t>Adopt, implement and </a:t>
            </a:r>
            <a:br>
              <a:rPr b="1" i="0" lang="en-GB" sz="1200" u="none" cap="none" strike="noStrike">
                <a:solidFill>
                  <a:srgbClr val="000000"/>
                </a:solidFill>
                <a:latin typeface="Arial Narrow"/>
                <a:ea typeface="Arial Narrow"/>
                <a:cs typeface="Arial Narrow"/>
                <a:sym typeface="Arial Narrow"/>
              </a:rPr>
            </a:br>
            <a:r>
              <a:rPr b="1" i="0" lang="en-GB" sz="1200" u="none" cap="none" strike="noStrike">
                <a:solidFill>
                  <a:srgbClr val="000000"/>
                </a:solidFill>
                <a:latin typeface="Arial Narrow"/>
                <a:ea typeface="Arial Narrow"/>
                <a:cs typeface="Arial Narrow"/>
                <a:sym typeface="Arial Narrow"/>
              </a:rPr>
              <a:t>customise outputs</a:t>
            </a:r>
            <a:endParaRPr b="1" i="0" sz="1200" u="none" cap="none" strike="noStrike">
              <a:solidFill>
                <a:srgbClr val="000000"/>
              </a:solidFill>
              <a:latin typeface="Arial Narrow"/>
              <a:ea typeface="Arial Narrow"/>
              <a:cs typeface="Arial Narrow"/>
              <a:sym typeface="Arial Narrow"/>
            </a:endParaRPr>
          </a:p>
        </p:txBody>
      </p:sp>
      <p:sp>
        <p:nvSpPr>
          <p:cNvPr id="186" name="Google Shape;186;p4"/>
          <p:cNvSpPr/>
          <p:nvPr/>
        </p:nvSpPr>
        <p:spPr>
          <a:xfrm>
            <a:off x="3510979" y="4350107"/>
            <a:ext cx="2121900" cy="509100"/>
          </a:xfrm>
          <a:prstGeom prst="roundRect">
            <a:avLst>
              <a:gd fmla="val 16667" name="adj"/>
            </a:avLst>
          </a:prstGeom>
          <a:solidFill>
            <a:srgbClr val="55B147"/>
          </a:solidFill>
          <a:ln cap="flat" cmpd="sng" w="9525">
            <a:solidFill>
              <a:srgbClr val="55B147"/>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87" name="Google Shape;187;p4"/>
          <p:cNvPicPr preferRelativeResize="0"/>
          <p:nvPr/>
        </p:nvPicPr>
        <p:blipFill rotWithShape="1">
          <a:blip r:embed="rId5">
            <a:alphaModFix/>
          </a:blip>
          <a:srcRect b="0" l="0" r="0" t="0"/>
          <a:stretch/>
        </p:blipFill>
        <p:spPr>
          <a:xfrm>
            <a:off x="3552820" y="4424645"/>
            <a:ext cx="344484" cy="360019"/>
          </a:xfrm>
          <a:prstGeom prst="rect">
            <a:avLst/>
          </a:prstGeom>
          <a:solidFill>
            <a:srgbClr val="55B147"/>
          </a:solidFill>
          <a:ln cap="flat" cmpd="sng" w="9525">
            <a:solidFill>
              <a:srgbClr val="55B147"/>
            </a:solidFill>
            <a:prstDash val="solid"/>
            <a:round/>
            <a:headEnd len="sm" w="sm" type="none"/>
            <a:tailEnd len="sm" w="sm" type="none"/>
          </a:ln>
        </p:spPr>
      </p:pic>
      <p:sp>
        <p:nvSpPr>
          <p:cNvPr id="188" name="Google Shape;188;p4"/>
          <p:cNvSpPr txBox="1"/>
          <p:nvPr/>
        </p:nvSpPr>
        <p:spPr>
          <a:xfrm>
            <a:off x="3806897" y="4424667"/>
            <a:ext cx="1784140" cy="360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lt1"/>
                </a:solidFill>
                <a:latin typeface="Arial Narrow"/>
                <a:ea typeface="Arial Narrow"/>
                <a:cs typeface="Arial Narrow"/>
                <a:sym typeface="Arial Narrow"/>
                <a:hlinkClick r:id="rId8">
                  <a:extLst>
                    <a:ext uri="{A12FA001-AC4F-418D-AE19-62706E023703}">
                      <ahyp:hlinkClr val="tx"/>
                    </a:ext>
                  </a:extLst>
                </a:hlinkClick>
              </a:rPr>
              <a:t>Organisation Directory</a:t>
            </a:r>
            <a:endParaRPr b="0" i="0" sz="1400" u="none" cap="none" strike="noStrike">
              <a:solidFill>
                <a:schemeClr val="lt1"/>
              </a:solidFill>
              <a:latin typeface="Arial Narrow"/>
              <a:ea typeface="Arial Narrow"/>
              <a:cs typeface="Arial Narrow"/>
              <a:sym typeface="Arial Narrow"/>
            </a:endParaRPr>
          </a:p>
        </p:txBody>
      </p:sp>
      <p:sp>
        <p:nvSpPr>
          <p:cNvPr id="189" name="Google Shape;189;p4"/>
          <p:cNvSpPr/>
          <p:nvPr/>
        </p:nvSpPr>
        <p:spPr>
          <a:xfrm>
            <a:off x="6325170" y="4350107"/>
            <a:ext cx="2121900" cy="509100"/>
          </a:xfrm>
          <a:prstGeom prst="roundRect">
            <a:avLst>
              <a:gd fmla="val 16667" name="adj"/>
            </a:avLst>
          </a:prstGeom>
          <a:solidFill>
            <a:srgbClr val="55B147"/>
          </a:solidFill>
          <a:ln cap="flat" cmpd="sng" w="9525">
            <a:solidFill>
              <a:srgbClr val="55B147"/>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90" name="Google Shape;190;p4"/>
          <p:cNvPicPr preferRelativeResize="0"/>
          <p:nvPr/>
        </p:nvPicPr>
        <p:blipFill rotWithShape="1">
          <a:blip r:embed="rId5">
            <a:alphaModFix/>
          </a:blip>
          <a:srcRect b="0" l="0" r="0" t="0"/>
          <a:stretch/>
        </p:blipFill>
        <p:spPr>
          <a:xfrm>
            <a:off x="6456926" y="4424647"/>
            <a:ext cx="344484" cy="360019"/>
          </a:xfrm>
          <a:prstGeom prst="rect">
            <a:avLst/>
          </a:prstGeom>
          <a:solidFill>
            <a:srgbClr val="55B147"/>
          </a:solidFill>
          <a:ln cap="flat" cmpd="sng" w="9525">
            <a:solidFill>
              <a:srgbClr val="55B147"/>
            </a:solidFill>
            <a:prstDash val="solid"/>
            <a:round/>
            <a:headEnd len="sm" w="sm" type="none"/>
            <a:tailEnd len="sm" w="sm" type="none"/>
          </a:ln>
        </p:spPr>
      </p:pic>
      <p:sp>
        <p:nvSpPr>
          <p:cNvPr id="191" name="Google Shape;191;p4"/>
          <p:cNvSpPr txBox="1"/>
          <p:nvPr/>
        </p:nvSpPr>
        <p:spPr>
          <a:xfrm>
            <a:off x="6683625" y="4424650"/>
            <a:ext cx="1410000" cy="360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lt1"/>
                </a:solidFill>
                <a:latin typeface="Arial Narrow"/>
                <a:ea typeface="Arial Narrow"/>
                <a:cs typeface="Arial Narrow"/>
                <a:sym typeface="Arial Narrow"/>
                <a:hlinkClick r:id="rId9">
                  <a:extLst>
                    <a:ext uri="{A12FA001-AC4F-418D-AE19-62706E023703}">
                      <ahyp:hlinkClr val="tx"/>
                    </a:ext>
                  </a:extLst>
                </a:hlinkClick>
              </a:rPr>
              <a:t>Regional Groups</a:t>
            </a:r>
            <a:endParaRPr b="0" i="0" sz="1400" u="none" cap="none" strike="noStrike">
              <a:solidFill>
                <a:schemeClr val="lt1"/>
              </a:solidFill>
              <a:latin typeface="Arial Narrow"/>
              <a:ea typeface="Arial Narrow"/>
              <a:cs typeface="Arial Narrow"/>
              <a:sym typeface="Arial Narrow"/>
            </a:endParaRPr>
          </a:p>
        </p:txBody>
      </p:sp>
      <p:pic>
        <p:nvPicPr>
          <p:cNvPr id="192" name="Google Shape;192;p4"/>
          <p:cNvPicPr preferRelativeResize="0"/>
          <p:nvPr/>
        </p:nvPicPr>
        <p:blipFill rotWithShape="1">
          <a:blip r:embed="rId10">
            <a:alphaModFix/>
          </a:blip>
          <a:srcRect b="0" l="0" r="0" t="0"/>
          <a:stretch/>
        </p:blipFill>
        <p:spPr>
          <a:xfrm>
            <a:off x="375105" y="84152"/>
            <a:ext cx="797171" cy="5559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p5"/>
          <p:cNvPicPr preferRelativeResize="0"/>
          <p:nvPr/>
        </p:nvPicPr>
        <p:blipFill rotWithShape="1">
          <a:blip r:embed="rId3">
            <a:alphaModFix amt="22000"/>
          </a:blip>
          <a:srcRect b="0" l="0" r="0" t="0"/>
          <a:stretch/>
        </p:blipFill>
        <p:spPr>
          <a:xfrm flipH="1" rot="10800000">
            <a:off x="5996615" y="-771996"/>
            <a:ext cx="3194502" cy="4518200"/>
          </a:xfrm>
          <a:prstGeom prst="rect">
            <a:avLst/>
          </a:prstGeom>
          <a:noFill/>
          <a:ln>
            <a:noFill/>
          </a:ln>
        </p:spPr>
      </p:pic>
      <p:pic>
        <p:nvPicPr>
          <p:cNvPr id="198" name="Google Shape;198;p5"/>
          <p:cNvPicPr preferRelativeResize="0"/>
          <p:nvPr/>
        </p:nvPicPr>
        <p:blipFill rotWithShape="1">
          <a:blip r:embed="rId3">
            <a:alphaModFix amt="22000"/>
          </a:blip>
          <a:srcRect b="0" l="0" r="0" t="0"/>
          <a:stretch/>
        </p:blipFill>
        <p:spPr>
          <a:xfrm>
            <a:off x="5949498" y="1361095"/>
            <a:ext cx="3194502" cy="4518200"/>
          </a:xfrm>
          <a:prstGeom prst="rect">
            <a:avLst/>
          </a:prstGeom>
          <a:noFill/>
          <a:ln>
            <a:noFill/>
          </a:ln>
        </p:spPr>
      </p:pic>
      <p:sp>
        <p:nvSpPr>
          <p:cNvPr id="199" name="Google Shape;199;p5"/>
          <p:cNvSpPr txBox="1"/>
          <p:nvPr/>
        </p:nvSpPr>
        <p:spPr>
          <a:xfrm>
            <a:off x="966804" y="139016"/>
            <a:ext cx="7210392" cy="555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1" i="0" lang="en-GB" sz="3000" u="none" cap="none" strike="noStrike">
                <a:solidFill>
                  <a:srgbClr val="6B2F21"/>
                </a:solidFill>
                <a:latin typeface="Arial"/>
                <a:ea typeface="Arial"/>
                <a:cs typeface="Arial"/>
                <a:sym typeface="Arial"/>
              </a:rPr>
              <a:t>MEMBER BENEFITS</a:t>
            </a:r>
            <a:endParaRPr b="1" i="0" sz="3000" u="none" cap="none" strike="noStrike">
              <a:solidFill>
                <a:srgbClr val="6B2F21"/>
              </a:solidFill>
              <a:latin typeface="Arial"/>
              <a:ea typeface="Arial"/>
              <a:cs typeface="Arial"/>
              <a:sym typeface="Arial"/>
            </a:endParaRPr>
          </a:p>
        </p:txBody>
      </p:sp>
      <p:sp>
        <p:nvSpPr>
          <p:cNvPr id="200" name="Google Shape;200;p5"/>
          <p:cNvSpPr/>
          <p:nvPr/>
        </p:nvSpPr>
        <p:spPr>
          <a:xfrm>
            <a:off x="6798540" y="1259194"/>
            <a:ext cx="2122022" cy="432332"/>
          </a:xfrm>
          <a:prstGeom prst="roundRect">
            <a:avLst>
              <a:gd fmla="val 16667" name="adj"/>
            </a:avLst>
          </a:prstGeom>
          <a:solidFill>
            <a:srgbClr val="55B147"/>
          </a:solidFill>
          <a:ln cap="flat" cmpd="sng" w="9525">
            <a:solidFill>
              <a:srgbClr val="55B147"/>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01" name="Google Shape;201;p5"/>
          <p:cNvPicPr preferRelativeResize="0"/>
          <p:nvPr/>
        </p:nvPicPr>
        <p:blipFill rotWithShape="1">
          <a:blip r:embed="rId4">
            <a:alphaModFix/>
          </a:blip>
          <a:srcRect b="0" l="0" r="0" t="0"/>
          <a:stretch/>
        </p:blipFill>
        <p:spPr>
          <a:xfrm>
            <a:off x="6901507" y="1326506"/>
            <a:ext cx="344484" cy="305732"/>
          </a:xfrm>
          <a:prstGeom prst="rect">
            <a:avLst/>
          </a:prstGeom>
          <a:solidFill>
            <a:srgbClr val="55B147"/>
          </a:solidFill>
          <a:ln cap="flat" cmpd="sng" w="9525">
            <a:solidFill>
              <a:srgbClr val="55B147"/>
            </a:solidFill>
            <a:prstDash val="solid"/>
            <a:round/>
            <a:headEnd len="sm" w="sm" type="none"/>
            <a:tailEnd len="sm" w="sm" type="none"/>
          </a:ln>
        </p:spPr>
      </p:pic>
      <p:sp>
        <p:nvSpPr>
          <p:cNvPr id="202" name="Google Shape;202;p5"/>
          <p:cNvSpPr txBox="1"/>
          <p:nvPr/>
        </p:nvSpPr>
        <p:spPr>
          <a:xfrm>
            <a:off x="7174445" y="1290848"/>
            <a:ext cx="1746117" cy="377049"/>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lt1"/>
                </a:solidFill>
                <a:latin typeface="Arial Narrow"/>
                <a:ea typeface="Arial Narrow"/>
                <a:cs typeface="Arial Narrow"/>
                <a:sym typeface="Arial Narrow"/>
                <a:hlinkClick r:id="rId5">
                  <a:extLst>
                    <a:ext uri="{A12FA001-AC4F-418D-AE19-62706E023703}">
                      <ahyp:hlinkClr val="tx"/>
                    </a:ext>
                  </a:extLst>
                </a:hlinkClick>
              </a:rPr>
              <a:t>The value for members</a:t>
            </a:r>
            <a:endParaRPr b="0" i="0" sz="1400" u="none" cap="none" strike="noStrike">
              <a:solidFill>
                <a:schemeClr val="lt1"/>
              </a:solidFill>
              <a:latin typeface="Arial Narrow"/>
              <a:ea typeface="Arial Narrow"/>
              <a:cs typeface="Arial Narrow"/>
              <a:sym typeface="Arial Narrow"/>
            </a:endParaRPr>
          </a:p>
        </p:txBody>
      </p:sp>
      <p:grpSp>
        <p:nvGrpSpPr>
          <p:cNvPr id="203" name="Google Shape;203;p5"/>
          <p:cNvGrpSpPr/>
          <p:nvPr/>
        </p:nvGrpSpPr>
        <p:grpSpPr>
          <a:xfrm>
            <a:off x="164541" y="983132"/>
            <a:ext cx="2160000" cy="1846551"/>
            <a:chOff x="164541" y="983132"/>
            <a:chExt cx="2160000" cy="1846551"/>
          </a:xfrm>
        </p:grpSpPr>
        <p:sp>
          <p:nvSpPr>
            <p:cNvPr id="204" name="Google Shape;204;p5"/>
            <p:cNvSpPr txBox="1"/>
            <p:nvPr/>
          </p:nvSpPr>
          <p:spPr>
            <a:xfrm>
              <a:off x="164541" y="1901483"/>
              <a:ext cx="2160000" cy="928200"/>
            </a:xfrm>
            <a:prstGeom prst="rect">
              <a:avLst/>
            </a:prstGeom>
            <a:noFill/>
            <a:ln>
              <a:noFill/>
            </a:ln>
          </p:spPr>
          <p:txBody>
            <a:bodyPr anchorCtr="0" anchor="t" bIns="91425" lIns="91425" spcFirstLastPara="1" rIns="91425" wrap="square" tIns="91425">
              <a:noAutofit/>
            </a:bodyPr>
            <a:lstStyle/>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Contribute to acceleration of</a:t>
              </a:r>
              <a:endParaRPr b="0" i="0" sz="1400" u="none" cap="none" strike="noStrike">
                <a:solidFill>
                  <a:srgbClr val="000000"/>
                </a:solidFill>
                <a:latin typeface="Arial"/>
                <a:ea typeface="Arial"/>
                <a:cs typeface="Arial"/>
                <a:sym typeface="Arial"/>
              </a:endParaRPr>
            </a:p>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data infrastructure</a:t>
              </a:r>
              <a:endParaRPr b="0" i="0" sz="1400" u="none" cap="none" strike="noStrike">
                <a:solidFill>
                  <a:srgbClr val="000000"/>
                </a:solidFill>
                <a:latin typeface="Arial"/>
                <a:ea typeface="Arial"/>
                <a:cs typeface="Arial"/>
                <a:sym typeface="Arial"/>
              </a:endParaRPr>
            </a:p>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developments</a:t>
              </a:r>
              <a:endParaRPr b="0" i="0" sz="1400" u="none" cap="none" strike="noStrike">
                <a:solidFill>
                  <a:schemeClr val="dk1"/>
                </a:solidFill>
                <a:latin typeface="Arial Narrow"/>
                <a:ea typeface="Arial Narrow"/>
                <a:cs typeface="Arial Narrow"/>
                <a:sym typeface="Arial Narrow"/>
              </a:endParaRPr>
            </a:p>
          </p:txBody>
        </p:sp>
        <p:grpSp>
          <p:nvGrpSpPr>
            <p:cNvPr id="205" name="Google Shape;205;p5"/>
            <p:cNvGrpSpPr/>
            <p:nvPr/>
          </p:nvGrpSpPr>
          <p:grpSpPr>
            <a:xfrm>
              <a:off x="814328" y="983132"/>
              <a:ext cx="860426" cy="876821"/>
              <a:chOff x="657015" y="1250273"/>
              <a:chExt cx="860426" cy="876821"/>
            </a:xfrm>
          </p:grpSpPr>
          <p:sp>
            <p:nvSpPr>
              <p:cNvPr id="206" name="Google Shape;206;p5"/>
              <p:cNvSpPr/>
              <p:nvPr/>
            </p:nvSpPr>
            <p:spPr>
              <a:xfrm>
                <a:off x="657015" y="1250273"/>
                <a:ext cx="860426" cy="876821"/>
              </a:xfrm>
              <a:prstGeom prst="ellipse">
                <a:avLst/>
              </a:prstGeom>
              <a:solidFill>
                <a:srgbClr val="55B1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pic>
            <p:nvPicPr>
              <p:cNvPr id="207" name="Google Shape;207;p5"/>
              <p:cNvPicPr preferRelativeResize="0"/>
              <p:nvPr/>
            </p:nvPicPr>
            <p:blipFill rotWithShape="1">
              <a:blip r:embed="rId6">
                <a:alphaModFix/>
              </a:blip>
              <a:srcRect b="0" l="0" r="0" t="0"/>
              <a:stretch/>
            </p:blipFill>
            <p:spPr>
              <a:xfrm>
                <a:off x="769728" y="1371183"/>
                <a:ext cx="635000" cy="635000"/>
              </a:xfrm>
              <a:prstGeom prst="rect">
                <a:avLst/>
              </a:prstGeom>
              <a:noFill/>
              <a:ln>
                <a:noFill/>
              </a:ln>
            </p:spPr>
          </p:pic>
        </p:grpSp>
      </p:grpSp>
      <p:grpSp>
        <p:nvGrpSpPr>
          <p:cNvPr id="208" name="Google Shape;208;p5"/>
          <p:cNvGrpSpPr/>
          <p:nvPr/>
        </p:nvGrpSpPr>
        <p:grpSpPr>
          <a:xfrm>
            <a:off x="2334117" y="983542"/>
            <a:ext cx="2160000" cy="1724193"/>
            <a:chOff x="2334117" y="983542"/>
            <a:chExt cx="2160000" cy="1724193"/>
          </a:xfrm>
        </p:grpSpPr>
        <p:sp>
          <p:nvSpPr>
            <p:cNvPr id="209" name="Google Shape;209;p5"/>
            <p:cNvSpPr txBox="1"/>
            <p:nvPr/>
          </p:nvSpPr>
          <p:spPr>
            <a:xfrm>
              <a:off x="2334117" y="1901483"/>
              <a:ext cx="2160000" cy="806252"/>
            </a:xfrm>
            <a:prstGeom prst="rect">
              <a:avLst/>
            </a:prstGeom>
            <a:noFill/>
            <a:ln>
              <a:noFill/>
            </a:ln>
          </p:spPr>
          <p:txBody>
            <a:bodyPr anchorCtr="0" anchor="t" bIns="91425" lIns="91425" spcFirstLastPara="1" rIns="91425" wrap="square" tIns="91425">
              <a:noAutofit/>
            </a:bodyPr>
            <a:lstStyle/>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Become part of the global</a:t>
              </a:r>
              <a:endParaRPr b="0" i="0" sz="1400" u="none" cap="none" strike="noStrike">
                <a:solidFill>
                  <a:srgbClr val="000000"/>
                </a:solidFill>
                <a:latin typeface="Arial"/>
                <a:ea typeface="Arial"/>
                <a:cs typeface="Arial"/>
                <a:sym typeface="Arial"/>
              </a:endParaRPr>
            </a:p>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community and expand your</a:t>
              </a:r>
              <a:endParaRPr b="0" i="0" sz="1400" u="none" cap="none" strike="noStrike">
                <a:solidFill>
                  <a:srgbClr val="000000"/>
                </a:solidFill>
                <a:latin typeface="Arial"/>
                <a:ea typeface="Arial"/>
                <a:cs typeface="Arial"/>
                <a:sym typeface="Arial"/>
              </a:endParaRPr>
            </a:p>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professional network</a:t>
              </a:r>
              <a:endParaRPr b="0" i="0" sz="1400" u="none" cap="none" strike="noStrike">
                <a:solidFill>
                  <a:schemeClr val="dk1"/>
                </a:solidFill>
                <a:latin typeface="Arial Narrow"/>
                <a:ea typeface="Arial Narrow"/>
                <a:cs typeface="Arial Narrow"/>
                <a:sym typeface="Arial Narrow"/>
              </a:endParaRPr>
            </a:p>
          </p:txBody>
        </p:sp>
        <p:grpSp>
          <p:nvGrpSpPr>
            <p:cNvPr id="210" name="Google Shape;210;p5"/>
            <p:cNvGrpSpPr/>
            <p:nvPr/>
          </p:nvGrpSpPr>
          <p:grpSpPr>
            <a:xfrm>
              <a:off x="2975707" y="983542"/>
              <a:ext cx="876821" cy="876821"/>
              <a:chOff x="2129544" y="1246887"/>
              <a:chExt cx="876821" cy="876821"/>
            </a:xfrm>
          </p:grpSpPr>
          <p:sp>
            <p:nvSpPr>
              <p:cNvPr id="211" name="Google Shape;211;p5"/>
              <p:cNvSpPr/>
              <p:nvPr/>
            </p:nvSpPr>
            <p:spPr>
              <a:xfrm>
                <a:off x="2129544" y="1246887"/>
                <a:ext cx="876821" cy="876821"/>
              </a:xfrm>
              <a:prstGeom prst="ellipse">
                <a:avLst/>
              </a:prstGeom>
              <a:solidFill>
                <a:srgbClr val="A5A5A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pic>
            <p:nvPicPr>
              <p:cNvPr id="212" name="Google Shape;212;p5"/>
              <p:cNvPicPr preferRelativeResize="0"/>
              <p:nvPr/>
            </p:nvPicPr>
            <p:blipFill rotWithShape="1">
              <a:blip r:embed="rId7">
                <a:alphaModFix/>
              </a:blip>
              <a:srcRect b="0" l="0" r="0" t="0"/>
              <a:stretch/>
            </p:blipFill>
            <p:spPr>
              <a:xfrm>
                <a:off x="2250454" y="1367797"/>
                <a:ext cx="635000" cy="635000"/>
              </a:xfrm>
              <a:prstGeom prst="rect">
                <a:avLst/>
              </a:prstGeom>
              <a:noFill/>
              <a:ln>
                <a:noFill/>
              </a:ln>
            </p:spPr>
          </p:pic>
        </p:grpSp>
      </p:grpSp>
      <p:grpSp>
        <p:nvGrpSpPr>
          <p:cNvPr id="213" name="Google Shape;213;p5"/>
          <p:cNvGrpSpPr/>
          <p:nvPr/>
        </p:nvGrpSpPr>
        <p:grpSpPr>
          <a:xfrm>
            <a:off x="4555648" y="983132"/>
            <a:ext cx="2160000" cy="1724603"/>
            <a:chOff x="4555648" y="983132"/>
            <a:chExt cx="2160000" cy="1724603"/>
          </a:xfrm>
        </p:grpSpPr>
        <p:sp>
          <p:nvSpPr>
            <p:cNvPr id="214" name="Google Shape;214;p5"/>
            <p:cNvSpPr txBox="1"/>
            <p:nvPr/>
          </p:nvSpPr>
          <p:spPr>
            <a:xfrm>
              <a:off x="4555648" y="1901483"/>
              <a:ext cx="2160000" cy="806252"/>
            </a:xfrm>
            <a:prstGeom prst="rect">
              <a:avLst/>
            </a:prstGeom>
            <a:noFill/>
            <a:ln>
              <a:noFill/>
            </a:ln>
          </p:spPr>
          <p:txBody>
            <a:bodyPr anchorCtr="0" anchor="t" bIns="91425" lIns="91425" spcFirstLastPara="1" rIns="91425" wrap="square" tIns="91425">
              <a:noAutofit/>
            </a:bodyPr>
            <a:lstStyle/>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Create, access and adopt</a:t>
              </a:r>
              <a:endParaRPr b="0" i="0" sz="1400" u="none" cap="none" strike="noStrike">
                <a:solidFill>
                  <a:srgbClr val="000000"/>
                </a:solidFill>
                <a:latin typeface="Arial"/>
                <a:ea typeface="Arial"/>
                <a:cs typeface="Arial"/>
                <a:sym typeface="Arial"/>
              </a:endParaRPr>
            </a:p>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RDA Recommendations</a:t>
              </a:r>
              <a:endParaRPr b="0" i="0" sz="1400" u="none" cap="none" strike="noStrike">
                <a:solidFill>
                  <a:srgbClr val="000000"/>
                </a:solidFill>
                <a:latin typeface="Arial"/>
                <a:ea typeface="Arial"/>
                <a:cs typeface="Arial"/>
                <a:sym typeface="Arial"/>
              </a:endParaRPr>
            </a:p>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and Outputs</a:t>
              </a:r>
              <a:endParaRPr b="0" i="0" sz="1400" u="none" cap="none" strike="noStrike">
                <a:solidFill>
                  <a:schemeClr val="dk1"/>
                </a:solidFill>
                <a:latin typeface="Arial Narrow"/>
                <a:ea typeface="Arial Narrow"/>
                <a:cs typeface="Arial Narrow"/>
                <a:sym typeface="Arial Narrow"/>
              </a:endParaRPr>
            </a:p>
          </p:txBody>
        </p:sp>
        <p:grpSp>
          <p:nvGrpSpPr>
            <p:cNvPr id="215" name="Google Shape;215;p5"/>
            <p:cNvGrpSpPr/>
            <p:nvPr/>
          </p:nvGrpSpPr>
          <p:grpSpPr>
            <a:xfrm>
              <a:off x="5197238" y="983132"/>
              <a:ext cx="876821" cy="876821"/>
              <a:chOff x="3581898" y="1265569"/>
              <a:chExt cx="876821" cy="876821"/>
            </a:xfrm>
          </p:grpSpPr>
          <p:sp>
            <p:nvSpPr>
              <p:cNvPr id="216" name="Google Shape;216;p5"/>
              <p:cNvSpPr/>
              <p:nvPr/>
            </p:nvSpPr>
            <p:spPr>
              <a:xfrm>
                <a:off x="3581898" y="1265569"/>
                <a:ext cx="876821" cy="876821"/>
              </a:xfrm>
              <a:prstGeom prst="ellipse">
                <a:avLst/>
              </a:prstGeom>
              <a:solidFill>
                <a:srgbClr val="6B2F2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pic>
            <p:nvPicPr>
              <p:cNvPr id="217" name="Google Shape;217;p5"/>
              <p:cNvPicPr preferRelativeResize="0"/>
              <p:nvPr/>
            </p:nvPicPr>
            <p:blipFill rotWithShape="1">
              <a:blip r:embed="rId8">
                <a:alphaModFix/>
              </a:blip>
              <a:srcRect b="0" l="0" r="0" t="0"/>
              <a:stretch/>
            </p:blipFill>
            <p:spPr>
              <a:xfrm>
                <a:off x="3702808" y="1386479"/>
                <a:ext cx="635000" cy="635000"/>
              </a:xfrm>
              <a:prstGeom prst="rect">
                <a:avLst/>
              </a:prstGeom>
              <a:noFill/>
              <a:ln>
                <a:noFill/>
              </a:ln>
            </p:spPr>
          </p:pic>
        </p:grpSp>
      </p:grpSp>
      <p:grpSp>
        <p:nvGrpSpPr>
          <p:cNvPr id="218" name="Google Shape;218;p5"/>
          <p:cNvGrpSpPr/>
          <p:nvPr/>
        </p:nvGrpSpPr>
        <p:grpSpPr>
          <a:xfrm>
            <a:off x="2334117" y="3101249"/>
            <a:ext cx="2160000" cy="1771404"/>
            <a:chOff x="2334117" y="3101249"/>
            <a:chExt cx="2160000" cy="1771404"/>
          </a:xfrm>
        </p:grpSpPr>
        <p:sp>
          <p:nvSpPr>
            <p:cNvPr id="219" name="Google Shape;219;p5"/>
            <p:cNvSpPr txBox="1"/>
            <p:nvPr/>
          </p:nvSpPr>
          <p:spPr>
            <a:xfrm>
              <a:off x="2334117" y="3995832"/>
              <a:ext cx="2160000" cy="876821"/>
            </a:xfrm>
            <a:prstGeom prst="rect">
              <a:avLst/>
            </a:prstGeom>
            <a:noFill/>
            <a:ln>
              <a:noFill/>
            </a:ln>
          </p:spPr>
          <p:txBody>
            <a:bodyPr anchorCtr="0" anchor="t" bIns="91425" lIns="91425" spcFirstLastPara="1" rIns="91425" wrap="square" tIns="91425">
              <a:noAutofit/>
            </a:bodyPr>
            <a:lstStyle/>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Gain expertise in data-related </a:t>
              </a:r>
              <a:endParaRPr b="0" i="0" sz="1400" u="none" cap="none" strike="noStrike">
                <a:solidFill>
                  <a:srgbClr val="000000"/>
                </a:solidFill>
                <a:latin typeface="Arial"/>
                <a:ea typeface="Arial"/>
                <a:cs typeface="Arial"/>
                <a:sym typeface="Arial"/>
              </a:endParaRPr>
            </a:p>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topics regardless of </a:t>
              </a:r>
              <a:endParaRPr b="0" i="0" sz="1400" u="none" cap="none" strike="noStrike">
                <a:solidFill>
                  <a:srgbClr val="000000"/>
                </a:solidFill>
                <a:latin typeface="Arial"/>
                <a:ea typeface="Arial"/>
                <a:cs typeface="Arial"/>
                <a:sym typeface="Arial"/>
              </a:endParaRPr>
            </a:p>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career stage</a:t>
              </a:r>
              <a:endParaRPr b="0" i="0" sz="1400" u="none" cap="none" strike="noStrike">
                <a:solidFill>
                  <a:srgbClr val="000000"/>
                </a:solidFill>
                <a:latin typeface="Arial"/>
                <a:ea typeface="Arial"/>
                <a:cs typeface="Arial"/>
                <a:sym typeface="Arial"/>
              </a:endParaRPr>
            </a:p>
            <a:p>
              <a:pPr indent="-228600" lvl="1" marL="228600" marR="0" rtl="0" algn="ctr">
                <a:lnSpc>
                  <a:spcPct val="90000"/>
                </a:lnSpc>
                <a:spcBef>
                  <a:spcPts val="0"/>
                </a:spcBef>
                <a:spcAft>
                  <a:spcPts val="0"/>
                </a:spcAft>
                <a:buClr>
                  <a:srgbClr val="000000"/>
                </a:buClr>
                <a:buSzPts val="1400"/>
                <a:buFont typeface="Arial"/>
                <a:buNone/>
              </a:pPr>
              <a:r>
                <a:t/>
              </a:r>
              <a:endParaRPr b="0" i="0" sz="1400" u="none" cap="none" strike="noStrike">
                <a:solidFill>
                  <a:schemeClr val="dk1"/>
                </a:solidFill>
                <a:latin typeface="Arial Narrow"/>
                <a:ea typeface="Arial Narrow"/>
                <a:cs typeface="Arial Narrow"/>
                <a:sym typeface="Arial Narrow"/>
              </a:endParaRPr>
            </a:p>
          </p:txBody>
        </p:sp>
        <p:grpSp>
          <p:nvGrpSpPr>
            <p:cNvPr id="220" name="Google Shape;220;p5"/>
            <p:cNvGrpSpPr/>
            <p:nvPr/>
          </p:nvGrpSpPr>
          <p:grpSpPr>
            <a:xfrm>
              <a:off x="2975707" y="3101249"/>
              <a:ext cx="876821" cy="876821"/>
              <a:chOff x="694559" y="3095806"/>
              <a:chExt cx="876821" cy="876821"/>
            </a:xfrm>
          </p:grpSpPr>
          <p:sp>
            <p:nvSpPr>
              <p:cNvPr id="221" name="Google Shape;221;p5"/>
              <p:cNvSpPr/>
              <p:nvPr/>
            </p:nvSpPr>
            <p:spPr>
              <a:xfrm>
                <a:off x="694559" y="3095806"/>
                <a:ext cx="876821" cy="876821"/>
              </a:xfrm>
              <a:prstGeom prst="ellipse">
                <a:avLst/>
              </a:prstGeom>
              <a:solidFill>
                <a:srgbClr val="55B1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pic>
            <p:nvPicPr>
              <p:cNvPr id="222" name="Google Shape;222;p5"/>
              <p:cNvPicPr preferRelativeResize="0"/>
              <p:nvPr/>
            </p:nvPicPr>
            <p:blipFill rotWithShape="1">
              <a:blip r:embed="rId9">
                <a:alphaModFix/>
              </a:blip>
              <a:srcRect b="0" l="0" r="0" t="0"/>
              <a:stretch/>
            </p:blipFill>
            <p:spPr>
              <a:xfrm>
                <a:off x="815469" y="3216716"/>
                <a:ext cx="635000" cy="635000"/>
              </a:xfrm>
              <a:prstGeom prst="rect">
                <a:avLst/>
              </a:prstGeom>
              <a:noFill/>
              <a:ln>
                <a:noFill/>
              </a:ln>
            </p:spPr>
          </p:pic>
        </p:grpSp>
      </p:grpSp>
      <p:grpSp>
        <p:nvGrpSpPr>
          <p:cNvPr id="223" name="Google Shape;223;p5"/>
          <p:cNvGrpSpPr/>
          <p:nvPr/>
        </p:nvGrpSpPr>
        <p:grpSpPr>
          <a:xfrm>
            <a:off x="164541" y="3101249"/>
            <a:ext cx="2160000" cy="1699587"/>
            <a:chOff x="164541" y="3101249"/>
            <a:chExt cx="2160000" cy="1699587"/>
          </a:xfrm>
        </p:grpSpPr>
        <p:sp>
          <p:nvSpPr>
            <p:cNvPr id="224" name="Google Shape;224;p5"/>
            <p:cNvSpPr txBox="1"/>
            <p:nvPr/>
          </p:nvSpPr>
          <p:spPr>
            <a:xfrm>
              <a:off x="164541" y="3994584"/>
              <a:ext cx="2160000" cy="806252"/>
            </a:xfrm>
            <a:prstGeom prst="rect">
              <a:avLst/>
            </a:prstGeom>
            <a:noFill/>
            <a:ln>
              <a:noFill/>
            </a:ln>
          </p:spPr>
          <p:txBody>
            <a:bodyPr anchorCtr="0" anchor="t" bIns="91425" lIns="91425" spcFirstLastPara="1" rIns="91425" wrap="square" tIns="91425">
              <a:noAutofit/>
            </a:bodyPr>
            <a:lstStyle/>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Receive regular updates </a:t>
              </a:r>
              <a:endParaRPr b="0" i="0" sz="1400" u="none" cap="none" strike="noStrike">
                <a:solidFill>
                  <a:srgbClr val="000000"/>
                </a:solidFill>
                <a:latin typeface="Arial"/>
                <a:ea typeface="Arial"/>
                <a:cs typeface="Arial"/>
                <a:sym typeface="Arial"/>
              </a:endParaRPr>
            </a:p>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on the work of the </a:t>
              </a:r>
              <a:endParaRPr b="0" i="0" sz="1400" u="none" cap="none" strike="noStrike">
                <a:solidFill>
                  <a:srgbClr val="000000"/>
                </a:solidFill>
                <a:latin typeface="Arial"/>
                <a:ea typeface="Arial"/>
                <a:cs typeface="Arial"/>
                <a:sym typeface="Arial"/>
              </a:endParaRPr>
            </a:p>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RDA community </a:t>
              </a:r>
              <a:endParaRPr b="0" i="0" sz="1400" u="none" cap="none" strike="noStrike">
                <a:solidFill>
                  <a:schemeClr val="dk1"/>
                </a:solidFill>
                <a:latin typeface="Arial Narrow"/>
                <a:ea typeface="Arial Narrow"/>
                <a:cs typeface="Arial Narrow"/>
                <a:sym typeface="Arial Narrow"/>
              </a:endParaRPr>
            </a:p>
          </p:txBody>
        </p:sp>
        <p:grpSp>
          <p:nvGrpSpPr>
            <p:cNvPr id="225" name="Google Shape;225;p5"/>
            <p:cNvGrpSpPr/>
            <p:nvPr/>
          </p:nvGrpSpPr>
          <p:grpSpPr>
            <a:xfrm>
              <a:off x="806131" y="3101249"/>
              <a:ext cx="876821" cy="876821"/>
              <a:chOff x="5079086" y="1214286"/>
              <a:chExt cx="876821" cy="876821"/>
            </a:xfrm>
          </p:grpSpPr>
          <p:sp>
            <p:nvSpPr>
              <p:cNvPr id="226" name="Google Shape;226;p5"/>
              <p:cNvSpPr/>
              <p:nvPr/>
            </p:nvSpPr>
            <p:spPr>
              <a:xfrm>
                <a:off x="5079086" y="1214286"/>
                <a:ext cx="876821" cy="876821"/>
              </a:xfrm>
              <a:prstGeom prst="ellipse">
                <a:avLst/>
              </a:prstGeom>
              <a:solidFill>
                <a:srgbClr val="6B2F2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pic>
            <p:nvPicPr>
              <p:cNvPr id="227" name="Google Shape;227;p5"/>
              <p:cNvPicPr preferRelativeResize="0"/>
              <p:nvPr/>
            </p:nvPicPr>
            <p:blipFill rotWithShape="1">
              <a:blip r:embed="rId10">
                <a:alphaModFix/>
              </a:blip>
              <a:srcRect b="0" l="0" r="0" t="0"/>
              <a:stretch/>
            </p:blipFill>
            <p:spPr>
              <a:xfrm>
                <a:off x="5199996" y="1335196"/>
                <a:ext cx="635000" cy="635000"/>
              </a:xfrm>
              <a:prstGeom prst="rect">
                <a:avLst/>
              </a:prstGeom>
              <a:noFill/>
              <a:ln>
                <a:noFill/>
              </a:ln>
            </p:spPr>
          </p:pic>
        </p:grpSp>
      </p:grpSp>
      <p:grpSp>
        <p:nvGrpSpPr>
          <p:cNvPr id="228" name="Google Shape;228;p5"/>
          <p:cNvGrpSpPr/>
          <p:nvPr/>
        </p:nvGrpSpPr>
        <p:grpSpPr>
          <a:xfrm>
            <a:off x="4555648" y="3101249"/>
            <a:ext cx="2160000" cy="1567636"/>
            <a:chOff x="4555648" y="3101249"/>
            <a:chExt cx="2160000" cy="1567636"/>
          </a:xfrm>
        </p:grpSpPr>
        <p:sp>
          <p:nvSpPr>
            <p:cNvPr id="229" name="Google Shape;229;p5"/>
            <p:cNvSpPr txBox="1"/>
            <p:nvPr/>
          </p:nvSpPr>
          <p:spPr>
            <a:xfrm>
              <a:off x="4555648" y="3995832"/>
              <a:ext cx="2160000" cy="673053"/>
            </a:xfrm>
            <a:prstGeom prst="rect">
              <a:avLst/>
            </a:prstGeom>
            <a:noFill/>
            <a:ln>
              <a:noFill/>
            </a:ln>
          </p:spPr>
          <p:txBody>
            <a:bodyPr anchorCtr="0" anchor="t" bIns="91425" lIns="91425" spcFirstLastPara="1" rIns="91425" wrap="square" tIns="91425">
              <a:noAutofit/>
            </a:bodyPr>
            <a:lstStyle/>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Participate in community </a:t>
              </a:r>
              <a:endParaRPr b="0" i="0" sz="1400" u="none" cap="none" strike="noStrike">
                <a:solidFill>
                  <a:srgbClr val="000000"/>
                </a:solidFill>
                <a:latin typeface="Arial"/>
                <a:ea typeface="Arial"/>
                <a:cs typeface="Arial"/>
                <a:sym typeface="Arial"/>
              </a:endParaRPr>
            </a:p>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events, including webinars, </a:t>
              </a:r>
              <a:endParaRPr b="0" i="0" sz="1400" u="none" cap="none" strike="noStrike">
                <a:solidFill>
                  <a:srgbClr val="000000"/>
                </a:solidFill>
                <a:latin typeface="Arial"/>
                <a:ea typeface="Arial"/>
                <a:cs typeface="Arial"/>
                <a:sym typeface="Arial"/>
              </a:endParaRPr>
            </a:p>
            <a:p>
              <a:pPr indent="-228600" lvl="1" marL="228600" marR="0" rtl="0" algn="ctr">
                <a:lnSpc>
                  <a:spcPct val="90000"/>
                </a:lnSpc>
                <a:spcBef>
                  <a:spcPts val="0"/>
                </a:spcBef>
                <a:spcAft>
                  <a:spcPts val="0"/>
                </a:spcAft>
                <a:buClr>
                  <a:srgbClr val="000000"/>
                </a:buClr>
                <a:buSzPts val="1400"/>
                <a:buFont typeface="Arial"/>
                <a:buNone/>
              </a:pPr>
              <a:r>
                <a:rPr b="0" i="0" lang="en-GB" sz="1400" u="none" cap="none" strike="noStrike">
                  <a:solidFill>
                    <a:schemeClr val="dk1"/>
                  </a:solidFill>
                  <a:latin typeface="Arial Narrow"/>
                  <a:ea typeface="Arial Narrow"/>
                  <a:cs typeface="Arial Narrow"/>
                  <a:sym typeface="Arial Narrow"/>
                </a:rPr>
                <a:t>workshops and Plenaries</a:t>
              </a:r>
              <a:endParaRPr b="0" i="0" sz="1400" u="none" cap="none" strike="noStrike">
                <a:solidFill>
                  <a:srgbClr val="000000"/>
                </a:solidFill>
                <a:latin typeface="Arial"/>
                <a:ea typeface="Arial"/>
                <a:cs typeface="Arial"/>
                <a:sym typeface="Arial"/>
              </a:endParaRPr>
            </a:p>
          </p:txBody>
        </p:sp>
        <p:grpSp>
          <p:nvGrpSpPr>
            <p:cNvPr id="230" name="Google Shape;230;p5"/>
            <p:cNvGrpSpPr/>
            <p:nvPr/>
          </p:nvGrpSpPr>
          <p:grpSpPr>
            <a:xfrm>
              <a:off x="5197238" y="3101249"/>
              <a:ext cx="876821" cy="876821"/>
              <a:chOff x="5141905" y="3272338"/>
              <a:chExt cx="876821" cy="876821"/>
            </a:xfrm>
          </p:grpSpPr>
          <p:sp>
            <p:nvSpPr>
              <p:cNvPr id="231" name="Google Shape;231;p5"/>
              <p:cNvSpPr/>
              <p:nvPr/>
            </p:nvSpPr>
            <p:spPr>
              <a:xfrm>
                <a:off x="5141905" y="3272338"/>
                <a:ext cx="876821" cy="876821"/>
              </a:xfrm>
              <a:prstGeom prst="ellipse">
                <a:avLst/>
              </a:prstGeom>
              <a:solidFill>
                <a:srgbClr val="A5A5A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pic>
            <p:nvPicPr>
              <p:cNvPr id="232" name="Google Shape;232;p5"/>
              <p:cNvPicPr preferRelativeResize="0"/>
              <p:nvPr/>
            </p:nvPicPr>
            <p:blipFill rotWithShape="1">
              <a:blip r:embed="rId11">
                <a:alphaModFix/>
              </a:blip>
              <a:srcRect b="0" l="0" r="0" t="0"/>
              <a:stretch/>
            </p:blipFill>
            <p:spPr>
              <a:xfrm>
                <a:off x="5262815" y="3393248"/>
                <a:ext cx="635000" cy="635000"/>
              </a:xfrm>
              <a:prstGeom prst="rect">
                <a:avLst/>
              </a:prstGeom>
              <a:noFill/>
              <a:ln>
                <a:noFill/>
              </a:ln>
            </p:spPr>
          </p:pic>
        </p:grpSp>
      </p:grpSp>
      <p:pic>
        <p:nvPicPr>
          <p:cNvPr id="233" name="Google Shape;233;p5"/>
          <p:cNvPicPr preferRelativeResize="0"/>
          <p:nvPr/>
        </p:nvPicPr>
        <p:blipFill rotWithShape="1">
          <a:blip r:embed="rId12">
            <a:alphaModFix/>
          </a:blip>
          <a:srcRect b="0" l="0" r="0" t="0"/>
          <a:stretch/>
        </p:blipFill>
        <p:spPr>
          <a:xfrm>
            <a:off x="6599551" y="2359672"/>
            <a:ext cx="2520000" cy="2520000"/>
          </a:xfrm>
          <a:prstGeom prst="rect">
            <a:avLst/>
          </a:prstGeom>
          <a:noFill/>
          <a:ln>
            <a:noFill/>
          </a:ln>
        </p:spPr>
      </p:pic>
      <p:pic>
        <p:nvPicPr>
          <p:cNvPr id="234" name="Google Shape;234;p5"/>
          <p:cNvPicPr preferRelativeResize="0"/>
          <p:nvPr/>
        </p:nvPicPr>
        <p:blipFill rotWithShape="1">
          <a:blip r:embed="rId13">
            <a:alphaModFix/>
          </a:blip>
          <a:srcRect b="0" l="0" r="0" t="0"/>
          <a:stretch/>
        </p:blipFill>
        <p:spPr>
          <a:xfrm>
            <a:off x="237945" y="84152"/>
            <a:ext cx="797171" cy="555900"/>
          </a:xfrm>
          <a:prstGeom prst="rect">
            <a:avLst/>
          </a:prstGeom>
          <a:noFill/>
          <a:ln>
            <a:noFill/>
          </a:ln>
        </p:spPr>
      </p:pic>
      <p:sp>
        <p:nvSpPr>
          <p:cNvPr id="235" name="Google Shape;235;p5"/>
          <p:cNvSpPr/>
          <p:nvPr/>
        </p:nvSpPr>
        <p:spPr>
          <a:xfrm>
            <a:off x="8018157" y="177308"/>
            <a:ext cx="920151" cy="916145"/>
          </a:xfrm>
          <a:prstGeom prst="star7">
            <a:avLst>
              <a:gd fmla="val 34601" name="adj"/>
              <a:gd fmla="val 102572" name="hf"/>
              <a:gd fmla="val 105210" name="vf"/>
            </a:avLst>
          </a:prstGeom>
          <a:solidFill>
            <a:srgbClr val="0E605A"/>
          </a:solidFill>
          <a:ln cap="flat" cmpd="sng" w="25400">
            <a:solidFill>
              <a:srgbClr val="0E605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highlight>
                <a:srgbClr val="0E605A"/>
              </a:highlight>
              <a:latin typeface="Arial"/>
              <a:ea typeface="Arial"/>
              <a:cs typeface="Arial"/>
              <a:sym typeface="Arial"/>
            </a:endParaRPr>
          </a:p>
        </p:txBody>
      </p:sp>
      <p:sp>
        <p:nvSpPr>
          <p:cNvPr id="236" name="Google Shape;236;p5"/>
          <p:cNvSpPr txBox="1"/>
          <p:nvPr/>
        </p:nvSpPr>
        <p:spPr>
          <a:xfrm>
            <a:off x="8013892" y="424674"/>
            <a:ext cx="930968" cy="417559"/>
          </a:xfrm>
          <a:prstGeom prst="rect">
            <a:avLst/>
          </a:prstGeom>
          <a:noFill/>
          <a:ln>
            <a:noFill/>
          </a:ln>
        </p:spPr>
        <p:txBody>
          <a:bodyPr anchorCtr="0" anchor="t" bIns="91425" lIns="91425" spcFirstLastPara="1" rIns="91425" wrap="square" tIns="91425">
            <a:noAutofit/>
          </a:bodyPr>
          <a:lstStyle/>
          <a:p>
            <a:pPr indent="-228600" lvl="1" marL="228600" marR="0" rtl="0" algn="ctr">
              <a:lnSpc>
                <a:spcPct val="90000"/>
              </a:lnSpc>
              <a:spcBef>
                <a:spcPts val="0"/>
              </a:spcBef>
              <a:spcAft>
                <a:spcPts val="0"/>
              </a:spcAft>
              <a:buClr>
                <a:srgbClr val="000000"/>
              </a:buClr>
              <a:buSzPts val="1100"/>
              <a:buFont typeface="Arial"/>
              <a:buNone/>
            </a:pPr>
            <a:r>
              <a:rPr b="1" i="0" lang="en-GB" sz="1100" u="none" cap="none" strike="noStrike">
                <a:solidFill>
                  <a:schemeClr val="lt1"/>
                </a:solidFill>
                <a:latin typeface="Arial Narrow"/>
                <a:ea typeface="Arial Narrow"/>
                <a:cs typeface="Arial Narrow"/>
                <a:sym typeface="Arial Narrow"/>
              </a:rPr>
              <a:t>JOIN FOR </a:t>
            </a:r>
            <a:endParaRPr b="1" i="0" sz="1100" u="none" cap="none" strike="noStrike">
              <a:solidFill>
                <a:schemeClr val="lt1"/>
              </a:solidFill>
              <a:latin typeface="Arial"/>
              <a:ea typeface="Arial"/>
              <a:cs typeface="Arial"/>
              <a:sym typeface="Arial"/>
            </a:endParaRPr>
          </a:p>
          <a:p>
            <a:pPr indent="-228600" lvl="1" marL="228600" marR="0" rtl="0" algn="ctr">
              <a:lnSpc>
                <a:spcPct val="90000"/>
              </a:lnSpc>
              <a:spcBef>
                <a:spcPts val="0"/>
              </a:spcBef>
              <a:spcAft>
                <a:spcPts val="0"/>
              </a:spcAft>
              <a:buClr>
                <a:srgbClr val="000000"/>
              </a:buClr>
              <a:buSzPts val="1100"/>
              <a:buFont typeface="Arial"/>
              <a:buNone/>
            </a:pPr>
            <a:r>
              <a:rPr b="1" i="0" lang="en-GB" sz="1100" u="none" cap="none" strike="noStrike">
                <a:solidFill>
                  <a:schemeClr val="lt1"/>
                </a:solidFill>
                <a:latin typeface="Arial Narrow"/>
                <a:ea typeface="Arial Narrow"/>
                <a:cs typeface="Arial Narrow"/>
                <a:sym typeface="Arial Narrow"/>
              </a:rPr>
              <a:t>FREE</a:t>
            </a:r>
            <a:endParaRPr b="1" i="0" sz="1100" u="none" cap="none" strike="noStrike">
              <a:solidFill>
                <a:schemeClr val="lt1"/>
              </a:solidFill>
              <a:latin typeface="Arial"/>
              <a:ea typeface="Arial"/>
              <a:cs typeface="Arial"/>
              <a:sym typeface="Arial"/>
            </a:endParaRPr>
          </a:p>
        </p:txBody>
      </p:sp>
      <p:sp>
        <p:nvSpPr>
          <p:cNvPr id="237" name="Google Shape;237;p5"/>
          <p:cNvSpPr/>
          <p:nvPr/>
        </p:nvSpPr>
        <p:spPr>
          <a:xfrm>
            <a:off x="6798540" y="1804636"/>
            <a:ext cx="2122022" cy="432332"/>
          </a:xfrm>
          <a:prstGeom prst="roundRect">
            <a:avLst>
              <a:gd fmla="val 16667" name="adj"/>
            </a:avLst>
          </a:prstGeom>
          <a:solidFill>
            <a:srgbClr val="55B147"/>
          </a:solidFill>
          <a:ln cap="flat" cmpd="sng" w="9525">
            <a:solidFill>
              <a:srgbClr val="55B147"/>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38" name="Google Shape;238;p5"/>
          <p:cNvPicPr preferRelativeResize="0"/>
          <p:nvPr/>
        </p:nvPicPr>
        <p:blipFill rotWithShape="1">
          <a:blip r:embed="rId4">
            <a:alphaModFix/>
          </a:blip>
          <a:srcRect b="0" l="0" r="0" t="0"/>
          <a:stretch/>
        </p:blipFill>
        <p:spPr>
          <a:xfrm>
            <a:off x="6989105" y="1867937"/>
            <a:ext cx="344484" cy="305732"/>
          </a:xfrm>
          <a:prstGeom prst="rect">
            <a:avLst/>
          </a:prstGeom>
          <a:solidFill>
            <a:srgbClr val="55B147"/>
          </a:solidFill>
          <a:ln cap="flat" cmpd="sng" w="9525">
            <a:solidFill>
              <a:srgbClr val="55B147"/>
            </a:solidFill>
            <a:prstDash val="solid"/>
            <a:round/>
            <a:headEnd len="sm" w="sm" type="none"/>
            <a:tailEnd len="sm" w="sm" type="none"/>
          </a:ln>
        </p:spPr>
      </p:pic>
      <p:sp>
        <p:nvSpPr>
          <p:cNvPr id="239" name="Google Shape;239;p5"/>
          <p:cNvSpPr txBox="1"/>
          <p:nvPr/>
        </p:nvSpPr>
        <p:spPr>
          <a:xfrm>
            <a:off x="7227906" y="1832278"/>
            <a:ext cx="1502092" cy="377049"/>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lt1"/>
                </a:solidFill>
                <a:latin typeface="Arial Narrow"/>
                <a:ea typeface="Arial Narrow"/>
                <a:cs typeface="Arial Narrow"/>
                <a:sym typeface="Arial Narrow"/>
                <a:hlinkClick r:id="rId14">
                  <a:extLst>
                    <a:ext uri="{A12FA001-AC4F-418D-AE19-62706E023703}">
                      <ahyp:hlinkClr val="tx"/>
                    </a:ext>
                  </a:extLst>
                </a:hlinkClick>
              </a:rPr>
              <a:t>Become a member</a:t>
            </a:r>
            <a:endParaRPr b="0" i="0" sz="1400" u="none" cap="none" strike="noStrike">
              <a:solidFill>
                <a:schemeClr val="lt1"/>
              </a:solidFill>
              <a:latin typeface="Arial Narrow"/>
              <a:ea typeface="Arial Narrow"/>
              <a:cs typeface="Arial Narrow"/>
              <a:sym typeface="Arial Narrow"/>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6"/>
          <p:cNvSpPr txBox="1"/>
          <p:nvPr/>
        </p:nvSpPr>
        <p:spPr>
          <a:xfrm>
            <a:off x="1183650" y="158569"/>
            <a:ext cx="6776700" cy="555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GB" sz="2800" u="none" cap="none" strike="noStrike">
                <a:solidFill>
                  <a:srgbClr val="6B2F21"/>
                </a:solidFill>
                <a:latin typeface="Arial"/>
                <a:ea typeface="Arial"/>
                <a:cs typeface="Arial"/>
                <a:sym typeface="Arial"/>
              </a:rPr>
              <a:t>Community Groups</a:t>
            </a:r>
            <a:endParaRPr b="1" i="0" sz="2800" u="none" cap="none" strike="noStrike">
              <a:solidFill>
                <a:srgbClr val="6B2F21"/>
              </a:solidFill>
              <a:latin typeface="Arial"/>
              <a:ea typeface="Arial"/>
              <a:cs typeface="Arial"/>
              <a:sym typeface="Arial"/>
            </a:endParaRPr>
          </a:p>
        </p:txBody>
      </p:sp>
      <p:sp>
        <p:nvSpPr>
          <p:cNvPr id="245" name="Google Shape;245;p6"/>
          <p:cNvSpPr/>
          <p:nvPr/>
        </p:nvSpPr>
        <p:spPr>
          <a:xfrm>
            <a:off x="0" y="0"/>
            <a:ext cx="286200" cy="5143500"/>
          </a:xfrm>
          <a:prstGeom prst="rect">
            <a:avLst/>
          </a:prstGeom>
          <a:solidFill>
            <a:srgbClr val="0E605A"/>
          </a:solidFill>
          <a:ln cap="flat" cmpd="sng" w="9525">
            <a:solidFill>
              <a:srgbClr val="0E605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6"/>
          <p:cNvSpPr/>
          <p:nvPr/>
        </p:nvSpPr>
        <p:spPr>
          <a:xfrm>
            <a:off x="680356" y="1795610"/>
            <a:ext cx="2160000" cy="684000"/>
          </a:xfrm>
          <a:prstGeom prst="rect">
            <a:avLst/>
          </a:prstGeom>
          <a:solidFill>
            <a:schemeClr val="lt1"/>
          </a:solidFill>
          <a:ln cap="flat" cmpd="sng" w="38100">
            <a:solidFill>
              <a:srgbClr val="0E605A"/>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WORKING GROUPS (WG)</a:t>
            </a:r>
            <a:endParaRPr b="1"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47</a:t>
            </a:r>
            <a:endParaRPr b="0" i="0" sz="1400" u="none" cap="none" strike="noStrike">
              <a:solidFill>
                <a:srgbClr val="000000"/>
              </a:solidFill>
              <a:latin typeface="Arial"/>
              <a:ea typeface="Arial"/>
              <a:cs typeface="Arial"/>
              <a:sym typeface="Arial"/>
            </a:endParaRPr>
          </a:p>
        </p:txBody>
      </p:sp>
      <p:sp>
        <p:nvSpPr>
          <p:cNvPr id="247" name="Google Shape;247;p6"/>
          <p:cNvSpPr txBox="1"/>
          <p:nvPr/>
        </p:nvSpPr>
        <p:spPr>
          <a:xfrm>
            <a:off x="680356" y="2466125"/>
            <a:ext cx="2160000" cy="1021020"/>
          </a:xfrm>
          <a:prstGeom prst="rect">
            <a:avLst/>
          </a:prstGeom>
          <a:noFill/>
          <a:ln>
            <a:noFill/>
          </a:ln>
        </p:spPr>
        <p:txBody>
          <a:bodyPr anchorCtr="0" anchor="t" bIns="91425" lIns="91425" spcFirstLastPara="1" rIns="91425" wrap="square" tIns="91425">
            <a:noAutofit/>
          </a:bodyPr>
          <a:lstStyle/>
          <a:p>
            <a:pPr indent="0" lvl="1" marL="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Develop tools, policies, practices and products for data that are adopted by projects, organisations and communities. Lifespan: 12-18 months.</a:t>
            </a:r>
            <a:endParaRPr b="0" i="0" sz="1200" u="none" cap="none" strike="noStrike">
              <a:solidFill>
                <a:schemeClr val="dk1"/>
              </a:solidFill>
              <a:latin typeface="Arial Narrow"/>
              <a:ea typeface="Arial Narrow"/>
              <a:cs typeface="Arial Narrow"/>
              <a:sym typeface="Arial Narrow"/>
            </a:endParaRPr>
          </a:p>
        </p:txBody>
      </p:sp>
      <p:sp>
        <p:nvSpPr>
          <p:cNvPr id="248" name="Google Shape;248;p6"/>
          <p:cNvSpPr/>
          <p:nvPr/>
        </p:nvSpPr>
        <p:spPr>
          <a:xfrm>
            <a:off x="680356" y="3482381"/>
            <a:ext cx="2160000" cy="648000"/>
          </a:xfrm>
          <a:prstGeom prst="rect">
            <a:avLst/>
          </a:prstGeom>
          <a:solidFill>
            <a:schemeClr val="lt1"/>
          </a:solidFill>
          <a:ln cap="flat" cmpd="sng" w="38100">
            <a:solidFill>
              <a:srgbClr val="0E605A"/>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Narrow"/>
                <a:ea typeface="Arial Narrow"/>
                <a:cs typeface="Arial Narrow"/>
                <a:sym typeface="Arial Narrow"/>
              </a:rPr>
              <a:t>RECOMMENDATIONS:</a:t>
            </a:r>
            <a:br>
              <a:rPr b="0" i="0" lang="en-GB" sz="1200" u="none" cap="none" strike="noStrike">
                <a:solidFill>
                  <a:srgbClr val="000000"/>
                </a:solidFill>
                <a:latin typeface="Arial Narrow"/>
                <a:ea typeface="Arial Narrow"/>
                <a:cs typeface="Arial Narrow"/>
                <a:sym typeface="Arial Narrow"/>
              </a:rPr>
            </a:br>
            <a:r>
              <a:rPr b="0" i="0" lang="en-GB" sz="1200" u="none" cap="none" strike="noStrike">
                <a:solidFill>
                  <a:srgbClr val="000000"/>
                </a:solidFill>
                <a:latin typeface="Arial Narrow"/>
                <a:ea typeface="Arial Narrow"/>
                <a:cs typeface="Arial Narrow"/>
                <a:sym typeface="Arial Narrow"/>
              </a:rPr>
              <a:t>Concrete deliverables (e.g., running code, tools, standards)</a:t>
            </a:r>
            <a:endParaRPr b="0" i="0" sz="1200" u="none" cap="none" strike="noStrike">
              <a:solidFill>
                <a:srgbClr val="000000"/>
              </a:solidFill>
              <a:latin typeface="Arial Narrow"/>
              <a:ea typeface="Arial Narrow"/>
              <a:cs typeface="Arial Narrow"/>
              <a:sym typeface="Arial Narrow"/>
            </a:endParaRPr>
          </a:p>
        </p:txBody>
      </p:sp>
      <p:sp>
        <p:nvSpPr>
          <p:cNvPr id="249" name="Google Shape;249;p6"/>
          <p:cNvSpPr/>
          <p:nvPr/>
        </p:nvSpPr>
        <p:spPr>
          <a:xfrm>
            <a:off x="6315257" y="1795610"/>
            <a:ext cx="2160000" cy="648000"/>
          </a:xfrm>
          <a:prstGeom prst="rect">
            <a:avLst/>
          </a:prstGeom>
          <a:solidFill>
            <a:schemeClr val="lt1"/>
          </a:solidFill>
          <a:ln cap="flat" cmpd="sng" w="38100">
            <a:solidFill>
              <a:srgbClr val="0E605A"/>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COMMUNITIES OF PRACTICE (CoP)</a:t>
            </a:r>
            <a:endParaRPr b="1"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2</a:t>
            </a:r>
            <a:endParaRPr b="0" i="0" sz="1200" u="none" cap="none" strike="noStrike">
              <a:solidFill>
                <a:srgbClr val="000000"/>
              </a:solidFill>
              <a:latin typeface="Arial"/>
              <a:ea typeface="Arial"/>
              <a:cs typeface="Arial"/>
              <a:sym typeface="Arial"/>
            </a:endParaRPr>
          </a:p>
        </p:txBody>
      </p:sp>
      <p:sp>
        <p:nvSpPr>
          <p:cNvPr id="250" name="Google Shape;250;p6"/>
          <p:cNvSpPr txBox="1"/>
          <p:nvPr/>
        </p:nvSpPr>
        <p:spPr>
          <a:xfrm>
            <a:off x="6315257" y="2405724"/>
            <a:ext cx="2160000" cy="103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‘Umbrella groups’ that focus on a domain / discipline and have a coordination and awareness raising role. Lifespan: As long as CoP is active (review every 18 months). </a:t>
            </a:r>
            <a:endParaRPr b="0" i="0" sz="1200" u="none" cap="none" strike="noStrike">
              <a:solidFill>
                <a:schemeClr val="dk1"/>
              </a:solidFill>
              <a:latin typeface="Arial Narrow"/>
              <a:ea typeface="Arial Narrow"/>
              <a:cs typeface="Arial Narrow"/>
              <a:sym typeface="Arial Narrow"/>
            </a:endParaRPr>
          </a:p>
        </p:txBody>
      </p:sp>
      <p:sp>
        <p:nvSpPr>
          <p:cNvPr id="251" name="Google Shape;251;p6"/>
          <p:cNvSpPr/>
          <p:nvPr/>
        </p:nvSpPr>
        <p:spPr>
          <a:xfrm>
            <a:off x="6315257" y="3482381"/>
            <a:ext cx="2160000" cy="648000"/>
          </a:xfrm>
          <a:prstGeom prst="rect">
            <a:avLst/>
          </a:prstGeom>
          <a:solidFill>
            <a:schemeClr val="lt1"/>
          </a:solidFill>
          <a:ln cap="flat" cmpd="sng" w="38100">
            <a:solidFill>
              <a:srgbClr val="0E605A"/>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Narrow"/>
                <a:ea typeface="Arial Narrow"/>
                <a:cs typeface="Arial Narrow"/>
                <a:sym typeface="Arial Narrow"/>
              </a:rPr>
              <a:t>OUTPUTS:</a:t>
            </a:r>
            <a:br>
              <a:rPr b="1" i="0" lang="en-GB" sz="1200" u="none" cap="none" strike="noStrike">
                <a:solidFill>
                  <a:srgbClr val="000000"/>
                </a:solidFill>
                <a:latin typeface="Arial Narrow"/>
                <a:ea typeface="Arial Narrow"/>
                <a:cs typeface="Arial Narrow"/>
                <a:sym typeface="Arial Narrow"/>
              </a:rPr>
            </a:br>
            <a:r>
              <a:rPr b="0" i="0" lang="en-GB" sz="1200" u="none" cap="none" strike="noStrike">
                <a:solidFill>
                  <a:srgbClr val="000000"/>
                </a:solidFill>
                <a:latin typeface="Arial Narrow"/>
                <a:ea typeface="Arial Narrow"/>
                <a:cs typeface="Arial Narrow"/>
                <a:sym typeface="Arial Narrow"/>
              </a:rPr>
              <a:t>New WGs and IGs, bridge building across the RDA and externally. </a:t>
            </a:r>
            <a:endParaRPr b="0" i="0" sz="1200" u="none" cap="none" strike="noStrike">
              <a:solidFill>
                <a:srgbClr val="000000"/>
              </a:solidFill>
              <a:latin typeface="Arial Narrow"/>
              <a:ea typeface="Arial Narrow"/>
              <a:cs typeface="Arial Narrow"/>
              <a:sym typeface="Arial Narrow"/>
            </a:endParaRPr>
          </a:p>
        </p:txBody>
      </p:sp>
      <p:sp>
        <p:nvSpPr>
          <p:cNvPr id="252" name="Google Shape;252;p6"/>
          <p:cNvSpPr/>
          <p:nvPr/>
        </p:nvSpPr>
        <p:spPr>
          <a:xfrm>
            <a:off x="696299" y="4225456"/>
            <a:ext cx="2121900" cy="509100"/>
          </a:xfrm>
          <a:prstGeom prst="roundRect">
            <a:avLst>
              <a:gd fmla="val 16667" name="adj"/>
            </a:avLst>
          </a:prstGeom>
          <a:solidFill>
            <a:srgbClr val="55B147"/>
          </a:solidFill>
          <a:ln cap="flat" cmpd="sng" w="9525">
            <a:solidFill>
              <a:srgbClr val="55B147"/>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53" name="Google Shape;253;p6"/>
          <p:cNvPicPr preferRelativeResize="0"/>
          <p:nvPr/>
        </p:nvPicPr>
        <p:blipFill rotWithShape="1">
          <a:blip r:embed="rId3">
            <a:alphaModFix/>
          </a:blip>
          <a:srcRect b="0" l="0" r="0" t="0"/>
          <a:stretch/>
        </p:blipFill>
        <p:spPr>
          <a:xfrm>
            <a:off x="893789" y="4299997"/>
            <a:ext cx="344484" cy="360019"/>
          </a:xfrm>
          <a:prstGeom prst="rect">
            <a:avLst/>
          </a:prstGeom>
          <a:solidFill>
            <a:srgbClr val="55B147"/>
          </a:solidFill>
          <a:ln cap="flat" cmpd="sng" w="9525">
            <a:solidFill>
              <a:srgbClr val="55B147"/>
            </a:solidFill>
            <a:prstDash val="solid"/>
            <a:round/>
            <a:headEnd len="sm" w="sm" type="none"/>
            <a:tailEnd len="sm" w="sm" type="none"/>
          </a:ln>
        </p:spPr>
      </p:pic>
      <p:sp>
        <p:nvSpPr>
          <p:cNvPr id="254" name="Google Shape;254;p6"/>
          <p:cNvSpPr txBox="1"/>
          <p:nvPr/>
        </p:nvSpPr>
        <p:spPr>
          <a:xfrm>
            <a:off x="1173091" y="4258006"/>
            <a:ext cx="1447619" cy="444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lt1"/>
                </a:solidFill>
                <a:latin typeface="Arial Narrow"/>
                <a:ea typeface="Arial Narrow"/>
                <a:cs typeface="Arial Narrow"/>
                <a:sym typeface="Arial Narrow"/>
                <a:hlinkClick r:id="rId4">
                  <a:extLst>
                    <a:ext uri="{A12FA001-AC4F-418D-AE19-62706E023703}">
                      <ahyp:hlinkClr val="tx"/>
                    </a:ext>
                  </a:extLst>
                </a:hlinkClick>
              </a:rPr>
              <a:t>All Working Groups</a:t>
            </a:r>
            <a:endParaRPr b="0" i="0" sz="1400" u="none" cap="none" strike="noStrike">
              <a:solidFill>
                <a:schemeClr val="lt1"/>
              </a:solidFill>
              <a:latin typeface="Arial Narrow"/>
              <a:ea typeface="Arial Narrow"/>
              <a:cs typeface="Arial Narrow"/>
              <a:sym typeface="Arial Narrow"/>
            </a:endParaRPr>
          </a:p>
        </p:txBody>
      </p:sp>
      <p:sp>
        <p:nvSpPr>
          <p:cNvPr id="255" name="Google Shape;255;p6"/>
          <p:cNvSpPr/>
          <p:nvPr/>
        </p:nvSpPr>
        <p:spPr>
          <a:xfrm>
            <a:off x="3492000" y="1795610"/>
            <a:ext cx="2160000" cy="648000"/>
          </a:xfrm>
          <a:prstGeom prst="rect">
            <a:avLst/>
          </a:prstGeom>
          <a:solidFill>
            <a:schemeClr val="lt1"/>
          </a:solidFill>
          <a:ln cap="flat" cmpd="sng" w="38100">
            <a:solidFill>
              <a:srgbClr val="0E605A"/>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INTEREST GROUPS (IG)</a:t>
            </a:r>
            <a:endParaRPr b="1"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63</a:t>
            </a:r>
            <a:endParaRPr b="0" i="0" sz="1400" u="none" cap="none" strike="noStrike">
              <a:solidFill>
                <a:srgbClr val="000000"/>
              </a:solidFill>
              <a:latin typeface="Arial"/>
              <a:ea typeface="Arial"/>
              <a:cs typeface="Arial"/>
              <a:sym typeface="Arial"/>
            </a:endParaRPr>
          </a:p>
        </p:txBody>
      </p:sp>
      <p:sp>
        <p:nvSpPr>
          <p:cNvPr id="256" name="Google Shape;256;p6"/>
          <p:cNvSpPr txBox="1"/>
          <p:nvPr/>
        </p:nvSpPr>
        <p:spPr>
          <a:xfrm>
            <a:off x="3492000" y="2460890"/>
            <a:ext cx="2160000" cy="1136190"/>
          </a:xfrm>
          <a:prstGeom prst="rect">
            <a:avLst/>
          </a:prstGeom>
          <a:noFill/>
          <a:ln>
            <a:noFill/>
          </a:ln>
        </p:spPr>
        <p:txBody>
          <a:bodyPr anchorCtr="0" anchor="t" bIns="91425" lIns="91425" spcFirstLastPara="1" rIns="91425" wrap="square" tIns="91425">
            <a:noAutofit/>
          </a:bodyPr>
          <a:lstStyle/>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Focus on solving a specific data </a:t>
            </a:r>
            <a:endParaRPr b="0" i="0" sz="1200" u="none" cap="none" strike="noStrike">
              <a:solidFill>
                <a:schemeClr val="dk1"/>
              </a:solidFill>
              <a:latin typeface="Arial Narrow"/>
              <a:ea typeface="Arial Narrow"/>
              <a:cs typeface="Arial Narrow"/>
              <a:sym typeface="Arial Narrow"/>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sharing problem and identifying </a:t>
            </a:r>
            <a:endParaRPr b="0" i="0" sz="1200" u="none" cap="none" strike="noStrike">
              <a:solidFill>
                <a:schemeClr val="dk1"/>
              </a:solidFill>
              <a:latin typeface="Arial Narrow"/>
              <a:ea typeface="Arial Narrow"/>
              <a:cs typeface="Arial Narrow"/>
              <a:sym typeface="Arial Narrow"/>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what kind of infrastructure needs to</a:t>
            </a:r>
            <a:endParaRPr b="0" i="0" sz="1200" u="none" cap="none" strike="noStrike">
              <a:solidFill>
                <a:schemeClr val="dk1"/>
              </a:solidFill>
              <a:latin typeface="Arial Narrow"/>
              <a:ea typeface="Arial Narrow"/>
              <a:cs typeface="Arial Narrow"/>
              <a:sym typeface="Arial Narrow"/>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be built. Lifespan: As long as</a:t>
            </a:r>
            <a:endParaRPr b="0" i="0" sz="1200" u="none" cap="none" strike="noStrike">
              <a:solidFill>
                <a:schemeClr val="dk1"/>
              </a:solidFill>
              <a:latin typeface="Arial Narrow"/>
              <a:ea typeface="Arial Narrow"/>
              <a:cs typeface="Arial Narrow"/>
              <a:sym typeface="Arial Narrow"/>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group is active.</a:t>
            </a:r>
            <a:endParaRPr b="0" i="0" sz="12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Narrow"/>
              <a:ea typeface="Arial Narrow"/>
              <a:cs typeface="Arial Narrow"/>
              <a:sym typeface="Arial Narrow"/>
            </a:endParaRPr>
          </a:p>
        </p:txBody>
      </p:sp>
      <p:sp>
        <p:nvSpPr>
          <p:cNvPr id="257" name="Google Shape;257;p6"/>
          <p:cNvSpPr/>
          <p:nvPr/>
        </p:nvSpPr>
        <p:spPr>
          <a:xfrm>
            <a:off x="3492000" y="3482381"/>
            <a:ext cx="2160000" cy="648000"/>
          </a:xfrm>
          <a:prstGeom prst="rect">
            <a:avLst/>
          </a:prstGeom>
          <a:solidFill>
            <a:schemeClr val="lt1"/>
          </a:solidFill>
          <a:ln cap="flat" cmpd="sng" w="38100">
            <a:solidFill>
              <a:srgbClr val="0E605A"/>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Narrow"/>
                <a:ea typeface="Arial Narrow"/>
                <a:cs typeface="Arial Narrow"/>
                <a:sym typeface="Arial Narrow"/>
              </a:rPr>
              <a:t>OUTPUTS:</a:t>
            </a:r>
            <a:br>
              <a:rPr b="1" i="0" lang="en-GB" sz="1200" u="none" cap="none" strike="noStrike">
                <a:solidFill>
                  <a:srgbClr val="000000"/>
                </a:solidFill>
                <a:latin typeface="Arial Narrow"/>
                <a:ea typeface="Arial Narrow"/>
                <a:cs typeface="Arial Narrow"/>
                <a:sym typeface="Arial Narrow"/>
              </a:rPr>
            </a:br>
            <a:r>
              <a:rPr b="0" i="0" lang="en-GB" sz="1200" u="none" cap="none" strike="noStrike">
                <a:solidFill>
                  <a:srgbClr val="000000"/>
                </a:solidFill>
                <a:latin typeface="Arial Narrow"/>
                <a:ea typeface="Arial Narrow"/>
                <a:cs typeface="Arial Narrow"/>
                <a:sym typeface="Arial Narrow"/>
              </a:rPr>
              <a:t>Best practices, guidelines, </a:t>
            </a:r>
            <a:br>
              <a:rPr b="0" i="0" lang="en-GB" sz="1200" u="none" cap="none" strike="noStrike">
                <a:solidFill>
                  <a:srgbClr val="000000"/>
                </a:solidFill>
                <a:latin typeface="Arial Narrow"/>
                <a:ea typeface="Arial Narrow"/>
                <a:cs typeface="Arial Narrow"/>
                <a:sym typeface="Arial Narrow"/>
              </a:rPr>
            </a:br>
            <a:r>
              <a:rPr b="0" i="0" lang="en-GB" sz="1200" u="none" cap="none" strike="noStrike">
                <a:solidFill>
                  <a:srgbClr val="000000"/>
                </a:solidFill>
                <a:latin typeface="Arial Narrow"/>
                <a:ea typeface="Arial Narrow"/>
                <a:cs typeface="Arial Narrow"/>
                <a:sym typeface="Arial Narrow"/>
              </a:rPr>
              <a:t>new WGs.</a:t>
            </a:r>
            <a:endParaRPr b="0" i="0" sz="1200" u="none" cap="none" strike="noStrike">
              <a:solidFill>
                <a:srgbClr val="000000"/>
              </a:solidFill>
              <a:latin typeface="Arial Narrow"/>
              <a:ea typeface="Arial Narrow"/>
              <a:cs typeface="Arial Narrow"/>
              <a:sym typeface="Arial Narrow"/>
            </a:endParaRPr>
          </a:p>
        </p:txBody>
      </p:sp>
      <p:sp>
        <p:nvSpPr>
          <p:cNvPr id="258" name="Google Shape;258;p6"/>
          <p:cNvSpPr/>
          <p:nvPr/>
        </p:nvSpPr>
        <p:spPr>
          <a:xfrm>
            <a:off x="3505973" y="4225456"/>
            <a:ext cx="2121900" cy="509100"/>
          </a:xfrm>
          <a:prstGeom prst="roundRect">
            <a:avLst>
              <a:gd fmla="val 16667" name="adj"/>
            </a:avLst>
          </a:prstGeom>
          <a:solidFill>
            <a:srgbClr val="55B147"/>
          </a:solidFill>
          <a:ln cap="flat" cmpd="sng" w="9525">
            <a:solidFill>
              <a:srgbClr val="55B147"/>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59" name="Google Shape;259;p6"/>
          <p:cNvPicPr preferRelativeResize="0"/>
          <p:nvPr/>
        </p:nvPicPr>
        <p:blipFill rotWithShape="1">
          <a:blip r:embed="rId3">
            <a:alphaModFix/>
          </a:blip>
          <a:srcRect b="0" l="0" r="0" t="0"/>
          <a:stretch/>
        </p:blipFill>
        <p:spPr>
          <a:xfrm>
            <a:off x="3615128" y="4299997"/>
            <a:ext cx="344484" cy="360019"/>
          </a:xfrm>
          <a:prstGeom prst="rect">
            <a:avLst/>
          </a:prstGeom>
          <a:solidFill>
            <a:srgbClr val="55B147"/>
          </a:solidFill>
          <a:ln cap="flat" cmpd="sng" w="9525">
            <a:solidFill>
              <a:srgbClr val="55B147"/>
            </a:solidFill>
            <a:prstDash val="solid"/>
            <a:round/>
            <a:headEnd len="sm" w="sm" type="none"/>
            <a:tailEnd len="sm" w="sm" type="none"/>
          </a:ln>
        </p:spPr>
      </p:pic>
      <p:sp>
        <p:nvSpPr>
          <p:cNvPr id="260" name="Google Shape;260;p6"/>
          <p:cNvSpPr txBox="1"/>
          <p:nvPr/>
        </p:nvSpPr>
        <p:spPr>
          <a:xfrm>
            <a:off x="3734579" y="4300006"/>
            <a:ext cx="1784140" cy="360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lt1"/>
                </a:solidFill>
                <a:latin typeface="Arial Narrow"/>
                <a:ea typeface="Arial Narrow"/>
                <a:cs typeface="Arial Narrow"/>
                <a:sym typeface="Arial Narrow"/>
                <a:hlinkClick r:id="rId5">
                  <a:extLst>
                    <a:ext uri="{A12FA001-AC4F-418D-AE19-62706E023703}">
                      <ahyp:hlinkClr val="tx"/>
                    </a:ext>
                  </a:extLst>
                </a:hlinkClick>
              </a:rPr>
              <a:t>All Interest Groups</a:t>
            </a:r>
            <a:endParaRPr b="0" i="0" sz="1400" u="none" cap="none" strike="noStrike">
              <a:solidFill>
                <a:schemeClr val="lt1"/>
              </a:solidFill>
              <a:latin typeface="Arial Narrow"/>
              <a:ea typeface="Arial Narrow"/>
              <a:cs typeface="Arial Narrow"/>
              <a:sym typeface="Arial Narrow"/>
            </a:endParaRPr>
          </a:p>
        </p:txBody>
      </p:sp>
      <p:sp>
        <p:nvSpPr>
          <p:cNvPr id="261" name="Google Shape;261;p6"/>
          <p:cNvSpPr/>
          <p:nvPr/>
        </p:nvSpPr>
        <p:spPr>
          <a:xfrm>
            <a:off x="6315647" y="4225456"/>
            <a:ext cx="2121900" cy="509100"/>
          </a:xfrm>
          <a:prstGeom prst="roundRect">
            <a:avLst>
              <a:gd fmla="val 16667" name="adj"/>
            </a:avLst>
          </a:prstGeom>
          <a:solidFill>
            <a:srgbClr val="55B147"/>
          </a:solidFill>
          <a:ln cap="flat" cmpd="sng" w="9525">
            <a:solidFill>
              <a:srgbClr val="55B147"/>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62" name="Google Shape;262;p6"/>
          <p:cNvPicPr preferRelativeResize="0"/>
          <p:nvPr/>
        </p:nvPicPr>
        <p:blipFill rotWithShape="1">
          <a:blip r:embed="rId3">
            <a:alphaModFix/>
          </a:blip>
          <a:srcRect b="0" l="0" r="0" t="0"/>
          <a:stretch/>
        </p:blipFill>
        <p:spPr>
          <a:xfrm>
            <a:off x="6412455" y="4310679"/>
            <a:ext cx="344484" cy="360019"/>
          </a:xfrm>
          <a:prstGeom prst="rect">
            <a:avLst/>
          </a:prstGeom>
          <a:solidFill>
            <a:srgbClr val="55B147"/>
          </a:solidFill>
          <a:ln cap="flat" cmpd="sng" w="9525">
            <a:solidFill>
              <a:srgbClr val="55B147"/>
            </a:solidFill>
            <a:prstDash val="solid"/>
            <a:round/>
            <a:headEnd len="sm" w="sm" type="none"/>
            <a:tailEnd len="sm" w="sm" type="none"/>
          </a:ln>
        </p:spPr>
      </p:pic>
      <p:sp>
        <p:nvSpPr>
          <p:cNvPr id="263" name="Google Shape;263;p6"/>
          <p:cNvSpPr txBox="1"/>
          <p:nvPr/>
        </p:nvSpPr>
        <p:spPr>
          <a:xfrm>
            <a:off x="6460340" y="4204922"/>
            <a:ext cx="1880400" cy="360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lt1"/>
                </a:solidFill>
                <a:latin typeface="Arial Narrow"/>
                <a:ea typeface="Arial Narrow"/>
                <a:cs typeface="Arial Narrow"/>
                <a:sym typeface="Arial Narrow"/>
                <a:hlinkClick r:id="rId6">
                  <a:extLst>
                    <a:ext uri="{A12FA001-AC4F-418D-AE19-62706E023703}">
                      <ahyp:hlinkClr val="tx"/>
                    </a:ext>
                  </a:extLst>
                </a:hlinkClick>
              </a:rPr>
              <a:t>All Communities of </a:t>
            </a:r>
            <a:br>
              <a:rPr b="0" i="0" lang="en-GB" sz="1400" u="sng" cap="none" strike="noStrike">
                <a:solidFill>
                  <a:schemeClr val="lt1"/>
                </a:solidFill>
                <a:latin typeface="Arial Narrow"/>
                <a:ea typeface="Arial Narrow"/>
                <a:cs typeface="Arial Narrow"/>
                <a:sym typeface="Arial Narrow"/>
                <a:hlinkClick r:id="rId7">
                  <a:extLst>
                    <a:ext uri="{A12FA001-AC4F-418D-AE19-62706E023703}">
                      <ahyp:hlinkClr val="tx"/>
                    </a:ext>
                  </a:extLst>
                </a:hlinkClick>
              </a:rPr>
            </a:br>
            <a:r>
              <a:rPr b="0" i="0" lang="en-GB" sz="1400" u="sng" cap="none" strike="noStrike">
                <a:solidFill>
                  <a:schemeClr val="lt1"/>
                </a:solidFill>
                <a:latin typeface="Arial Narrow"/>
                <a:ea typeface="Arial Narrow"/>
                <a:cs typeface="Arial Narrow"/>
                <a:sym typeface="Arial Narrow"/>
                <a:hlinkClick r:id="rId8">
                  <a:extLst>
                    <a:ext uri="{A12FA001-AC4F-418D-AE19-62706E023703}">
                      <ahyp:hlinkClr val="tx"/>
                    </a:ext>
                  </a:extLst>
                </a:hlinkClick>
              </a:rPr>
              <a:t>Practice</a:t>
            </a:r>
            <a:endParaRPr b="0" i="0" sz="1400" u="none" cap="none" strike="noStrike">
              <a:solidFill>
                <a:schemeClr val="lt1"/>
              </a:solidFill>
              <a:latin typeface="Arial Narrow"/>
              <a:ea typeface="Arial Narrow"/>
              <a:cs typeface="Arial Narrow"/>
              <a:sym typeface="Arial Narrow"/>
            </a:endParaRPr>
          </a:p>
        </p:txBody>
      </p:sp>
      <p:pic>
        <p:nvPicPr>
          <p:cNvPr id="264" name="Google Shape;264;p6"/>
          <p:cNvPicPr preferRelativeResize="0"/>
          <p:nvPr/>
        </p:nvPicPr>
        <p:blipFill rotWithShape="1">
          <a:blip r:embed="rId9">
            <a:alphaModFix/>
          </a:blip>
          <a:srcRect b="0" l="0" r="0" t="0"/>
          <a:stretch/>
        </p:blipFill>
        <p:spPr>
          <a:xfrm>
            <a:off x="1220356" y="709168"/>
            <a:ext cx="1080000" cy="1080000"/>
          </a:xfrm>
          <a:prstGeom prst="rect">
            <a:avLst/>
          </a:prstGeom>
          <a:noFill/>
          <a:ln>
            <a:noFill/>
          </a:ln>
        </p:spPr>
      </p:pic>
      <p:pic>
        <p:nvPicPr>
          <p:cNvPr id="265" name="Google Shape;265;p6"/>
          <p:cNvPicPr preferRelativeResize="0"/>
          <p:nvPr/>
        </p:nvPicPr>
        <p:blipFill rotWithShape="1">
          <a:blip r:embed="rId10">
            <a:alphaModFix/>
          </a:blip>
          <a:srcRect b="0" l="0" r="0" t="0"/>
          <a:stretch/>
        </p:blipFill>
        <p:spPr>
          <a:xfrm>
            <a:off x="4032000" y="712418"/>
            <a:ext cx="1080000" cy="1080000"/>
          </a:xfrm>
          <a:prstGeom prst="rect">
            <a:avLst/>
          </a:prstGeom>
          <a:noFill/>
          <a:ln>
            <a:noFill/>
          </a:ln>
        </p:spPr>
      </p:pic>
      <p:pic>
        <p:nvPicPr>
          <p:cNvPr id="266" name="Google Shape;266;p6"/>
          <p:cNvPicPr preferRelativeResize="0"/>
          <p:nvPr/>
        </p:nvPicPr>
        <p:blipFill rotWithShape="1">
          <a:blip r:embed="rId11">
            <a:alphaModFix/>
          </a:blip>
          <a:srcRect b="0" l="0" r="0" t="0"/>
          <a:stretch/>
        </p:blipFill>
        <p:spPr>
          <a:xfrm>
            <a:off x="6855257" y="712418"/>
            <a:ext cx="1080000" cy="1080000"/>
          </a:xfrm>
          <a:prstGeom prst="rect">
            <a:avLst/>
          </a:prstGeom>
          <a:noFill/>
          <a:ln>
            <a:noFill/>
          </a:ln>
        </p:spPr>
      </p:pic>
      <p:pic>
        <p:nvPicPr>
          <p:cNvPr id="267" name="Google Shape;267;p6"/>
          <p:cNvPicPr preferRelativeResize="0"/>
          <p:nvPr/>
        </p:nvPicPr>
        <p:blipFill rotWithShape="1">
          <a:blip r:embed="rId12">
            <a:alphaModFix/>
          </a:blip>
          <a:srcRect b="0" l="0" r="0" t="0"/>
          <a:stretch/>
        </p:blipFill>
        <p:spPr>
          <a:xfrm>
            <a:off x="375105" y="84152"/>
            <a:ext cx="797171" cy="555900"/>
          </a:xfrm>
          <a:prstGeom prst="rect">
            <a:avLst/>
          </a:prstGeom>
          <a:noFill/>
          <a:ln>
            <a:noFill/>
          </a:ln>
        </p:spPr>
      </p:pic>
      <p:sp>
        <p:nvSpPr>
          <p:cNvPr id="268" name="Google Shape;268;p6"/>
          <p:cNvSpPr/>
          <p:nvPr/>
        </p:nvSpPr>
        <p:spPr>
          <a:xfrm>
            <a:off x="8013609" y="84152"/>
            <a:ext cx="920151" cy="916145"/>
          </a:xfrm>
          <a:prstGeom prst="star7">
            <a:avLst>
              <a:gd fmla="val 34601" name="adj"/>
              <a:gd fmla="val 102572" name="hf"/>
              <a:gd fmla="val 105210" name="vf"/>
            </a:avLst>
          </a:prstGeom>
          <a:solidFill>
            <a:srgbClr val="0E605A"/>
          </a:solidFill>
          <a:ln cap="flat" cmpd="sng" w="25400">
            <a:solidFill>
              <a:srgbClr val="0E605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69" name="Google Shape;269;p6"/>
          <p:cNvSpPr txBox="1"/>
          <p:nvPr/>
        </p:nvSpPr>
        <p:spPr>
          <a:xfrm>
            <a:off x="8008201" y="326503"/>
            <a:ext cx="930968" cy="417559"/>
          </a:xfrm>
          <a:prstGeom prst="rect">
            <a:avLst/>
          </a:prstGeom>
          <a:noFill/>
          <a:ln>
            <a:noFill/>
          </a:ln>
        </p:spPr>
        <p:txBody>
          <a:bodyPr anchorCtr="0" anchor="t" bIns="91425" lIns="91425" spcFirstLastPara="1" rIns="91425" wrap="square" tIns="91425">
            <a:noAutofit/>
          </a:bodyPr>
          <a:lstStyle/>
          <a:p>
            <a:pPr indent="-228600" lvl="1" marL="228600" marR="0" rtl="0" algn="ctr">
              <a:lnSpc>
                <a:spcPct val="90000"/>
              </a:lnSpc>
              <a:spcBef>
                <a:spcPts val="0"/>
              </a:spcBef>
              <a:spcAft>
                <a:spcPts val="0"/>
              </a:spcAft>
              <a:buClr>
                <a:srgbClr val="000000"/>
              </a:buClr>
              <a:buSzPts val="1100"/>
              <a:buFont typeface="Arial"/>
              <a:buNone/>
            </a:pPr>
            <a:r>
              <a:rPr b="1" i="0" lang="en-GB" sz="1100" u="none" cap="none" strike="noStrike">
                <a:solidFill>
                  <a:schemeClr val="lt1"/>
                </a:solidFill>
                <a:latin typeface="Arial Narrow"/>
                <a:ea typeface="Arial Narrow"/>
                <a:cs typeface="Arial Narrow"/>
                <a:sym typeface="Arial Narrow"/>
              </a:rPr>
              <a:t>112</a:t>
            </a:r>
            <a:endParaRPr b="1" i="0" sz="1400" u="none" cap="none" strike="noStrike">
              <a:solidFill>
                <a:schemeClr val="lt1"/>
              </a:solidFill>
              <a:latin typeface="Arial"/>
              <a:ea typeface="Arial"/>
              <a:cs typeface="Arial"/>
              <a:sym typeface="Arial"/>
            </a:endParaRPr>
          </a:p>
          <a:p>
            <a:pPr indent="-228600" lvl="1" marL="228600" marR="0" rtl="0" algn="ctr">
              <a:lnSpc>
                <a:spcPct val="90000"/>
              </a:lnSpc>
              <a:spcBef>
                <a:spcPts val="0"/>
              </a:spcBef>
              <a:spcAft>
                <a:spcPts val="0"/>
              </a:spcAft>
              <a:buClr>
                <a:srgbClr val="000000"/>
              </a:buClr>
              <a:buSzPts val="1100"/>
              <a:buFont typeface="Arial"/>
              <a:buNone/>
            </a:pPr>
            <a:r>
              <a:rPr b="1" i="0" lang="en-GB" sz="1100" u="none" cap="none" strike="noStrike">
                <a:solidFill>
                  <a:schemeClr val="lt1"/>
                </a:solidFill>
                <a:latin typeface="Arial Narrow"/>
                <a:ea typeface="Arial Narrow"/>
                <a:cs typeface="Arial Narrow"/>
                <a:sym typeface="Arial Narrow"/>
              </a:rPr>
              <a:t>GROUPS</a:t>
            </a:r>
            <a:endParaRPr b="1" i="0" sz="1400" u="none" cap="none" strike="noStrike">
              <a:solidFill>
                <a:schemeClr val="lt1"/>
              </a:solidFill>
              <a:latin typeface="Arial"/>
              <a:ea typeface="Arial"/>
              <a:cs typeface="Arial"/>
              <a:sym typeface="Arial"/>
            </a:endParaRPr>
          </a:p>
        </p:txBody>
      </p:sp>
      <p:sp>
        <p:nvSpPr>
          <p:cNvPr id="270" name="Google Shape;270;p6"/>
          <p:cNvSpPr txBox="1"/>
          <p:nvPr/>
        </p:nvSpPr>
        <p:spPr>
          <a:xfrm>
            <a:off x="2286000" y="2420436"/>
            <a:ext cx="45720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descr="A screenshot of a computer&#10;&#10;AI-generated content may be incorrect." id="275" name="Google Shape;275;p7"/>
          <p:cNvPicPr preferRelativeResize="0"/>
          <p:nvPr/>
        </p:nvPicPr>
        <p:blipFill rotWithShape="1">
          <a:blip r:embed="rId3">
            <a:alphaModFix/>
          </a:blip>
          <a:srcRect b="23184" l="26115" r="5814" t="17748"/>
          <a:stretch/>
        </p:blipFill>
        <p:spPr>
          <a:xfrm>
            <a:off x="0" y="241159"/>
            <a:ext cx="9078558" cy="4431323"/>
          </a:xfrm>
          <a:prstGeom prst="rect">
            <a:avLst/>
          </a:prstGeom>
          <a:noFill/>
          <a:ln>
            <a:noFill/>
          </a:ln>
        </p:spPr>
      </p:pic>
      <p:sp>
        <p:nvSpPr>
          <p:cNvPr id="276" name="Google Shape;276;p7"/>
          <p:cNvSpPr txBox="1"/>
          <p:nvPr/>
        </p:nvSpPr>
        <p:spPr>
          <a:xfrm>
            <a:off x="6322550" y="4804525"/>
            <a:ext cx="47676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0" i="0" lang="en-GB" sz="700" u="none" cap="none" strike="noStrike">
                <a:solidFill>
                  <a:srgbClr val="666666"/>
                </a:solidFill>
                <a:latin typeface="Arial"/>
                <a:ea typeface="Arial"/>
                <a:cs typeface="Arial"/>
                <a:sym typeface="Arial"/>
              </a:rPr>
              <a:t>Infographic generated with assistance from Claude.ai (Anthropic)</a:t>
            </a:r>
            <a:endParaRPr b="0" i="0" sz="700" u="none" cap="none" strike="noStrike">
              <a:solidFill>
                <a:srgbClr val="666666"/>
              </a:solidFill>
              <a:latin typeface="Arial"/>
              <a:ea typeface="Arial"/>
              <a:cs typeface="Arial"/>
              <a:sym typeface="Arial"/>
            </a:endParaRPr>
          </a:p>
        </p:txBody>
      </p:sp>
      <p:sp>
        <p:nvSpPr>
          <p:cNvPr id="277" name="Google Shape;277;p7"/>
          <p:cNvSpPr/>
          <p:nvPr/>
        </p:nvSpPr>
        <p:spPr>
          <a:xfrm>
            <a:off x="4067399" y="4524331"/>
            <a:ext cx="2121900" cy="509100"/>
          </a:xfrm>
          <a:prstGeom prst="roundRect">
            <a:avLst>
              <a:gd fmla="val 16667" name="adj"/>
            </a:avLst>
          </a:prstGeom>
          <a:solidFill>
            <a:srgbClr val="55B147"/>
          </a:solidFill>
          <a:ln cap="flat" cmpd="sng" w="9525">
            <a:solidFill>
              <a:srgbClr val="55B147"/>
            </a:solidFill>
            <a:prstDash val="solid"/>
            <a:round/>
            <a:headEnd len="sm" w="sm" type="none"/>
            <a:tailEnd len="sm" w="sm" type="none"/>
          </a:ln>
          <a:effectLst>
            <a:outerShdw blurRad="57150" rotWithShape="0" algn="bl" dir="5400000" dist="19050">
              <a:srgbClr val="000000">
                <a:alpha val="49019"/>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78" name="Google Shape;278;p7"/>
          <p:cNvPicPr preferRelativeResize="0"/>
          <p:nvPr/>
        </p:nvPicPr>
        <p:blipFill rotWithShape="1">
          <a:blip r:embed="rId4">
            <a:alphaModFix/>
          </a:blip>
          <a:srcRect b="0" l="0" r="0" t="0"/>
          <a:stretch/>
        </p:blipFill>
        <p:spPr>
          <a:xfrm>
            <a:off x="4264889" y="4598872"/>
            <a:ext cx="344484" cy="360019"/>
          </a:xfrm>
          <a:prstGeom prst="rect">
            <a:avLst/>
          </a:prstGeom>
          <a:solidFill>
            <a:srgbClr val="55B147"/>
          </a:solidFill>
          <a:ln cap="flat" cmpd="sng" w="9525">
            <a:solidFill>
              <a:srgbClr val="55B147"/>
            </a:solidFill>
            <a:prstDash val="solid"/>
            <a:round/>
            <a:headEnd len="sm" w="sm" type="none"/>
            <a:tailEnd len="sm" w="sm" type="none"/>
          </a:ln>
        </p:spPr>
      </p:pic>
      <p:sp>
        <p:nvSpPr>
          <p:cNvPr id="279" name="Google Shape;279;p7"/>
          <p:cNvSpPr txBox="1"/>
          <p:nvPr/>
        </p:nvSpPr>
        <p:spPr>
          <a:xfrm>
            <a:off x="4544191" y="4556881"/>
            <a:ext cx="1447500" cy="444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lt1"/>
                </a:solidFill>
                <a:latin typeface="Arial Narrow"/>
                <a:ea typeface="Arial Narrow"/>
                <a:cs typeface="Arial Narrow"/>
                <a:sym typeface="Arial Narrow"/>
                <a:hlinkClick r:id="rId5">
                  <a:extLst>
                    <a:ext uri="{A12FA001-AC4F-418D-AE19-62706E023703}">
                      <ahyp:hlinkClr val="tx"/>
                    </a:ext>
                  </a:extLst>
                </a:hlinkClick>
              </a:rPr>
              <a:t>Group Directory</a:t>
            </a:r>
            <a:endParaRPr b="0" i="0" sz="1400" u="none" cap="none" strike="noStrike">
              <a:solidFill>
                <a:schemeClr val="lt1"/>
              </a:solidFill>
              <a:latin typeface="Arial Narrow"/>
              <a:ea typeface="Arial Narrow"/>
              <a:cs typeface="Arial Narrow"/>
              <a:sym typeface="Arial Narrow"/>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8"/>
          <p:cNvSpPr txBox="1"/>
          <p:nvPr/>
        </p:nvSpPr>
        <p:spPr>
          <a:xfrm>
            <a:off x="1183650" y="158569"/>
            <a:ext cx="6776700" cy="555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GB" sz="2800" u="none" cap="none" strike="noStrike">
                <a:solidFill>
                  <a:srgbClr val="6B2F21"/>
                </a:solidFill>
                <a:latin typeface="Arial"/>
                <a:ea typeface="Arial"/>
                <a:cs typeface="Arial"/>
                <a:sym typeface="Arial"/>
              </a:rPr>
              <a:t>Recommendations and Outputs</a:t>
            </a:r>
            <a:endParaRPr b="1" i="0" sz="2800" u="none" cap="none" strike="noStrike">
              <a:solidFill>
                <a:srgbClr val="6B2F21"/>
              </a:solidFill>
              <a:latin typeface="Arial"/>
              <a:ea typeface="Arial"/>
              <a:cs typeface="Arial"/>
              <a:sym typeface="Arial"/>
            </a:endParaRPr>
          </a:p>
        </p:txBody>
      </p:sp>
      <p:sp>
        <p:nvSpPr>
          <p:cNvPr id="285" name="Google Shape;285;p8"/>
          <p:cNvSpPr/>
          <p:nvPr/>
        </p:nvSpPr>
        <p:spPr>
          <a:xfrm>
            <a:off x="0" y="0"/>
            <a:ext cx="286200" cy="5143500"/>
          </a:xfrm>
          <a:prstGeom prst="rect">
            <a:avLst/>
          </a:prstGeom>
          <a:solidFill>
            <a:srgbClr val="0E605A"/>
          </a:solidFill>
          <a:ln cap="flat" cmpd="sng" w="9525">
            <a:solidFill>
              <a:srgbClr val="0E605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8"/>
          <p:cNvSpPr/>
          <p:nvPr/>
        </p:nvSpPr>
        <p:spPr>
          <a:xfrm>
            <a:off x="674549" y="2089124"/>
            <a:ext cx="2160000" cy="684000"/>
          </a:xfrm>
          <a:prstGeom prst="rect">
            <a:avLst/>
          </a:prstGeom>
          <a:solidFill>
            <a:schemeClr val="lt1"/>
          </a:solidFill>
          <a:ln cap="flat" cmpd="sng" w="38100">
            <a:solidFill>
              <a:srgbClr val="0E605A"/>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RECOMMENDATIONS</a:t>
            </a:r>
            <a:endParaRPr b="1"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43 </a:t>
            </a:r>
            <a:endParaRPr b="0" i="0" sz="1200" u="none" cap="none" strike="noStrike">
              <a:solidFill>
                <a:srgbClr val="000000"/>
              </a:solidFill>
              <a:latin typeface="Arial"/>
              <a:ea typeface="Arial"/>
              <a:cs typeface="Arial"/>
              <a:sym typeface="Arial"/>
            </a:endParaRPr>
          </a:p>
        </p:txBody>
      </p:sp>
      <p:sp>
        <p:nvSpPr>
          <p:cNvPr id="287" name="Google Shape;287;p8"/>
          <p:cNvSpPr txBox="1"/>
          <p:nvPr/>
        </p:nvSpPr>
        <p:spPr>
          <a:xfrm>
            <a:off x="674549" y="2760870"/>
            <a:ext cx="2160000" cy="1021020"/>
          </a:xfrm>
          <a:prstGeom prst="rect">
            <a:avLst/>
          </a:prstGeom>
          <a:noFill/>
          <a:ln>
            <a:noFill/>
          </a:ln>
        </p:spPr>
        <p:txBody>
          <a:bodyPr anchorCtr="0" anchor="t" bIns="91425" lIns="91425" spcFirstLastPara="1" rIns="91425" wrap="square" tIns="91425">
            <a:noAutofit/>
          </a:bodyPr>
          <a:lstStyle/>
          <a:p>
            <a:pPr indent="0" lvl="1" marL="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RDA’s flagship outputs and the equivalent of ‘specifications’ or ‘standards'. Recommendations are reviewed by the RDA community, endorsed by Council and adopted by organisations. </a:t>
            </a:r>
            <a:endParaRPr b="0" i="0" sz="1200" u="none" cap="none" strike="noStrike">
              <a:solidFill>
                <a:schemeClr val="dk1"/>
              </a:solidFill>
              <a:latin typeface="Arial Narrow"/>
              <a:ea typeface="Arial Narrow"/>
              <a:cs typeface="Arial Narrow"/>
              <a:sym typeface="Arial Narrow"/>
            </a:endParaRPr>
          </a:p>
        </p:txBody>
      </p:sp>
      <p:sp>
        <p:nvSpPr>
          <p:cNvPr id="288" name="Google Shape;288;p8"/>
          <p:cNvSpPr/>
          <p:nvPr/>
        </p:nvSpPr>
        <p:spPr>
          <a:xfrm>
            <a:off x="6315257" y="2089124"/>
            <a:ext cx="2160000" cy="648000"/>
          </a:xfrm>
          <a:prstGeom prst="rect">
            <a:avLst/>
          </a:prstGeom>
          <a:solidFill>
            <a:schemeClr val="lt1"/>
          </a:solidFill>
          <a:ln cap="flat" cmpd="sng" w="38100">
            <a:solidFill>
              <a:srgbClr val="0E605A"/>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OTHER OUTPUTS</a:t>
            </a:r>
            <a:endParaRPr b="1"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32</a:t>
            </a:r>
            <a:endParaRPr b="0" i="0" sz="1200" u="none" cap="none" strike="noStrike">
              <a:solidFill>
                <a:srgbClr val="000000"/>
              </a:solidFill>
              <a:latin typeface="Arial"/>
              <a:ea typeface="Arial"/>
              <a:cs typeface="Arial"/>
              <a:sym typeface="Arial"/>
            </a:endParaRPr>
          </a:p>
        </p:txBody>
      </p:sp>
      <p:sp>
        <p:nvSpPr>
          <p:cNvPr id="289" name="Google Shape;289;p8"/>
          <p:cNvSpPr txBox="1"/>
          <p:nvPr/>
        </p:nvSpPr>
        <p:spPr>
          <a:xfrm>
            <a:off x="6315257" y="2760870"/>
            <a:ext cx="2160000" cy="103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Examples include workshop reports, published articles, survey results, etc. produced by RDA groups. Upon request by the groups, these outputs are posted on the RDA website but have no level of endorsement. </a:t>
            </a:r>
            <a:endParaRPr b="0" i="0" sz="1200" u="none" cap="none" strike="noStrike">
              <a:solidFill>
                <a:schemeClr val="dk1"/>
              </a:solidFill>
              <a:latin typeface="Arial Narrow"/>
              <a:ea typeface="Arial Narrow"/>
              <a:cs typeface="Arial Narrow"/>
              <a:sym typeface="Arial Narrow"/>
            </a:endParaRPr>
          </a:p>
        </p:txBody>
      </p:sp>
      <p:grpSp>
        <p:nvGrpSpPr>
          <p:cNvPr id="290" name="Google Shape;290;p8"/>
          <p:cNvGrpSpPr/>
          <p:nvPr/>
        </p:nvGrpSpPr>
        <p:grpSpPr>
          <a:xfrm>
            <a:off x="693599" y="4180300"/>
            <a:ext cx="2121900" cy="509100"/>
            <a:chOff x="696299" y="4225456"/>
            <a:chExt cx="2121900" cy="509100"/>
          </a:xfrm>
        </p:grpSpPr>
        <p:sp>
          <p:nvSpPr>
            <p:cNvPr id="291" name="Google Shape;291;p8"/>
            <p:cNvSpPr/>
            <p:nvPr/>
          </p:nvSpPr>
          <p:spPr>
            <a:xfrm>
              <a:off x="696299" y="4225456"/>
              <a:ext cx="2121900" cy="509100"/>
            </a:xfrm>
            <a:prstGeom prst="roundRect">
              <a:avLst>
                <a:gd fmla="val 16667" name="adj"/>
              </a:avLst>
            </a:prstGeom>
            <a:solidFill>
              <a:srgbClr val="55B147"/>
            </a:solidFill>
            <a:ln cap="flat" cmpd="sng" w="9525">
              <a:solidFill>
                <a:srgbClr val="55B147"/>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92" name="Google Shape;292;p8"/>
            <p:cNvPicPr preferRelativeResize="0"/>
            <p:nvPr/>
          </p:nvPicPr>
          <p:blipFill rotWithShape="1">
            <a:blip r:embed="rId3">
              <a:alphaModFix/>
            </a:blip>
            <a:srcRect b="0" l="0" r="0" t="0"/>
            <a:stretch/>
          </p:blipFill>
          <p:spPr>
            <a:xfrm>
              <a:off x="827792" y="4299987"/>
              <a:ext cx="344484" cy="360019"/>
            </a:xfrm>
            <a:prstGeom prst="rect">
              <a:avLst/>
            </a:prstGeom>
            <a:solidFill>
              <a:srgbClr val="55B147"/>
            </a:solidFill>
            <a:ln cap="flat" cmpd="sng" w="9525">
              <a:solidFill>
                <a:srgbClr val="55B147"/>
              </a:solidFill>
              <a:prstDash val="solid"/>
              <a:round/>
              <a:headEnd len="sm" w="sm" type="none"/>
              <a:tailEnd len="sm" w="sm" type="none"/>
            </a:ln>
          </p:spPr>
        </p:pic>
        <p:sp>
          <p:nvSpPr>
            <p:cNvPr id="293" name="Google Shape;293;p8"/>
            <p:cNvSpPr txBox="1"/>
            <p:nvPr/>
          </p:nvSpPr>
          <p:spPr>
            <a:xfrm>
              <a:off x="982759" y="4281401"/>
              <a:ext cx="1817451" cy="444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lt1"/>
                  </a:solidFill>
                  <a:latin typeface="Arial Narrow"/>
                  <a:ea typeface="Arial Narrow"/>
                  <a:cs typeface="Arial Narrow"/>
                  <a:sym typeface="Arial Narrow"/>
                  <a:hlinkClick r:id="rId4">
                    <a:extLst>
                      <a:ext uri="{A12FA001-AC4F-418D-AE19-62706E023703}">
                        <ahyp:hlinkClr val="tx"/>
                      </a:ext>
                    </a:extLst>
                  </a:hlinkClick>
                </a:rPr>
                <a:t>All Recommendations</a:t>
              </a:r>
              <a:endParaRPr b="0" i="0" sz="1400" u="none" cap="none" strike="noStrike">
                <a:solidFill>
                  <a:schemeClr val="lt1"/>
                </a:solidFill>
                <a:latin typeface="Arial Narrow"/>
                <a:ea typeface="Arial Narrow"/>
                <a:cs typeface="Arial Narrow"/>
                <a:sym typeface="Arial Narrow"/>
              </a:endParaRPr>
            </a:p>
          </p:txBody>
        </p:sp>
      </p:grpSp>
      <p:sp>
        <p:nvSpPr>
          <p:cNvPr id="294" name="Google Shape;294;p8"/>
          <p:cNvSpPr/>
          <p:nvPr/>
        </p:nvSpPr>
        <p:spPr>
          <a:xfrm>
            <a:off x="3492000" y="2089124"/>
            <a:ext cx="2160000" cy="648000"/>
          </a:xfrm>
          <a:prstGeom prst="rect">
            <a:avLst/>
          </a:prstGeom>
          <a:solidFill>
            <a:schemeClr val="lt1"/>
          </a:solidFill>
          <a:ln cap="flat" cmpd="sng" w="38100">
            <a:solidFill>
              <a:srgbClr val="0E605A"/>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SUPPORTING OUTPUTS</a:t>
            </a:r>
            <a:endParaRPr b="1" i="0" sz="1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50</a:t>
            </a:r>
            <a:endParaRPr b="0" i="0" sz="1200" u="none" cap="none" strike="noStrike">
              <a:solidFill>
                <a:srgbClr val="000000"/>
              </a:solidFill>
              <a:latin typeface="Arial"/>
              <a:ea typeface="Arial"/>
              <a:cs typeface="Arial"/>
              <a:sym typeface="Arial"/>
            </a:endParaRPr>
          </a:p>
        </p:txBody>
      </p:sp>
      <p:sp>
        <p:nvSpPr>
          <p:cNvPr id="295" name="Google Shape;295;p8"/>
          <p:cNvSpPr txBox="1"/>
          <p:nvPr/>
        </p:nvSpPr>
        <p:spPr>
          <a:xfrm>
            <a:off x="3492000" y="2760870"/>
            <a:ext cx="2160000" cy="1136190"/>
          </a:xfrm>
          <a:prstGeom prst="rect">
            <a:avLst/>
          </a:prstGeom>
          <a:noFill/>
          <a:ln>
            <a:noFill/>
          </a:ln>
        </p:spPr>
        <p:txBody>
          <a:bodyPr anchorCtr="0" anchor="t" bIns="91425" lIns="91425" spcFirstLastPara="1" rIns="91425" wrap="square" tIns="91425">
            <a:noAutofit/>
          </a:bodyPr>
          <a:lstStyle/>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Useful solutions from RDA groups </a:t>
            </a:r>
            <a:endParaRPr b="0" i="0" sz="1400" u="none" cap="none" strike="noStrike">
              <a:solidFill>
                <a:srgbClr val="000000"/>
              </a:solidFill>
              <a:latin typeface="Arial"/>
              <a:ea typeface="Arial"/>
              <a:cs typeface="Arial"/>
              <a:sym typeface="Arial"/>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that serve to educate and inform, </a:t>
            </a:r>
            <a:endParaRPr b="0" i="0" sz="1400" u="none" cap="none" strike="noStrike">
              <a:solidFill>
                <a:srgbClr val="000000"/>
              </a:solidFill>
              <a:latin typeface="Arial"/>
              <a:ea typeface="Arial"/>
              <a:cs typeface="Arial"/>
              <a:sym typeface="Arial"/>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but they may not be as clearly </a:t>
            </a:r>
            <a:endParaRPr b="0" i="0" sz="1400" u="none" cap="none" strike="noStrike">
              <a:solidFill>
                <a:srgbClr val="000000"/>
              </a:solidFill>
              <a:latin typeface="Arial"/>
              <a:ea typeface="Arial"/>
              <a:cs typeface="Arial"/>
              <a:sym typeface="Arial"/>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adoptable by organisations. These </a:t>
            </a:r>
            <a:endParaRPr b="0" i="0" sz="1400" u="none" cap="none" strike="noStrike">
              <a:solidFill>
                <a:srgbClr val="000000"/>
              </a:solidFill>
              <a:latin typeface="Arial"/>
              <a:ea typeface="Arial"/>
              <a:cs typeface="Arial"/>
              <a:sym typeface="Arial"/>
            </a:endParaRPr>
          </a:p>
          <a:p>
            <a:pPr indent="-228600" lvl="1" marL="228600" marR="0" rtl="0" algn="l">
              <a:lnSpc>
                <a:spcPct val="90000"/>
              </a:lnSpc>
              <a:spcBef>
                <a:spcPts val="0"/>
              </a:spcBef>
              <a:spcAft>
                <a:spcPts val="0"/>
              </a:spcAft>
              <a:buClr>
                <a:srgbClr val="000000"/>
              </a:buClr>
              <a:buSzPts val="1200"/>
              <a:buFont typeface="Arial"/>
              <a:buNone/>
            </a:pPr>
            <a:r>
              <a:rPr b="0" i="0" lang="en-GB" sz="1200" u="none" cap="none" strike="noStrike">
                <a:solidFill>
                  <a:schemeClr val="dk1"/>
                </a:solidFill>
                <a:latin typeface="Arial Narrow"/>
                <a:ea typeface="Arial Narrow"/>
                <a:cs typeface="Arial Narrow"/>
                <a:sym typeface="Arial Narrow"/>
              </a:rPr>
              <a:t>outputs undergo community review.</a:t>
            </a:r>
            <a:endParaRPr b="0" i="0" sz="1400" u="none" cap="none" strike="noStrike">
              <a:solidFill>
                <a:srgbClr val="000000"/>
              </a:solidFill>
              <a:latin typeface="Arial"/>
              <a:ea typeface="Arial"/>
              <a:cs typeface="Arial"/>
              <a:sym typeface="Arial"/>
            </a:endParaRPr>
          </a:p>
        </p:txBody>
      </p:sp>
      <p:grpSp>
        <p:nvGrpSpPr>
          <p:cNvPr id="296" name="Google Shape;296;p8"/>
          <p:cNvGrpSpPr/>
          <p:nvPr/>
        </p:nvGrpSpPr>
        <p:grpSpPr>
          <a:xfrm>
            <a:off x="3511050" y="4180300"/>
            <a:ext cx="2121900" cy="509100"/>
            <a:chOff x="3505973" y="4225456"/>
            <a:chExt cx="2121900" cy="509100"/>
          </a:xfrm>
        </p:grpSpPr>
        <p:sp>
          <p:nvSpPr>
            <p:cNvPr id="297" name="Google Shape;297;p8"/>
            <p:cNvSpPr/>
            <p:nvPr/>
          </p:nvSpPr>
          <p:spPr>
            <a:xfrm>
              <a:off x="3505973" y="4225456"/>
              <a:ext cx="2121900" cy="509100"/>
            </a:xfrm>
            <a:prstGeom prst="roundRect">
              <a:avLst>
                <a:gd fmla="val 16667" name="adj"/>
              </a:avLst>
            </a:prstGeom>
            <a:solidFill>
              <a:srgbClr val="55B147"/>
            </a:solidFill>
            <a:ln cap="flat" cmpd="sng" w="9525">
              <a:solidFill>
                <a:srgbClr val="55B147"/>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98" name="Google Shape;298;p8"/>
            <p:cNvGrpSpPr/>
            <p:nvPr/>
          </p:nvGrpSpPr>
          <p:grpSpPr>
            <a:xfrm>
              <a:off x="3603839" y="4281401"/>
              <a:ext cx="2020078" cy="378615"/>
              <a:chOff x="3676229" y="4509882"/>
              <a:chExt cx="2020078" cy="378615"/>
            </a:xfrm>
          </p:grpSpPr>
          <p:pic>
            <p:nvPicPr>
              <p:cNvPr id="299" name="Google Shape;299;p8"/>
              <p:cNvPicPr preferRelativeResize="0"/>
              <p:nvPr/>
            </p:nvPicPr>
            <p:blipFill rotWithShape="1">
              <a:blip r:embed="rId3">
                <a:alphaModFix/>
              </a:blip>
              <a:srcRect b="0" l="0" r="0" t="0"/>
              <a:stretch/>
            </p:blipFill>
            <p:spPr>
              <a:xfrm>
                <a:off x="3676229" y="4528478"/>
                <a:ext cx="344484" cy="360019"/>
              </a:xfrm>
              <a:prstGeom prst="rect">
                <a:avLst/>
              </a:prstGeom>
              <a:solidFill>
                <a:srgbClr val="55B147"/>
              </a:solidFill>
              <a:ln cap="flat" cmpd="sng" w="9525">
                <a:solidFill>
                  <a:srgbClr val="55B147"/>
                </a:solidFill>
                <a:prstDash val="solid"/>
                <a:round/>
                <a:headEnd len="sm" w="sm" type="none"/>
                <a:tailEnd len="sm" w="sm" type="none"/>
              </a:ln>
            </p:spPr>
          </p:pic>
          <p:sp>
            <p:nvSpPr>
              <p:cNvPr id="300" name="Google Shape;300;p8"/>
              <p:cNvSpPr txBox="1"/>
              <p:nvPr/>
            </p:nvSpPr>
            <p:spPr>
              <a:xfrm>
                <a:off x="3912167" y="4509882"/>
                <a:ext cx="1784140" cy="360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lt1"/>
                    </a:solidFill>
                    <a:latin typeface="Arial Narrow"/>
                    <a:ea typeface="Arial Narrow"/>
                    <a:cs typeface="Arial Narrow"/>
                    <a:sym typeface="Arial Narrow"/>
                    <a:hlinkClick r:id="rId5">
                      <a:extLst>
                        <a:ext uri="{A12FA001-AC4F-418D-AE19-62706E023703}">
                          <ahyp:hlinkClr val="tx"/>
                        </a:ext>
                      </a:extLst>
                    </a:hlinkClick>
                  </a:rPr>
                  <a:t>All </a:t>
                </a:r>
                <a:r>
                  <a:rPr b="0" i="0" lang="en-GB" sz="1400" u="sng" cap="none" strike="noStrike">
                    <a:solidFill>
                      <a:schemeClr val="lt1"/>
                    </a:solidFill>
                    <a:latin typeface="Arial Narrow"/>
                    <a:ea typeface="Arial Narrow"/>
                    <a:cs typeface="Arial Narrow"/>
                    <a:sym typeface="Arial Narrow"/>
                  </a:rPr>
                  <a:t>Supporting Outputs</a:t>
                </a:r>
                <a:endParaRPr b="0" i="0" sz="1400" u="none" cap="none" strike="noStrike">
                  <a:solidFill>
                    <a:schemeClr val="lt1"/>
                  </a:solidFill>
                  <a:latin typeface="Arial Narrow"/>
                  <a:ea typeface="Arial Narrow"/>
                  <a:cs typeface="Arial Narrow"/>
                  <a:sym typeface="Arial Narrow"/>
                </a:endParaRPr>
              </a:p>
            </p:txBody>
          </p:sp>
        </p:grpSp>
      </p:grpSp>
      <p:grpSp>
        <p:nvGrpSpPr>
          <p:cNvPr id="301" name="Google Shape;301;p8"/>
          <p:cNvGrpSpPr/>
          <p:nvPr/>
        </p:nvGrpSpPr>
        <p:grpSpPr>
          <a:xfrm>
            <a:off x="6315647" y="4180300"/>
            <a:ext cx="2121900" cy="509100"/>
            <a:chOff x="6315647" y="4225456"/>
            <a:chExt cx="2121900" cy="509100"/>
          </a:xfrm>
        </p:grpSpPr>
        <p:sp>
          <p:nvSpPr>
            <p:cNvPr id="302" name="Google Shape;302;p8"/>
            <p:cNvSpPr/>
            <p:nvPr/>
          </p:nvSpPr>
          <p:spPr>
            <a:xfrm>
              <a:off x="6315647" y="4225456"/>
              <a:ext cx="2121900" cy="509100"/>
            </a:xfrm>
            <a:prstGeom prst="roundRect">
              <a:avLst>
                <a:gd fmla="val 16667" name="adj"/>
              </a:avLst>
            </a:prstGeom>
            <a:solidFill>
              <a:srgbClr val="55B147"/>
            </a:solidFill>
            <a:ln cap="flat" cmpd="sng" w="9525">
              <a:solidFill>
                <a:srgbClr val="55B147"/>
              </a:solidFill>
              <a:prstDash val="solid"/>
              <a:round/>
              <a:headEnd len="sm" w="sm" type="none"/>
              <a:tailEnd len="sm" w="sm" type="none"/>
            </a:ln>
            <a:effectLst>
              <a:outerShdw blurRad="57150" rotWithShape="0" algn="bl" dir="5400000" dist="19050">
                <a:srgbClr val="000000">
                  <a:alpha val="49411"/>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03" name="Google Shape;303;p8"/>
            <p:cNvGrpSpPr/>
            <p:nvPr/>
          </p:nvGrpSpPr>
          <p:grpSpPr>
            <a:xfrm>
              <a:off x="6412455" y="4273005"/>
              <a:ext cx="1703145" cy="397693"/>
              <a:chOff x="6475131" y="4480480"/>
              <a:chExt cx="1703145" cy="397693"/>
            </a:xfrm>
          </p:grpSpPr>
          <p:pic>
            <p:nvPicPr>
              <p:cNvPr id="304" name="Google Shape;304;p8"/>
              <p:cNvPicPr preferRelativeResize="0"/>
              <p:nvPr/>
            </p:nvPicPr>
            <p:blipFill rotWithShape="1">
              <a:blip r:embed="rId3">
                <a:alphaModFix/>
              </a:blip>
              <a:srcRect b="0" l="0" r="0" t="0"/>
              <a:stretch/>
            </p:blipFill>
            <p:spPr>
              <a:xfrm>
                <a:off x="6475131" y="4518154"/>
                <a:ext cx="344484" cy="360019"/>
              </a:xfrm>
              <a:prstGeom prst="rect">
                <a:avLst/>
              </a:prstGeom>
              <a:solidFill>
                <a:srgbClr val="55B147"/>
              </a:solidFill>
              <a:ln cap="flat" cmpd="sng" w="9525">
                <a:solidFill>
                  <a:srgbClr val="55B147"/>
                </a:solidFill>
                <a:prstDash val="solid"/>
                <a:round/>
                <a:headEnd len="sm" w="sm" type="none"/>
                <a:tailEnd len="sm" w="sm" type="none"/>
              </a:ln>
            </p:spPr>
          </p:pic>
          <p:sp>
            <p:nvSpPr>
              <p:cNvPr id="305" name="Google Shape;305;p8"/>
              <p:cNvSpPr txBox="1"/>
              <p:nvPr/>
            </p:nvSpPr>
            <p:spPr>
              <a:xfrm>
                <a:off x="6700270" y="4480480"/>
                <a:ext cx="1478006" cy="360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sng" cap="none" strike="noStrike">
                    <a:solidFill>
                      <a:schemeClr val="lt1"/>
                    </a:solidFill>
                    <a:latin typeface="Arial Narrow"/>
                    <a:ea typeface="Arial Narrow"/>
                    <a:cs typeface="Arial Narrow"/>
                    <a:sym typeface="Arial Narrow"/>
                    <a:hlinkClick r:id="rId6">
                      <a:extLst>
                        <a:ext uri="{A12FA001-AC4F-418D-AE19-62706E023703}">
                          <ahyp:hlinkClr val="tx"/>
                        </a:ext>
                      </a:extLst>
                    </a:hlinkClick>
                  </a:rPr>
                  <a:t>All </a:t>
                </a:r>
                <a:r>
                  <a:rPr b="0" i="0" lang="en-GB" sz="1400" u="sng" cap="none" strike="noStrike">
                    <a:solidFill>
                      <a:schemeClr val="lt1"/>
                    </a:solidFill>
                    <a:latin typeface="Arial Narrow"/>
                    <a:ea typeface="Arial Narrow"/>
                    <a:cs typeface="Arial Narrow"/>
                    <a:sym typeface="Arial Narrow"/>
                  </a:rPr>
                  <a:t>Other Outputs</a:t>
                </a:r>
                <a:endParaRPr b="0" i="0" sz="1400" u="none" cap="none" strike="noStrike">
                  <a:solidFill>
                    <a:schemeClr val="lt1"/>
                  </a:solidFill>
                  <a:latin typeface="Arial Narrow"/>
                  <a:ea typeface="Arial Narrow"/>
                  <a:cs typeface="Arial Narrow"/>
                  <a:sym typeface="Arial Narrow"/>
                </a:endParaRPr>
              </a:p>
            </p:txBody>
          </p:sp>
        </p:grpSp>
      </p:grpSp>
      <p:pic>
        <p:nvPicPr>
          <p:cNvPr id="306" name="Google Shape;306;p8"/>
          <p:cNvPicPr preferRelativeResize="0"/>
          <p:nvPr/>
        </p:nvPicPr>
        <p:blipFill rotWithShape="1">
          <a:blip r:embed="rId7">
            <a:alphaModFix/>
          </a:blip>
          <a:srcRect b="0" l="0" r="0" t="0"/>
          <a:stretch/>
        </p:blipFill>
        <p:spPr>
          <a:xfrm>
            <a:off x="375105" y="84152"/>
            <a:ext cx="797171" cy="555900"/>
          </a:xfrm>
          <a:prstGeom prst="rect">
            <a:avLst/>
          </a:prstGeom>
          <a:noFill/>
          <a:ln>
            <a:noFill/>
          </a:ln>
        </p:spPr>
      </p:pic>
      <p:pic>
        <p:nvPicPr>
          <p:cNvPr id="307" name="Google Shape;307;p8"/>
          <p:cNvPicPr preferRelativeResize="0"/>
          <p:nvPr/>
        </p:nvPicPr>
        <p:blipFill rotWithShape="1">
          <a:blip r:embed="rId8">
            <a:alphaModFix/>
          </a:blip>
          <a:srcRect b="0" l="0" r="0" t="0"/>
          <a:stretch/>
        </p:blipFill>
        <p:spPr>
          <a:xfrm>
            <a:off x="3852000" y="907573"/>
            <a:ext cx="1440000" cy="1080000"/>
          </a:xfrm>
          <a:prstGeom prst="rect">
            <a:avLst/>
          </a:prstGeom>
          <a:noFill/>
          <a:ln>
            <a:noFill/>
          </a:ln>
        </p:spPr>
      </p:pic>
      <p:pic>
        <p:nvPicPr>
          <p:cNvPr id="308" name="Google Shape;308;p8"/>
          <p:cNvPicPr preferRelativeResize="0"/>
          <p:nvPr/>
        </p:nvPicPr>
        <p:blipFill rotWithShape="1">
          <a:blip r:embed="rId9">
            <a:alphaModFix/>
          </a:blip>
          <a:srcRect b="0" l="0" r="0" t="0"/>
          <a:stretch/>
        </p:blipFill>
        <p:spPr>
          <a:xfrm>
            <a:off x="1214549" y="907573"/>
            <a:ext cx="1080000" cy="1080000"/>
          </a:xfrm>
          <a:prstGeom prst="rect">
            <a:avLst/>
          </a:prstGeom>
          <a:noFill/>
          <a:ln>
            <a:noFill/>
          </a:ln>
        </p:spPr>
      </p:pic>
      <p:pic>
        <p:nvPicPr>
          <p:cNvPr descr="A computer screen with a few papers&#10;&#10;Description automatically generated with medium confidence" id="309" name="Google Shape;309;p8"/>
          <p:cNvPicPr preferRelativeResize="0"/>
          <p:nvPr/>
        </p:nvPicPr>
        <p:blipFill rotWithShape="1">
          <a:blip r:embed="rId10">
            <a:alphaModFix/>
          </a:blip>
          <a:srcRect b="0" l="0" r="0" t="0"/>
          <a:stretch/>
        </p:blipFill>
        <p:spPr>
          <a:xfrm>
            <a:off x="6836597" y="907573"/>
            <a:ext cx="1080000" cy="1080000"/>
          </a:xfrm>
          <a:prstGeom prst="rect">
            <a:avLst/>
          </a:prstGeom>
          <a:noFill/>
          <a:ln>
            <a:noFill/>
          </a:ln>
        </p:spPr>
      </p:pic>
      <p:sp>
        <p:nvSpPr>
          <p:cNvPr id="310" name="Google Shape;310;p8"/>
          <p:cNvSpPr/>
          <p:nvPr/>
        </p:nvSpPr>
        <p:spPr>
          <a:xfrm>
            <a:off x="-2797" y="4842976"/>
            <a:ext cx="9146796" cy="303640"/>
          </a:xfrm>
          <a:prstGeom prst="rect">
            <a:avLst/>
          </a:prstGeom>
          <a:solidFill>
            <a:srgbClr val="A5A5A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1" i="0" lang="en-GB" sz="800" u="none" cap="none" strike="noStrike">
                <a:solidFill>
                  <a:schemeClr val="lt1"/>
                </a:solidFill>
                <a:latin typeface="Montserrat"/>
                <a:ea typeface="Montserrat"/>
                <a:cs typeface="Montserrat"/>
                <a:sym typeface="Montserrat"/>
              </a:rPr>
              <a:t>INCLUDING 8 ICT TECHNICAL SPECIFICATIONS</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1500">
        <p14:flip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g3bf7efc6fca_0_16"/>
          <p:cNvSpPr txBox="1"/>
          <p:nvPr/>
        </p:nvSpPr>
        <p:spPr>
          <a:xfrm>
            <a:off x="1183650" y="158569"/>
            <a:ext cx="6776700" cy="555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GB" sz="2800" u="none" cap="none" strike="noStrike">
                <a:solidFill>
                  <a:srgbClr val="6B2F21"/>
                </a:solidFill>
                <a:latin typeface="Arial"/>
                <a:ea typeface="Arial"/>
                <a:cs typeface="Arial"/>
                <a:sym typeface="Arial"/>
              </a:rPr>
              <a:t>Getting Involved in a Group</a:t>
            </a:r>
            <a:endParaRPr b="1" i="0" sz="2800" u="none" cap="none" strike="noStrike">
              <a:solidFill>
                <a:srgbClr val="6B2F21"/>
              </a:solidFill>
              <a:latin typeface="Arial"/>
              <a:ea typeface="Arial"/>
              <a:cs typeface="Arial"/>
              <a:sym typeface="Arial"/>
            </a:endParaRPr>
          </a:p>
        </p:txBody>
      </p:sp>
      <p:sp>
        <p:nvSpPr>
          <p:cNvPr id="316" name="Google Shape;316;g3bf7efc6fca_0_16"/>
          <p:cNvSpPr/>
          <p:nvPr/>
        </p:nvSpPr>
        <p:spPr>
          <a:xfrm>
            <a:off x="0" y="0"/>
            <a:ext cx="286200" cy="5143500"/>
          </a:xfrm>
          <a:prstGeom prst="rect">
            <a:avLst/>
          </a:prstGeom>
          <a:solidFill>
            <a:srgbClr val="0E605A"/>
          </a:solidFill>
          <a:ln cap="flat" cmpd="sng" w="9525">
            <a:solidFill>
              <a:srgbClr val="0E605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17" name="Google Shape;317;g3bf7efc6fca_0_16"/>
          <p:cNvPicPr preferRelativeResize="0"/>
          <p:nvPr/>
        </p:nvPicPr>
        <p:blipFill rotWithShape="1">
          <a:blip r:embed="rId3">
            <a:alphaModFix/>
          </a:blip>
          <a:srcRect b="0" l="0" r="0" t="0"/>
          <a:stretch/>
        </p:blipFill>
        <p:spPr>
          <a:xfrm>
            <a:off x="375105" y="84152"/>
            <a:ext cx="797171" cy="555900"/>
          </a:xfrm>
          <a:prstGeom prst="rect">
            <a:avLst/>
          </a:prstGeom>
          <a:noFill/>
          <a:ln>
            <a:noFill/>
          </a:ln>
        </p:spPr>
      </p:pic>
      <p:pic>
        <p:nvPicPr>
          <p:cNvPr id="318" name="Google Shape;318;g3bf7efc6fca_0_16" title="Screenshot 2026-01-27 at 13.13.18 (2).png"/>
          <p:cNvPicPr preferRelativeResize="0"/>
          <p:nvPr/>
        </p:nvPicPr>
        <p:blipFill rotWithShape="1">
          <a:blip r:embed="rId4">
            <a:alphaModFix/>
          </a:blip>
          <a:srcRect b="14020" l="24740" r="23533" t="26865"/>
          <a:stretch/>
        </p:blipFill>
        <p:spPr>
          <a:xfrm>
            <a:off x="1581213" y="1040250"/>
            <a:ext cx="6492725" cy="4173900"/>
          </a:xfrm>
          <a:prstGeom prst="rect">
            <a:avLst/>
          </a:prstGeom>
          <a:noFill/>
          <a:ln>
            <a:noFill/>
          </a:ln>
        </p:spPr>
      </p:pic>
      <p:sp>
        <p:nvSpPr>
          <p:cNvPr id="319" name="Google Shape;319;g3bf7efc6fca_0_16"/>
          <p:cNvSpPr txBox="1"/>
          <p:nvPr/>
        </p:nvSpPr>
        <p:spPr>
          <a:xfrm>
            <a:off x="2306975" y="640050"/>
            <a:ext cx="41421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rgbClr val="00B050"/>
                </a:solidFill>
                <a:latin typeface="Arial"/>
                <a:ea typeface="Arial"/>
                <a:cs typeface="Arial"/>
                <a:sym typeface="Arial"/>
                <a:hlinkClick r:id="rId5">
                  <a:extLst>
                    <a:ext uri="{A12FA001-AC4F-418D-AE19-62706E023703}">
                      <ahyp:hlinkClr val="tx"/>
                    </a:ext>
                  </a:extLst>
                </a:hlinkClick>
              </a:rPr>
              <a:t>https://www.rd-alliance.org/group-directory/</a:t>
            </a:r>
            <a:r>
              <a:rPr b="0" i="0" lang="en-GB" sz="1400" u="none" cap="none" strike="noStrike">
                <a:solidFill>
                  <a:srgbClr val="00B050"/>
                </a:solidFill>
                <a:latin typeface="Arial"/>
                <a:ea typeface="Arial"/>
                <a:cs typeface="Arial"/>
                <a:sym typeface="Arial"/>
              </a:rPr>
              <a:t> </a:t>
            </a:r>
            <a:endParaRPr b="0" i="0" sz="1400" u="none" cap="none" strike="noStrike">
              <a:solidFill>
                <a:srgbClr val="00B050"/>
              </a:solidFill>
              <a:latin typeface="Arial"/>
              <a:ea typeface="Arial"/>
              <a:cs typeface="Arial"/>
              <a:sym typeface="Arial"/>
            </a:endParaRPr>
          </a:p>
        </p:txBody>
      </p:sp>
    </p:spTree>
  </p:cSld>
  <p:clrMapOvr>
    <a:masterClrMapping/>
  </p:clrMapOvr>
  <mc:AlternateContent>
    <mc:Choice Requires="p14">
      <p:transition spd="slow" p14:dur="1500">
        <p14:flip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pic>
        <p:nvPicPr>
          <p:cNvPr descr="A computer screen shot of a website&#10;&#10;AI-generated content may be incorrect." id="324" name="Google Shape;324;g368b650bb17_0_77"/>
          <p:cNvPicPr preferRelativeResize="0"/>
          <p:nvPr/>
        </p:nvPicPr>
        <p:blipFill rotWithShape="1">
          <a:blip r:embed="rId3">
            <a:alphaModFix/>
          </a:blip>
          <a:srcRect b="21625" l="22067" r="25497" t="16602"/>
          <a:stretch/>
        </p:blipFill>
        <p:spPr>
          <a:xfrm>
            <a:off x="523140" y="948002"/>
            <a:ext cx="5876121" cy="3893914"/>
          </a:xfrm>
          <a:prstGeom prst="rect">
            <a:avLst/>
          </a:prstGeom>
          <a:noFill/>
          <a:ln>
            <a:noFill/>
          </a:ln>
        </p:spPr>
      </p:pic>
      <p:sp>
        <p:nvSpPr>
          <p:cNvPr id="325" name="Google Shape;325;g368b650bb17_0_77"/>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26" name="Google Shape;326;g368b650bb17_0_77"/>
          <p:cNvPicPr preferRelativeResize="0"/>
          <p:nvPr/>
        </p:nvPicPr>
        <p:blipFill rotWithShape="1">
          <a:blip r:embed="rId4">
            <a:alphaModFix/>
          </a:blip>
          <a:srcRect b="27118" l="0" r="338" t="26149"/>
          <a:stretch/>
        </p:blipFill>
        <p:spPr>
          <a:xfrm>
            <a:off x="416275" y="86250"/>
            <a:ext cx="1168776" cy="774900"/>
          </a:xfrm>
          <a:prstGeom prst="rect">
            <a:avLst/>
          </a:prstGeom>
          <a:noFill/>
          <a:ln>
            <a:noFill/>
          </a:ln>
        </p:spPr>
      </p:pic>
      <p:sp>
        <p:nvSpPr>
          <p:cNvPr id="327" name="Google Shape;327;g368b650bb17_0_77"/>
          <p:cNvSpPr txBox="1"/>
          <p:nvPr/>
        </p:nvSpPr>
        <p:spPr>
          <a:xfrm>
            <a:off x="1715126" y="103338"/>
            <a:ext cx="7663168" cy="6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GB" sz="3000" u="none" cap="none" strike="noStrike">
                <a:solidFill>
                  <a:srgbClr val="6B2F21"/>
                </a:solidFill>
                <a:latin typeface="Arial"/>
                <a:ea typeface="Arial"/>
                <a:cs typeface="Arial"/>
                <a:sym typeface="Arial"/>
              </a:rPr>
              <a:t>RDA and Artificial Intelligence</a:t>
            </a:r>
            <a:endParaRPr b="1" i="0" sz="3000" u="none" cap="none" strike="noStrike">
              <a:solidFill>
                <a:srgbClr val="6B2F21"/>
              </a:solidFill>
              <a:latin typeface="Arial"/>
              <a:ea typeface="Arial"/>
              <a:cs typeface="Arial"/>
              <a:sym typeface="Arial"/>
            </a:endParaRPr>
          </a:p>
        </p:txBody>
      </p:sp>
      <p:pic>
        <p:nvPicPr>
          <p:cNvPr id="328" name="Google Shape;328;g368b650bb17_0_77"/>
          <p:cNvPicPr preferRelativeResize="0"/>
          <p:nvPr/>
        </p:nvPicPr>
        <p:blipFill rotWithShape="1">
          <a:blip r:embed="rId5">
            <a:alphaModFix amt="22000"/>
          </a:blip>
          <a:srcRect b="0" l="0" r="0" t="0"/>
          <a:stretch/>
        </p:blipFill>
        <p:spPr>
          <a:xfrm>
            <a:off x="5831623" y="1563797"/>
            <a:ext cx="3194502" cy="4518200"/>
          </a:xfrm>
          <a:prstGeom prst="rect">
            <a:avLst/>
          </a:prstGeom>
          <a:noFill/>
          <a:ln>
            <a:noFill/>
          </a:ln>
        </p:spPr>
      </p:pic>
      <p:sp>
        <p:nvSpPr>
          <p:cNvPr id="329" name="Google Shape;329;g368b650bb17_0_77"/>
          <p:cNvSpPr txBox="1"/>
          <p:nvPr/>
        </p:nvSpPr>
        <p:spPr>
          <a:xfrm>
            <a:off x="416275" y="1409908"/>
            <a:ext cx="586823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B050"/>
                </a:solidFill>
                <a:latin typeface="Arial"/>
                <a:ea typeface="Arial"/>
                <a:cs typeface="Arial"/>
                <a:sym typeface="Arial"/>
              </a:rPr>
              <a:t>🌐 </a:t>
            </a:r>
            <a:r>
              <a:rPr b="0" i="0" lang="en-GB" sz="1400" u="sng" cap="none" strike="noStrike">
                <a:solidFill>
                  <a:srgbClr val="00B050"/>
                </a:solidFill>
                <a:latin typeface="Arial"/>
                <a:ea typeface="Arial"/>
                <a:cs typeface="Arial"/>
                <a:sym typeface="Arial"/>
                <a:hlinkClick r:id="rId6">
                  <a:extLst>
                    <a:ext uri="{A12FA001-AC4F-418D-AE19-62706E023703}">
                      <ahyp:hlinkClr val="tx"/>
                    </a:ext>
                  </a:extLst>
                </a:hlinkClick>
              </a:rPr>
              <a:t>https://www.rd-alliance.org/value_rda/rda-and-artificial-intelligence/</a:t>
            </a:r>
            <a:r>
              <a:rPr b="0" i="0" lang="en-GB" sz="1400" u="none" cap="none" strike="noStrike">
                <a:solidFill>
                  <a:srgbClr val="00B05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30" name="Google Shape;330;g368b650bb17_0_77"/>
          <p:cNvSpPr txBox="1"/>
          <p:nvPr/>
        </p:nvSpPr>
        <p:spPr>
          <a:xfrm>
            <a:off x="6198882" y="1563797"/>
            <a:ext cx="3104067" cy="2015906"/>
          </a:xfrm>
          <a:prstGeom prst="rect">
            <a:avLst/>
          </a:prstGeom>
          <a:noFill/>
          <a:ln>
            <a:noFill/>
          </a:ln>
        </p:spPr>
        <p:txBody>
          <a:bodyPr anchorCtr="0" anchor="t" bIns="91425" lIns="91425" spcFirstLastPara="1" rIns="91425" wrap="square" tIns="91425">
            <a:spAutoFit/>
          </a:bodyPr>
          <a:lstStyle/>
          <a:p>
            <a:pPr indent="0" lvl="0" marL="120650" marR="0" rtl="0" algn="l">
              <a:lnSpc>
                <a:spcPct val="100000"/>
              </a:lnSpc>
              <a:spcBef>
                <a:spcPts val="0"/>
              </a:spcBef>
              <a:spcAft>
                <a:spcPts val="0"/>
              </a:spcAft>
              <a:buClr>
                <a:srgbClr val="000000"/>
              </a:buClr>
              <a:buSzPts val="1700"/>
              <a:buFont typeface="Arial"/>
              <a:buNone/>
            </a:pPr>
            <a:r>
              <a:rPr b="1" i="0" lang="en-GB" sz="1700" u="none" cap="none" strike="noStrike">
                <a:solidFill>
                  <a:srgbClr val="6B2F21"/>
                </a:solidFill>
                <a:latin typeface="Arial"/>
                <a:ea typeface="Arial"/>
                <a:cs typeface="Arial"/>
                <a:sym typeface="Arial"/>
              </a:rPr>
              <a:t>Dedicated webpage</a:t>
            </a:r>
            <a:endParaRPr b="1" i="0" sz="1700" u="none" cap="none" strike="noStrike">
              <a:solidFill>
                <a:srgbClr val="0E605A"/>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Projects, Activities</a:t>
            </a:r>
            <a:endParaRPr b="0" i="0" sz="14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Resources</a:t>
            </a:r>
            <a:endParaRPr b="0" i="0" sz="14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Events </a:t>
            </a:r>
            <a:endParaRPr b="0" i="0" sz="14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Community Experts</a:t>
            </a:r>
            <a:endParaRPr b="0" i="0" sz="14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Future Work </a:t>
            </a:r>
            <a:endParaRPr b="0" i="0" sz="14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RDA Groups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g3b9eff92349_0_8"/>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36" name="Google Shape;336;g3b9eff92349_0_8"/>
          <p:cNvPicPr preferRelativeResize="0"/>
          <p:nvPr/>
        </p:nvPicPr>
        <p:blipFill rotWithShape="1">
          <a:blip r:embed="rId3">
            <a:alphaModFix/>
          </a:blip>
          <a:srcRect b="27118" l="0" r="338" t="26149"/>
          <a:stretch/>
        </p:blipFill>
        <p:spPr>
          <a:xfrm>
            <a:off x="416275" y="86250"/>
            <a:ext cx="1168776" cy="774900"/>
          </a:xfrm>
          <a:prstGeom prst="rect">
            <a:avLst/>
          </a:prstGeom>
          <a:noFill/>
          <a:ln>
            <a:noFill/>
          </a:ln>
        </p:spPr>
      </p:pic>
      <p:sp>
        <p:nvSpPr>
          <p:cNvPr id="337" name="Google Shape;337;g3b9eff92349_0_8"/>
          <p:cNvSpPr txBox="1"/>
          <p:nvPr/>
        </p:nvSpPr>
        <p:spPr>
          <a:xfrm>
            <a:off x="1715126" y="103338"/>
            <a:ext cx="7663200" cy="6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GB" sz="3000" u="none" cap="none" strike="noStrike">
                <a:solidFill>
                  <a:srgbClr val="6B2F21"/>
                </a:solidFill>
                <a:latin typeface="Arial"/>
                <a:ea typeface="Arial"/>
                <a:cs typeface="Arial"/>
                <a:sym typeface="Arial"/>
              </a:rPr>
              <a:t>AI-Related RDA </a:t>
            </a:r>
            <a:br>
              <a:rPr b="1" i="0" lang="en-GB" sz="3000" u="none" cap="none" strike="noStrike">
                <a:solidFill>
                  <a:srgbClr val="6B2F21"/>
                </a:solidFill>
                <a:latin typeface="Arial"/>
                <a:ea typeface="Arial"/>
                <a:cs typeface="Arial"/>
                <a:sym typeface="Arial"/>
              </a:rPr>
            </a:br>
            <a:r>
              <a:rPr b="1" i="0" lang="en-GB" sz="3000" u="none" cap="none" strike="noStrike">
                <a:solidFill>
                  <a:srgbClr val="6B2F21"/>
                </a:solidFill>
                <a:latin typeface="Arial"/>
                <a:ea typeface="Arial"/>
                <a:cs typeface="Arial"/>
                <a:sym typeface="Arial"/>
              </a:rPr>
              <a:t>Groups and Activities</a:t>
            </a:r>
            <a:endParaRPr b="1" i="0" sz="3000" u="none" cap="none" strike="noStrike">
              <a:solidFill>
                <a:srgbClr val="6B2F21"/>
              </a:solidFill>
              <a:latin typeface="Arial"/>
              <a:ea typeface="Arial"/>
              <a:cs typeface="Arial"/>
              <a:sym typeface="Arial"/>
            </a:endParaRPr>
          </a:p>
        </p:txBody>
      </p:sp>
      <p:sp>
        <p:nvSpPr>
          <p:cNvPr id="338" name="Google Shape;338;g3b9eff92349_0_8"/>
          <p:cNvSpPr txBox="1"/>
          <p:nvPr/>
        </p:nvSpPr>
        <p:spPr>
          <a:xfrm>
            <a:off x="606225" y="1179325"/>
            <a:ext cx="5117400" cy="4212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6B2F21"/>
                </a:solidFill>
                <a:latin typeface="Arial"/>
                <a:ea typeface="Arial"/>
                <a:cs typeface="Arial"/>
                <a:sym typeface="Arial"/>
              </a:rPr>
              <a:t>Groups</a:t>
            </a:r>
            <a:endParaRPr b="1" i="0" sz="1400" u="none" cap="none" strike="noStrike">
              <a:solidFill>
                <a:srgbClr val="0E605A"/>
              </a:solidFill>
              <a:latin typeface="Arial"/>
              <a:ea typeface="Arial"/>
              <a:cs typeface="Arial"/>
              <a:sym typeface="Arial"/>
            </a:endParaRPr>
          </a:p>
          <a:p>
            <a:pPr indent="-317500" lvl="0" marL="457200" marR="0" rtl="0" algn="l">
              <a:lnSpc>
                <a:spcPct val="100000"/>
              </a:lnSpc>
              <a:spcBef>
                <a:spcPts val="0"/>
              </a:spcBef>
              <a:spcAft>
                <a:spcPts val="0"/>
              </a:spcAft>
              <a:buClr>
                <a:srgbClr val="00B050"/>
              </a:buClr>
              <a:buSzPts val="1400"/>
              <a:buFont typeface="Arial"/>
              <a:buChar char="●"/>
            </a:pPr>
            <a:r>
              <a:rPr b="0" i="0" lang="en-GB" sz="1400" u="sng" cap="none" strike="noStrike">
                <a:solidFill>
                  <a:srgbClr val="00B050"/>
                </a:solidFill>
                <a:latin typeface="Arial"/>
                <a:ea typeface="Arial"/>
                <a:cs typeface="Arial"/>
                <a:sym typeface="Arial"/>
                <a:hlinkClick r:id="rId4">
                  <a:extLst>
                    <a:ext uri="{A12FA001-AC4F-418D-AE19-62706E023703}">
                      <ahyp:hlinkClr val="tx"/>
                    </a:ext>
                  </a:extLst>
                </a:hlinkClick>
              </a:rPr>
              <a:t>Artificial Intelligence and Data Visitation WG </a:t>
            </a:r>
            <a:endParaRPr b="0" i="0" sz="1400" u="none" cap="none" strike="noStrike">
              <a:solidFill>
                <a:srgbClr val="00B050"/>
              </a:solidFill>
              <a:latin typeface="Arial"/>
              <a:ea typeface="Arial"/>
              <a:cs typeface="Arial"/>
              <a:sym typeface="Arial"/>
            </a:endParaRPr>
          </a:p>
          <a:p>
            <a:pPr indent="-317500" lvl="0" marL="457200" marR="0" rtl="0" algn="l">
              <a:lnSpc>
                <a:spcPct val="100000"/>
              </a:lnSpc>
              <a:spcBef>
                <a:spcPts val="0"/>
              </a:spcBef>
              <a:spcAft>
                <a:spcPts val="0"/>
              </a:spcAft>
              <a:buClr>
                <a:srgbClr val="00B050"/>
              </a:buClr>
              <a:buSzPts val="1400"/>
              <a:buFont typeface="Arial"/>
              <a:buChar char="●"/>
            </a:pPr>
            <a:r>
              <a:rPr b="0" i="0" lang="en-GB" sz="1400" u="sng" cap="none" strike="noStrike">
                <a:solidFill>
                  <a:srgbClr val="00B050"/>
                </a:solidFill>
                <a:latin typeface="Arial"/>
                <a:ea typeface="Arial"/>
                <a:cs typeface="Arial"/>
                <a:sym typeface="Arial"/>
                <a:hlinkClick r:id="rId5">
                  <a:extLst>
                    <a:ext uri="{A12FA001-AC4F-418D-AE19-62706E023703}">
                      <ahyp:hlinkClr val="tx"/>
                    </a:ext>
                  </a:extLst>
                </a:hlinkClick>
              </a:rPr>
              <a:t>FAIR Run Time Environments WG</a:t>
            </a:r>
            <a:endParaRPr b="0" i="0" sz="1400" u="none" cap="none" strike="noStrike">
              <a:solidFill>
                <a:srgbClr val="00B050"/>
              </a:solidFill>
              <a:latin typeface="Arial"/>
              <a:ea typeface="Arial"/>
              <a:cs typeface="Arial"/>
              <a:sym typeface="Arial"/>
            </a:endParaRPr>
          </a:p>
          <a:p>
            <a:pPr indent="-317500" lvl="0" marL="457200" marR="0" rtl="0" algn="l">
              <a:lnSpc>
                <a:spcPct val="100000"/>
              </a:lnSpc>
              <a:spcBef>
                <a:spcPts val="0"/>
              </a:spcBef>
              <a:spcAft>
                <a:spcPts val="0"/>
              </a:spcAft>
              <a:buClr>
                <a:srgbClr val="00B050"/>
              </a:buClr>
              <a:buSzPts val="1400"/>
              <a:buFont typeface="Arial"/>
              <a:buChar char="●"/>
            </a:pPr>
            <a:r>
              <a:rPr b="0" i="0" lang="en-GB" sz="1400" u="sng" cap="none" strike="noStrike">
                <a:solidFill>
                  <a:srgbClr val="00B050"/>
                </a:solidFill>
                <a:latin typeface="Arial"/>
                <a:ea typeface="Arial"/>
                <a:cs typeface="Arial"/>
                <a:sym typeface="Arial"/>
                <a:hlinkClick r:id="rId6">
                  <a:extLst>
                    <a:ext uri="{A12FA001-AC4F-418D-AE19-62706E023703}">
                      <ahyp:hlinkClr val="tx"/>
                    </a:ext>
                  </a:extLst>
                </a:hlinkClick>
              </a:rPr>
              <a:t>FAIR4ML IG</a:t>
            </a:r>
            <a:r>
              <a:rPr b="0" i="0" lang="en-GB" sz="1400" u="none" cap="none" strike="noStrike">
                <a:solidFill>
                  <a:srgbClr val="00B050"/>
                </a:solidFill>
                <a:latin typeface="Arial"/>
                <a:ea typeface="Arial"/>
                <a:cs typeface="Arial"/>
                <a:sym typeface="Arial"/>
              </a:rPr>
              <a:t> </a:t>
            </a:r>
            <a:endParaRPr b="0" i="0" sz="1400" u="none" cap="none" strike="noStrike">
              <a:solidFill>
                <a:srgbClr val="00B050"/>
              </a:solidFill>
              <a:latin typeface="Arial"/>
              <a:ea typeface="Arial"/>
              <a:cs typeface="Arial"/>
              <a:sym typeface="Arial"/>
            </a:endParaRPr>
          </a:p>
          <a:p>
            <a:pPr indent="-317500" lvl="0" marL="457200" marR="0" rtl="0" algn="l">
              <a:lnSpc>
                <a:spcPct val="100000"/>
              </a:lnSpc>
              <a:spcBef>
                <a:spcPts val="0"/>
              </a:spcBef>
              <a:spcAft>
                <a:spcPts val="0"/>
              </a:spcAft>
              <a:buClr>
                <a:srgbClr val="00B050"/>
              </a:buClr>
              <a:buSzPts val="1400"/>
              <a:buFont typeface="Arial"/>
              <a:buChar char="●"/>
            </a:pPr>
            <a:r>
              <a:rPr b="0" i="0" lang="en-GB" sz="1400" u="sng" cap="none" strike="noStrike">
                <a:solidFill>
                  <a:srgbClr val="00B050"/>
                </a:solidFill>
                <a:latin typeface="Arial"/>
                <a:ea typeface="Arial"/>
                <a:cs typeface="Arial"/>
                <a:sym typeface="Arial"/>
                <a:hlinkClick r:id="rId7">
                  <a:extLst>
                    <a:ext uri="{A12FA001-AC4F-418D-AE19-62706E023703}">
                      <ahyp:hlinkClr val="tx"/>
                    </a:ext>
                  </a:extLst>
                </a:hlinkClick>
              </a:rPr>
              <a:t>Computational Modelling of Health Data WG</a:t>
            </a:r>
            <a:r>
              <a:rPr b="0" i="0" lang="en-GB" sz="1400" u="none" cap="none" strike="noStrike">
                <a:solidFill>
                  <a:srgbClr val="0E605A"/>
                </a:solidFill>
                <a:latin typeface="Arial"/>
                <a:ea typeface="Arial"/>
                <a:cs typeface="Arial"/>
                <a:sym typeface="Arial"/>
              </a:rPr>
              <a:t> (Not yet endorsed)</a:t>
            </a:r>
            <a:endParaRPr b="0" i="0" sz="1400" u="none" cap="none" strike="noStrike">
              <a:solidFill>
                <a:srgbClr val="0E605A"/>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E605A"/>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6B2F21"/>
                </a:solidFill>
                <a:latin typeface="Arial"/>
                <a:ea typeface="Arial"/>
                <a:cs typeface="Arial"/>
                <a:sym typeface="Arial"/>
              </a:rPr>
              <a:t>BoFs - Newly Emerging Topics of Interest</a:t>
            </a:r>
            <a:endParaRPr b="1" i="0" sz="1400" u="none" cap="none" strike="noStrike">
              <a:solidFill>
                <a:srgbClr val="6B2F21"/>
              </a:solidFill>
              <a:latin typeface="Arial"/>
              <a:ea typeface="Arial"/>
              <a:cs typeface="Arial"/>
              <a:sym typeface="Arial"/>
            </a:endParaRPr>
          </a:p>
          <a:p>
            <a:pPr indent="-317500" lvl="0" marL="457200" marR="0" rtl="0" algn="l">
              <a:lnSpc>
                <a:spcPct val="115000"/>
              </a:lnSpc>
              <a:spcBef>
                <a:spcPts val="1200"/>
              </a:spcBef>
              <a:spcAft>
                <a:spcPts val="0"/>
              </a:spcAft>
              <a:buClr>
                <a:srgbClr val="00B050"/>
              </a:buClr>
              <a:buSzPts val="1400"/>
              <a:buFont typeface="Arial"/>
              <a:buChar char="●"/>
            </a:pPr>
            <a:r>
              <a:rPr b="0" i="0" lang="en-GB" sz="1400" u="sng" cap="none" strike="noStrike">
                <a:solidFill>
                  <a:srgbClr val="00B050"/>
                </a:solidFill>
                <a:latin typeface="Arial"/>
                <a:ea typeface="Arial"/>
                <a:cs typeface="Arial"/>
                <a:sym typeface="Arial"/>
                <a:hlinkClick r:id="rId8">
                  <a:extLst>
                    <a:ext uri="{A12FA001-AC4F-418D-AE19-62706E023703}">
                      <ahyp:hlinkClr val="tx"/>
                    </a:ext>
                  </a:extLst>
                </a:hlinkClick>
              </a:rPr>
              <a:t>Is FAIR FAIR? A discussion of the overlaps in the FAIR principles of data management and AI-Readiness</a:t>
            </a:r>
            <a:r>
              <a:rPr b="0" i="0" lang="en-GB" sz="1400" u="none" cap="none" strike="noStrike">
                <a:solidFill>
                  <a:srgbClr val="00B050"/>
                </a:solidFill>
                <a:latin typeface="Arial"/>
                <a:ea typeface="Arial"/>
                <a:cs typeface="Arial"/>
                <a:sym typeface="Arial"/>
              </a:rPr>
              <a:t> </a:t>
            </a:r>
            <a:br>
              <a:rPr b="0" i="0" lang="en-GB" sz="1400" u="none" cap="none" strike="noStrike">
                <a:solidFill>
                  <a:srgbClr val="00B050"/>
                </a:solidFill>
                <a:latin typeface="Arial"/>
                <a:ea typeface="Arial"/>
                <a:cs typeface="Arial"/>
                <a:sym typeface="Arial"/>
              </a:rPr>
            </a:br>
            <a:r>
              <a:rPr b="0" i="0" lang="en-GB" sz="1400" u="none" cap="none" strike="noStrike">
                <a:solidFill>
                  <a:srgbClr val="136059"/>
                </a:solidFill>
                <a:latin typeface="Arial"/>
                <a:ea typeface="Arial"/>
                <a:cs typeface="Arial"/>
                <a:sym typeface="Arial"/>
              </a:rPr>
              <a:t>(P19, IDW2022)</a:t>
            </a:r>
            <a:endParaRPr b="0" i="0" sz="1400" u="none" cap="none" strike="noStrike">
              <a:solidFill>
                <a:srgbClr val="136059"/>
              </a:solidFill>
              <a:latin typeface="Arial"/>
              <a:ea typeface="Arial"/>
              <a:cs typeface="Arial"/>
              <a:sym typeface="Arial"/>
            </a:endParaRPr>
          </a:p>
          <a:p>
            <a:pPr indent="-317500" lvl="0" marL="457200" marR="0" rtl="0" algn="l">
              <a:lnSpc>
                <a:spcPct val="115000"/>
              </a:lnSpc>
              <a:spcBef>
                <a:spcPts val="0"/>
              </a:spcBef>
              <a:spcAft>
                <a:spcPts val="0"/>
              </a:spcAft>
              <a:buClr>
                <a:srgbClr val="00B050"/>
              </a:buClr>
              <a:buSzPts val="1400"/>
              <a:buFont typeface="Arial"/>
              <a:buChar char="●"/>
            </a:pPr>
            <a:r>
              <a:rPr b="0" i="0" lang="en-GB" sz="1400" u="sng" cap="none" strike="noStrike">
                <a:solidFill>
                  <a:srgbClr val="00B050"/>
                </a:solidFill>
                <a:latin typeface="Arial"/>
                <a:ea typeface="Arial"/>
                <a:cs typeface="Arial"/>
                <a:sym typeface="Arial"/>
                <a:hlinkClick r:id="rId9">
                  <a:extLst>
                    <a:ext uri="{A12FA001-AC4F-418D-AE19-62706E023703}">
                      <ahyp:hlinkClr val="tx"/>
                    </a:ext>
                  </a:extLst>
                </a:hlinkClick>
              </a:rPr>
              <a:t>Documenting LLM Interactions throughout the Research Data lifecycle</a:t>
            </a:r>
            <a:r>
              <a:rPr b="0" i="0" lang="en-GB" sz="1400" u="none" cap="none" strike="noStrike">
                <a:solidFill>
                  <a:srgbClr val="00B050"/>
                </a:solidFill>
                <a:latin typeface="Arial"/>
                <a:ea typeface="Arial"/>
                <a:cs typeface="Arial"/>
                <a:sym typeface="Arial"/>
              </a:rPr>
              <a:t> </a:t>
            </a:r>
            <a:r>
              <a:rPr b="0" i="0" lang="en-GB" sz="1400" u="none" cap="none" strike="noStrike">
                <a:solidFill>
                  <a:srgbClr val="136059"/>
                </a:solidFill>
                <a:latin typeface="Arial"/>
                <a:ea typeface="Arial"/>
                <a:cs typeface="Arial"/>
                <a:sym typeface="Arial"/>
              </a:rPr>
              <a:t>(P25, IDW2025)</a:t>
            </a:r>
            <a:endParaRPr b="0" i="0" sz="1400" u="none" cap="none" strike="noStrike">
              <a:solidFill>
                <a:srgbClr val="136059"/>
              </a:solidFill>
              <a:latin typeface="Arial"/>
              <a:ea typeface="Arial"/>
              <a:cs typeface="Arial"/>
              <a:sym typeface="Arial"/>
            </a:endParaRPr>
          </a:p>
          <a:p>
            <a:pPr indent="-317500" lvl="0" marL="457200" marR="0" rtl="0" algn="l">
              <a:lnSpc>
                <a:spcPct val="115000"/>
              </a:lnSpc>
              <a:spcBef>
                <a:spcPts val="0"/>
              </a:spcBef>
              <a:spcAft>
                <a:spcPts val="0"/>
              </a:spcAft>
              <a:buClr>
                <a:srgbClr val="00B050"/>
              </a:buClr>
              <a:buSzPts val="1400"/>
              <a:buFont typeface="Arial"/>
              <a:buChar char="●"/>
            </a:pPr>
            <a:r>
              <a:rPr b="0" i="0" lang="en-GB" sz="1400" u="sng" cap="none" strike="noStrike">
                <a:solidFill>
                  <a:srgbClr val="00B050"/>
                </a:solidFill>
                <a:latin typeface="Arial"/>
                <a:ea typeface="Arial"/>
                <a:cs typeface="Arial"/>
                <a:sym typeface="Arial"/>
                <a:hlinkClick r:id="rId10">
                  <a:extLst>
                    <a:ext uri="{A12FA001-AC4F-418D-AE19-62706E023703}">
                      <ahyp:hlinkClr val="tx"/>
                    </a:ext>
                  </a:extLst>
                </a:hlinkClick>
              </a:rPr>
              <a:t>Autonomous agents at the gate: accelerating data visitation</a:t>
            </a:r>
            <a:r>
              <a:rPr b="0" i="0" lang="en-GB" sz="1400" u="none" cap="none" strike="noStrike">
                <a:solidFill>
                  <a:srgbClr val="00B050"/>
                </a:solidFill>
                <a:latin typeface="Arial"/>
                <a:ea typeface="Arial"/>
                <a:cs typeface="Arial"/>
                <a:sym typeface="Arial"/>
              </a:rPr>
              <a:t> </a:t>
            </a:r>
            <a:r>
              <a:rPr b="0" i="0" lang="en-GB" sz="1400" u="none" cap="none" strike="noStrike">
                <a:solidFill>
                  <a:srgbClr val="136059"/>
                </a:solidFill>
                <a:latin typeface="Arial"/>
                <a:ea typeface="Arial"/>
                <a:cs typeface="Arial"/>
                <a:sym typeface="Arial"/>
              </a:rPr>
              <a:t>(P26)</a:t>
            </a:r>
            <a:endParaRPr b="0" i="0" sz="1400" u="none" cap="none" strike="noStrike">
              <a:solidFill>
                <a:srgbClr val="136059"/>
              </a:solidFill>
              <a:latin typeface="Arial"/>
              <a:ea typeface="Arial"/>
              <a:cs typeface="Arial"/>
              <a:sym typeface="Arial"/>
            </a:endParaRPr>
          </a:p>
          <a:p>
            <a:pPr indent="0" lvl="0" marL="0" marR="0" rtl="0" algn="l">
              <a:lnSpc>
                <a:spcPct val="100000"/>
              </a:lnSpc>
              <a:spcBef>
                <a:spcPts val="1200"/>
              </a:spcBef>
              <a:spcAft>
                <a:spcPts val="0"/>
              </a:spcAft>
              <a:buClr>
                <a:schemeClr val="dk1"/>
              </a:buClr>
              <a:buSzPts val="1700"/>
              <a:buFont typeface="Arial"/>
              <a:buNone/>
            </a:pPr>
            <a:r>
              <a:t/>
            </a:r>
            <a:endParaRPr b="1" i="0" sz="1700" u="none" cap="none" strike="noStrike">
              <a:solidFill>
                <a:srgbClr val="6B2F21"/>
              </a:solidFill>
              <a:latin typeface="Arial"/>
              <a:ea typeface="Arial"/>
              <a:cs typeface="Arial"/>
              <a:sym typeface="Arial"/>
            </a:endParaRPr>
          </a:p>
        </p:txBody>
      </p:sp>
      <p:pic>
        <p:nvPicPr>
          <p:cNvPr id="339" name="Google Shape;339;g3b9eff92349_0_8" title="Artificial intelligence-amico (2).png"/>
          <p:cNvPicPr preferRelativeResize="0"/>
          <p:nvPr/>
        </p:nvPicPr>
        <p:blipFill rotWithShape="1">
          <a:blip r:embed="rId11">
            <a:alphaModFix/>
          </a:blip>
          <a:srcRect b="0" l="0" r="0" t="0"/>
          <a:stretch/>
        </p:blipFill>
        <p:spPr>
          <a:xfrm>
            <a:off x="5794350" y="0"/>
            <a:ext cx="3194500" cy="3194500"/>
          </a:xfrm>
          <a:prstGeom prst="rect">
            <a:avLst/>
          </a:prstGeom>
          <a:noFill/>
          <a:ln>
            <a:noFill/>
          </a:ln>
        </p:spPr>
      </p:pic>
      <p:pic>
        <p:nvPicPr>
          <p:cNvPr id="340" name="Google Shape;340;g3b9eff92349_0_8"/>
          <p:cNvPicPr preferRelativeResize="0"/>
          <p:nvPr/>
        </p:nvPicPr>
        <p:blipFill rotWithShape="1">
          <a:blip r:embed="rId12">
            <a:alphaModFix/>
          </a:blip>
          <a:srcRect b="0" l="0" r="0" t="0"/>
          <a:stretch/>
        </p:blipFill>
        <p:spPr>
          <a:xfrm>
            <a:off x="6043662" y="3349525"/>
            <a:ext cx="2923022" cy="1644200"/>
          </a:xfrm>
          <a:prstGeom prst="rect">
            <a:avLst/>
          </a:prstGeom>
          <a:noFill/>
          <a:ln>
            <a:noFill/>
          </a:ln>
        </p:spPr>
      </p:pic>
      <p:sp>
        <p:nvSpPr>
          <p:cNvPr id="341" name="Google Shape;341;g3b9eff92349_0_8"/>
          <p:cNvSpPr txBox="1"/>
          <p:nvPr/>
        </p:nvSpPr>
        <p:spPr>
          <a:xfrm>
            <a:off x="3826325" y="4648250"/>
            <a:ext cx="3568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sng" cap="none" strike="noStrike">
                <a:solidFill>
                  <a:schemeClr val="hlink"/>
                </a:solidFill>
                <a:latin typeface="Arial"/>
                <a:ea typeface="Arial"/>
                <a:cs typeface="Arial"/>
                <a:sym typeface="Arial"/>
              </a:rPr>
              <a:t>🌐 </a:t>
            </a:r>
            <a:r>
              <a:rPr b="1" i="0" lang="en-GB" sz="1400" u="sng" cap="none" strike="noStrike">
                <a:solidFill>
                  <a:schemeClr val="hlink"/>
                </a:solidFill>
                <a:latin typeface="Arial"/>
                <a:ea typeface="Arial"/>
                <a:cs typeface="Arial"/>
                <a:sym typeface="Arial"/>
                <a:hlinkClick r:id="rId13"/>
              </a:rPr>
              <a:t>Join VP26</a:t>
            </a:r>
            <a:r>
              <a:rPr b="1" i="0" lang="en-GB" sz="1400" u="none" cap="none" strike="noStrike">
                <a:solidFill>
                  <a:srgbClr val="000000"/>
                </a:solidFill>
                <a:latin typeface="Arial"/>
                <a:ea typeface="Arial"/>
                <a:cs typeface="Arial"/>
                <a:sym typeface="Arial"/>
              </a:rPr>
              <a:t> and </a:t>
            </a:r>
            <a:r>
              <a:rPr b="1" i="0" lang="en-GB" sz="1400" u="sng" cap="none" strike="noStrike">
                <a:solidFill>
                  <a:schemeClr val="hlink"/>
                </a:solidFill>
                <a:latin typeface="Arial"/>
                <a:ea typeface="Arial"/>
                <a:cs typeface="Arial"/>
                <a:sym typeface="Arial"/>
                <a:hlinkClick r:id="rId14"/>
              </a:rPr>
              <a:t>P27</a:t>
            </a:r>
            <a:endParaRPr b="1"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9"/>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47" name="Google Shape;347;p9"/>
          <p:cNvPicPr preferRelativeResize="0"/>
          <p:nvPr/>
        </p:nvPicPr>
        <p:blipFill rotWithShape="1">
          <a:blip r:embed="rId3">
            <a:alphaModFix/>
          </a:blip>
          <a:srcRect b="27118" l="0" r="338" t="26149"/>
          <a:stretch/>
        </p:blipFill>
        <p:spPr>
          <a:xfrm>
            <a:off x="416275" y="86250"/>
            <a:ext cx="1168776" cy="774900"/>
          </a:xfrm>
          <a:prstGeom prst="rect">
            <a:avLst/>
          </a:prstGeom>
          <a:noFill/>
          <a:ln>
            <a:noFill/>
          </a:ln>
        </p:spPr>
      </p:pic>
      <p:sp>
        <p:nvSpPr>
          <p:cNvPr id="348" name="Google Shape;348;p9"/>
          <p:cNvSpPr txBox="1"/>
          <p:nvPr/>
        </p:nvSpPr>
        <p:spPr>
          <a:xfrm>
            <a:off x="4763038" y="93848"/>
            <a:ext cx="8489100" cy="6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GB" sz="3000" u="none" cap="none" strike="noStrike">
                <a:solidFill>
                  <a:srgbClr val="6B2F21"/>
                </a:solidFill>
                <a:latin typeface="Arial"/>
                <a:ea typeface="Arial"/>
                <a:cs typeface="Arial"/>
                <a:sym typeface="Arial"/>
              </a:rPr>
              <a:t>Previous Activities</a:t>
            </a:r>
            <a:endParaRPr b="1" i="0" sz="3000" u="none" cap="none" strike="noStrike">
              <a:solidFill>
                <a:srgbClr val="6B2F21"/>
              </a:solidFill>
              <a:latin typeface="Arial"/>
              <a:ea typeface="Arial"/>
              <a:cs typeface="Arial"/>
              <a:sym typeface="Arial"/>
            </a:endParaRPr>
          </a:p>
        </p:txBody>
      </p:sp>
      <p:pic>
        <p:nvPicPr>
          <p:cNvPr id="349" name="Google Shape;349;p9"/>
          <p:cNvPicPr preferRelativeResize="0"/>
          <p:nvPr/>
        </p:nvPicPr>
        <p:blipFill rotWithShape="1">
          <a:blip r:embed="rId4">
            <a:alphaModFix amt="22000"/>
          </a:blip>
          <a:srcRect b="0" l="0" r="0" t="0"/>
          <a:stretch/>
        </p:blipFill>
        <p:spPr>
          <a:xfrm>
            <a:off x="5948807" y="1325550"/>
            <a:ext cx="3194502" cy="4518200"/>
          </a:xfrm>
          <a:prstGeom prst="rect">
            <a:avLst/>
          </a:prstGeom>
          <a:noFill/>
          <a:ln>
            <a:noFill/>
          </a:ln>
        </p:spPr>
      </p:pic>
      <p:sp>
        <p:nvSpPr>
          <p:cNvPr id="350" name="Google Shape;350;p9"/>
          <p:cNvSpPr txBox="1"/>
          <p:nvPr/>
        </p:nvSpPr>
        <p:spPr>
          <a:xfrm>
            <a:off x="4763038" y="716348"/>
            <a:ext cx="4146000" cy="1908184"/>
          </a:xfrm>
          <a:prstGeom prst="rect">
            <a:avLst/>
          </a:prstGeom>
          <a:noFill/>
          <a:ln>
            <a:noFill/>
          </a:ln>
        </p:spPr>
        <p:txBody>
          <a:bodyPr anchorCtr="0" anchor="t" bIns="91425" lIns="91425" spcFirstLastPara="1" rIns="91425" wrap="square" tIns="91425">
            <a:spAutoFit/>
          </a:bodyPr>
          <a:lstStyle/>
          <a:p>
            <a:pPr indent="0" lvl="0" marL="120650" marR="0" rtl="0" algn="l">
              <a:lnSpc>
                <a:spcPct val="100000"/>
              </a:lnSpc>
              <a:spcBef>
                <a:spcPts val="0"/>
              </a:spcBef>
              <a:spcAft>
                <a:spcPts val="0"/>
              </a:spcAft>
              <a:buClr>
                <a:srgbClr val="000000"/>
              </a:buClr>
              <a:buSzPts val="1600"/>
              <a:buFont typeface="Arial"/>
              <a:buNone/>
            </a:pPr>
            <a:r>
              <a:rPr b="1" i="0" lang="en-GB" sz="1600" u="none" cap="none" strike="noStrike">
                <a:solidFill>
                  <a:srgbClr val="0E605A"/>
                </a:solidFill>
                <a:latin typeface="Arial"/>
                <a:ea typeface="Arial"/>
                <a:cs typeface="Arial"/>
                <a:sym typeface="Arial"/>
              </a:rPr>
              <a:t>STATE OF AI </a:t>
            </a:r>
            <a:endParaRPr b="0" i="0" sz="1400" u="none" cap="none" strike="noStrike">
              <a:solidFill>
                <a:srgbClr val="000000"/>
              </a:solidFill>
              <a:latin typeface="Arial"/>
              <a:ea typeface="Arial"/>
              <a:cs typeface="Arial"/>
              <a:sym typeface="Arial"/>
            </a:endParaRPr>
          </a:p>
          <a:p>
            <a:pPr indent="-285750" lvl="0" marL="406400" marR="0" rtl="0" algn="l">
              <a:lnSpc>
                <a:spcPct val="100000"/>
              </a:lnSpc>
              <a:spcBef>
                <a:spcPts val="0"/>
              </a:spcBef>
              <a:spcAft>
                <a:spcPts val="0"/>
              </a:spcAft>
              <a:buClr>
                <a:srgbClr val="0E605A"/>
              </a:buClr>
              <a:buSzPts val="1700"/>
              <a:buFont typeface="Arial"/>
              <a:buChar char="•"/>
            </a:pPr>
            <a:r>
              <a:rPr b="0" i="0" lang="en-GB" sz="1600" u="none" cap="none" strike="noStrike">
                <a:solidFill>
                  <a:srgbClr val="0E605A"/>
                </a:solidFill>
                <a:latin typeface="Arial"/>
                <a:ea typeface="Arial"/>
                <a:cs typeface="Arial"/>
                <a:sym typeface="Arial"/>
              </a:rPr>
              <a:t>RDA community members shared perspectives on </a:t>
            </a:r>
            <a:r>
              <a:rPr b="1" i="0" lang="en-GB" sz="1600" u="none" cap="none" strike="noStrike">
                <a:solidFill>
                  <a:srgbClr val="0E605A"/>
                </a:solidFill>
                <a:latin typeface="Arial"/>
                <a:ea typeface="Arial"/>
                <a:cs typeface="Arial"/>
                <a:sym typeface="Arial"/>
              </a:rPr>
              <a:t>AI's opportunities and challenges</a:t>
            </a:r>
            <a:r>
              <a:rPr b="0" i="0" lang="en-GB" sz="1600" u="none" cap="none" strike="noStrike">
                <a:solidFill>
                  <a:srgbClr val="0E605A"/>
                </a:solidFill>
                <a:latin typeface="Arial"/>
                <a:ea typeface="Arial"/>
                <a:cs typeface="Arial"/>
                <a:sym typeface="Arial"/>
              </a:rPr>
              <a:t>, focusing on data, software, and computational needs for responsible innovation.</a:t>
            </a:r>
            <a:endParaRPr b="0" i="0" sz="1400" u="none" cap="none" strike="noStrike">
              <a:solidFill>
                <a:srgbClr val="000000"/>
              </a:solidFill>
              <a:latin typeface="Arial"/>
              <a:ea typeface="Arial"/>
              <a:cs typeface="Arial"/>
              <a:sym typeface="Arial"/>
            </a:endParaRPr>
          </a:p>
          <a:p>
            <a:pPr indent="-285750" lvl="0" marL="406400" marR="0" rtl="0" algn="l">
              <a:lnSpc>
                <a:spcPct val="100000"/>
              </a:lnSpc>
              <a:spcBef>
                <a:spcPts val="0"/>
              </a:spcBef>
              <a:spcAft>
                <a:spcPts val="0"/>
              </a:spcAft>
              <a:buClr>
                <a:srgbClr val="0E605A"/>
              </a:buClr>
              <a:buSzPts val="1700"/>
              <a:buFont typeface="Arial"/>
              <a:buChar char="•"/>
            </a:pPr>
            <a:r>
              <a:rPr b="0" i="0" lang="en-GB" sz="1600" u="sng" cap="none" strike="noStrike">
                <a:solidFill>
                  <a:srgbClr val="00B050"/>
                </a:solidFill>
                <a:latin typeface="Arial"/>
                <a:ea typeface="Arial"/>
                <a:cs typeface="Arial"/>
                <a:sym typeface="Arial"/>
                <a:hlinkClick r:id="rId5">
                  <a:extLst>
                    <a:ext uri="{A12FA001-AC4F-418D-AE19-62706E023703}">
                      <ahyp:hlinkClr val="tx"/>
                    </a:ext>
                  </a:extLst>
                </a:hlinkClick>
              </a:rPr>
              <a:t>Report</a:t>
            </a:r>
            <a:r>
              <a:rPr b="0" i="0" lang="en-GB" sz="1600" u="none" cap="none" strike="noStrike">
                <a:solidFill>
                  <a:srgbClr val="0E605A"/>
                </a:solidFill>
                <a:latin typeface="Arial"/>
                <a:ea typeface="Arial"/>
                <a:cs typeface="Arial"/>
                <a:sym typeface="Arial"/>
              </a:rPr>
              <a:t> and </a:t>
            </a:r>
            <a:r>
              <a:rPr b="0" i="0" lang="en-GB" sz="1600" u="sng" cap="none" strike="noStrike">
                <a:solidFill>
                  <a:srgbClr val="00B050"/>
                </a:solidFill>
                <a:latin typeface="Arial"/>
                <a:ea typeface="Arial"/>
                <a:cs typeface="Arial"/>
                <a:sym typeface="Arial"/>
                <a:hlinkClick r:id="rId6">
                  <a:extLst>
                    <a:ext uri="{A12FA001-AC4F-418D-AE19-62706E023703}">
                      <ahyp:hlinkClr val="tx"/>
                    </a:ext>
                  </a:extLst>
                </a:hlinkClick>
              </a:rPr>
              <a:t>Summary</a:t>
            </a:r>
            <a:r>
              <a:rPr b="0" i="0" lang="en-GB" sz="1600" u="none" cap="none" strike="noStrike">
                <a:solidFill>
                  <a:srgbClr val="00B05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351" name="Google Shape;351;p9"/>
          <p:cNvPicPr preferRelativeResize="0"/>
          <p:nvPr/>
        </p:nvPicPr>
        <p:blipFill rotWithShape="1">
          <a:blip r:embed="rId7">
            <a:alphaModFix/>
          </a:blip>
          <a:srcRect b="0" l="0" r="0" t="0"/>
          <a:stretch/>
        </p:blipFill>
        <p:spPr>
          <a:xfrm>
            <a:off x="428295" y="716348"/>
            <a:ext cx="4192648" cy="2096324"/>
          </a:xfrm>
          <a:prstGeom prst="rect">
            <a:avLst/>
          </a:prstGeom>
          <a:noFill/>
          <a:ln>
            <a:noFill/>
          </a:ln>
        </p:spPr>
      </p:pic>
      <p:sp>
        <p:nvSpPr>
          <p:cNvPr id="352" name="Google Shape;352;p9"/>
          <p:cNvSpPr txBox="1"/>
          <p:nvPr/>
        </p:nvSpPr>
        <p:spPr>
          <a:xfrm>
            <a:off x="2813657" y="2421333"/>
            <a:ext cx="194938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Arial"/>
                <a:ea typeface="Arial"/>
                <a:cs typeface="Arial"/>
                <a:sym typeface="Arial"/>
              </a:rPr>
              <a:t>SEPTEMBER 2024 </a:t>
            </a:r>
            <a:endParaRPr b="0" i="0" sz="1400" u="none" cap="none" strike="noStrike">
              <a:solidFill>
                <a:srgbClr val="000000"/>
              </a:solidFill>
              <a:latin typeface="Arial"/>
              <a:ea typeface="Arial"/>
              <a:cs typeface="Arial"/>
              <a:sym typeface="Arial"/>
            </a:endParaRPr>
          </a:p>
        </p:txBody>
      </p:sp>
      <p:pic>
        <p:nvPicPr>
          <p:cNvPr id="353" name="Google Shape;353;p9"/>
          <p:cNvPicPr preferRelativeResize="0"/>
          <p:nvPr/>
        </p:nvPicPr>
        <p:blipFill rotWithShape="1">
          <a:blip r:embed="rId8">
            <a:alphaModFix/>
          </a:blip>
          <a:srcRect b="0" l="0" r="0" t="0"/>
          <a:stretch/>
        </p:blipFill>
        <p:spPr>
          <a:xfrm>
            <a:off x="428295" y="2953325"/>
            <a:ext cx="4192650" cy="2096325"/>
          </a:xfrm>
          <a:prstGeom prst="rect">
            <a:avLst/>
          </a:prstGeom>
          <a:noFill/>
          <a:ln>
            <a:noFill/>
          </a:ln>
        </p:spPr>
      </p:pic>
      <p:sp>
        <p:nvSpPr>
          <p:cNvPr id="354" name="Google Shape;354;p9"/>
          <p:cNvSpPr txBox="1"/>
          <p:nvPr/>
        </p:nvSpPr>
        <p:spPr>
          <a:xfrm>
            <a:off x="2936474" y="4741873"/>
            <a:ext cx="194938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Arial"/>
                <a:ea typeface="Arial"/>
                <a:cs typeface="Arial"/>
                <a:sym typeface="Arial"/>
              </a:rPr>
              <a:t>FEBRUARY 2025</a:t>
            </a:r>
            <a:endParaRPr b="0" i="0" sz="1400" u="none" cap="none" strike="noStrike">
              <a:solidFill>
                <a:srgbClr val="000000"/>
              </a:solidFill>
              <a:latin typeface="Arial"/>
              <a:ea typeface="Arial"/>
              <a:cs typeface="Arial"/>
              <a:sym typeface="Arial"/>
            </a:endParaRPr>
          </a:p>
        </p:txBody>
      </p:sp>
      <p:sp>
        <p:nvSpPr>
          <p:cNvPr id="355" name="Google Shape;355;p9"/>
          <p:cNvSpPr txBox="1"/>
          <p:nvPr/>
        </p:nvSpPr>
        <p:spPr>
          <a:xfrm>
            <a:off x="4763038" y="2953325"/>
            <a:ext cx="4146000" cy="2154406"/>
          </a:xfrm>
          <a:prstGeom prst="rect">
            <a:avLst/>
          </a:prstGeom>
          <a:noFill/>
          <a:ln>
            <a:noFill/>
          </a:ln>
        </p:spPr>
        <p:txBody>
          <a:bodyPr anchorCtr="0" anchor="t" bIns="91425" lIns="91425" spcFirstLastPara="1" rIns="91425" wrap="square" tIns="91425">
            <a:spAutoFit/>
          </a:bodyPr>
          <a:lstStyle/>
          <a:p>
            <a:pPr indent="0" lvl="0" marL="120650" marR="0" rtl="0" algn="l">
              <a:lnSpc>
                <a:spcPct val="100000"/>
              </a:lnSpc>
              <a:spcBef>
                <a:spcPts val="0"/>
              </a:spcBef>
              <a:spcAft>
                <a:spcPts val="0"/>
              </a:spcAft>
              <a:buClr>
                <a:srgbClr val="000000"/>
              </a:buClr>
              <a:buSzPts val="1600"/>
              <a:buFont typeface="Arial"/>
              <a:buNone/>
            </a:pPr>
            <a:r>
              <a:rPr b="1" i="0" lang="en-GB" sz="1600" u="none" cap="none" strike="noStrike">
                <a:solidFill>
                  <a:srgbClr val="0E605A"/>
                </a:solidFill>
                <a:latin typeface="Arial"/>
                <a:ea typeface="Arial"/>
                <a:cs typeface="Arial"/>
                <a:sym typeface="Arial"/>
              </a:rPr>
              <a:t>AI IN ACTION</a:t>
            </a:r>
            <a:endParaRPr b="0" i="0" sz="1400" u="none" cap="none" strike="noStrike">
              <a:solidFill>
                <a:srgbClr val="000000"/>
              </a:solidFill>
              <a:latin typeface="Arial"/>
              <a:ea typeface="Arial"/>
              <a:cs typeface="Arial"/>
              <a:sym typeface="Arial"/>
            </a:endParaRPr>
          </a:p>
          <a:p>
            <a:pPr indent="-285750" lvl="0" marL="406400" marR="0" rtl="0" algn="l">
              <a:lnSpc>
                <a:spcPct val="100000"/>
              </a:lnSpc>
              <a:spcBef>
                <a:spcPts val="0"/>
              </a:spcBef>
              <a:spcAft>
                <a:spcPts val="0"/>
              </a:spcAft>
              <a:buClr>
                <a:srgbClr val="0E605A"/>
              </a:buClr>
              <a:buSzPts val="1700"/>
              <a:buFont typeface="Arial"/>
              <a:buChar char="•"/>
            </a:pPr>
            <a:r>
              <a:rPr b="0" i="0" lang="en-GB" sz="1600" u="none" cap="none" strike="noStrike">
                <a:solidFill>
                  <a:srgbClr val="0E605A"/>
                </a:solidFill>
                <a:latin typeface="Arial"/>
                <a:ea typeface="Arial"/>
                <a:cs typeface="Arial"/>
                <a:sym typeface="Arial"/>
              </a:rPr>
              <a:t>Nine speakers across Europe, Asia, Australia demonstrated practical AI implementations, exploring  reproducibility challenges. </a:t>
            </a:r>
            <a:endParaRPr b="0" i="0" sz="1400" u="none" cap="none" strike="noStrike">
              <a:solidFill>
                <a:srgbClr val="000000"/>
              </a:solidFill>
              <a:latin typeface="Arial"/>
              <a:ea typeface="Arial"/>
              <a:cs typeface="Arial"/>
              <a:sym typeface="Arial"/>
            </a:endParaRPr>
          </a:p>
          <a:p>
            <a:pPr indent="-285750" lvl="0" marL="406400" marR="0" rtl="0" algn="l">
              <a:lnSpc>
                <a:spcPct val="100000"/>
              </a:lnSpc>
              <a:spcBef>
                <a:spcPts val="0"/>
              </a:spcBef>
              <a:spcAft>
                <a:spcPts val="0"/>
              </a:spcAft>
              <a:buClr>
                <a:srgbClr val="0E605A"/>
              </a:buClr>
              <a:buSzPts val="1700"/>
              <a:buFont typeface="Arial"/>
              <a:buChar char="•"/>
            </a:pPr>
            <a:r>
              <a:rPr b="0" i="0" lang="en-GB" sz="1600" u="none" cap="none" strike="noStrike">
                <a:solidFill>
                  <a:srgbClr val="0E605A"/>
                </a:solidFill>
                <a:latin typeface="Arial"/>
                <a:ea typeface="Arial"/>
                <a:cs typeface="Arial"/>
                <a:sym typeface="Arial"/>
              </a:rPr>
              <a:t>Outcome: recommendations and plans for future initiatives.</a:t>
            </a:r>
            <a:endParaRPr b="0" i="0" sz="1400" u="none" cap="none" strike="noStrike">
              <a:solidFill>
                <a:srgbClr val="000000"/>
              </a:solidFill>
              <a:latin typeface="Arial"/>
              <a:ea typeface="Arial"/>
              <a:cs typeface="Arial"/>
              <a:sym typeface="Arial"/>
            </a:endParaRPr>
          </a:p>
          <a:p>
            <a:pPr indent="-285750" lvl="0" marL="406400" marR="0" rtl="0" algn="l">
              <a:lnSpc>
                <a:spcPct val="100000"/>
              </a:lnSpc>
              <a:spcBef>
                <a:spcPts val="0"/>
              </a:spcBef>
              <a:spcAft>
                <a:spcPts val="0"/>
              </a:spcAft>
              <a:buClr>
                <a:srgbClr val="0E605A"/>
              </a:buClr>
              <a:buSzPts val="1700"/>
              <a:buFont typeface="Arial"/>
              <a:buChar char="•"/>
            </a:pPr>
            <a:r>
              <a:rPr b="0" i="0" lang="en-GB" sz="1600" u="sng" cap="none" strike="noStrike">
                <a:solidFill>
                  <a:srgbClr val="00B050"/>
                </a:solidFill>
                <a:latin typeface="Arial"/>
                <a:ea typeface="Arial"/>
                <a:cs typeface="Arial"/>
                <a:sym typeface="Arial"/>
                <a:hlinkClick r:id="rId9">
                  <a:extLst>
                    <a:ext uri="{A12FA001-AC4F-418D-AE19-62706E023703}">
                      <ahyp:hlinkClr val="tx"/>
                    </a:ext>
                  </a:extLst>
                </a:hlinkClick>
              </a:rPr>
              <a:t>Report</a:t>
            </a:r>
            <a:r>
              <a:rPr b="0" i="0" lang="en-GB" sz="1600" u="none" cap="none" strike="noStrike">
                <a:solidFill>
                  <a:srgbClr val="00B050"/>
                </a:solidFill>
                <a:latin typeface="Arial"/>
                <a:ea typeface="Arial"/>
                <a:cs typeface="Arial"/>
                <a:sym typeface="Arial"/>
              </a:rPr>
              <a:t> </a:t>
            </a:r>
            <a:endParaRPr b="0" i="0" sz="1600" u="none" cap="none" strike="noStrike">
              <a:solidFill>
                <a:srgbClr val="00B05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10"/>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61" name="Google Shape;361;p10"/>
          <p:cNvPicPr preferRelativeResize="0"/>
          <p:nvPr/>
        </p:nvPicPr>
        <p:blipFill rotWithShape="1">
          <a:blip r:embed="rId3">
            <a:alphaModFix/>
          </a:blip>
          <a:srcRect b="27118" l="0" r="338" t="26149"/>
          <a:stretch/>
        </p:blipFill>
        <p:spPr>
          <a:xfrm>
            <a:off x="416275" y="86250"/>
            <a:ext cx="1168776" cy="774900"/>
          </a:xfrm>
          <a:prstGeom prst="rect">
            <a:avLst/>
          </a:prstGeom>
          <a:noFill/>
          <a:ln>
            <a:noFill/>
          </a:ln>
        </p:spPr>
      </p:pic>
      <p:sp>
        <p:nvSpPr>
          <p:cNvPr id="362" name="Google Shape;362;p10"/>
          <p:cNvSpPr txBox="1"/>
          <p:nvPr/>
        </p:nvSpPr>
        <p:spPr>
          <a:xfrm>
            <a:off x="4664488" y="41255"/>
            <a:ext cx="8489100" cy="6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GB" sz="3000" u="none" cap="none" strike="noStrike">
                <a:solidFill>
                  <a:srgbClr val="6B2F21"/>
                </a:solidFill>
                <a:latin typeface="Arial"/>
                <a:ea typeface="Arial"/>
                <a:cs typeface="Arial"/>
                <a:sym typeface="Arial"/>
              </a:rPr>
              <a:t>Previous Activities</a:t>
            </a:r>
            <a:endParaRPr b="1" i="0" sz="3000" u="none" cap="none" strike="noStrike">
              <a:solidFill>
                <a:srgbClr val="6B2F21"/>
              </a:solidFill>
              <a:latin typeface="Arial"/>
              <a:ea typeface="Arial"/>
              <a:cs typeface="Arial"/>
              <a:sym typeface="Arial"/>
            </a:endParaRPr>
          </a:p>
        </p:txBody>
      </p:sp>
      <p:pic>
        <p:nvPicPr>
          <p:cNvPr id="363" name="Google Shape;363;p10"/>
          <p:cNvPicPr preferRelativeResize="0"/>
          <p:nvPr/>
        </p:nvPicPr>
        <p:blipFill rotWithShape="1">
          <a:blip r:embed="rId4">
            <a:alphaModFix amt="22000"/>
          </a:blip>
          <a:srcRect b="0" l="0" r="0" t="0"/>
          <a:stretch/>
        </p:blipFill>
        <p:spPr>
          <a:xfrm>
            <a:off x="5948807" y="1325550"/>
            <a:ext cx="3194502" cy="4518200"/>
          </a:xfrm>
          <a:prstGeom prst="rect">
            <a:avLst/>
          </a:prstGeom>
          <a:noFill/>
          <a:ln>
            <a:noFill/>
          </a:ln>
        </p:spPr>
      </p:pic>
      <p:sp>
        <p:nvSpPr>
          <p:cNvPr id="364" name="Google Shape;364;p10"/>
          <p:cNvSpPr txBox="1"/>
          <p:nvPr/>
        </p:nvSpPr>
        <p:spPr>
          <a:xfrm>
            <a:off x="4763038" y="598844"/>
            <a:ext cx="4146000" cy="2154406"/>
          </a:xfrm>
          <a:prstGeom prst="rect">
            <a:avLst/>
          </a:prstGeom>
          <a:noFill/>
          <a:ln>
            <a:noFill/>
          </a:ln>
        </p:spPr>
        <p:txBody>
          <a:bodyPr anchorCtr="0" anchor="t" bIns="91425" lIns="91425" spcFirstLastPara="1" rIns="91425" wrap="square" tIns="91425">
            <a:spAutoFit/>
          </a:bodyPr>
          <a:lstStyle/>
          <a:p>
            <a:pPr indent="0" lvl="0" marL="120650" marR="0" rtl="0" algn="l">
              <a:lnSpc>
                <a:spcPct val="100000"/>
              </a:lnSpc>
              <a:spcBef>
                <a:spcPts val="0"/>
              </a:spcBef>
              <a:spcAft>
                <a:spcPts val="0"/>
              </a:spcAft>
              <a:buClr>
                <a:srgbClr val="000000"/>
              </a:buClr>
              <a:buSzPts val="1600"/>
              <a:buFont typeface="Arial"/>
              <a:buNone/>
            </a:pPr>
            <a:r>
              <a:rPr b="1" i="0" lang="en-GB" sz="1600" u="none" cap="none" strike="noStrike">
                <a:solidFill>
                  <a:srgbClr val="0E605A"/>
                </a:solidFill>
                <a:latin typeface="Arial"/>
                <a:ea typeface="Arial"/>
                <a:cs typeface="Arial"/>
                <a:sym typeface="Arial"/>
              </a:rPr>
              <a:t>RDA-MICROSOFT ROUNDTABLE</a:t>
            </a:r>
            <a:endParaRPr b="0" i="0" sz="1400" u="none" cap="none" strike="noStrike">
              <a:solidFill>
                <a:srgbClr val="000000"/>
              </a:solidFill>
              <a:latin typeface="Arial"/>
              <a:ea typeface="Arial"/>
              <a:cs typeface="Arial"/>
              <a:sym typeface="Arial"/>
            </a:endParaRPr>
          </a:p>
          <a:p>
            <a:pPr indent="-285750" lvl="0" marL="406400" marR="0" rtl="0" algn="l">
              <a:lnSpc>
                <a:spcPct val="100000"/>
              </a:lnSpc>
              <a:spcBef>
                <a:spcPts val="0"/>
              </a:spcBef>
              <a:spcAft>
                <a:spcPts val="0"/>
              </a:spcAft>
              <a:buClr>
                <a:srgbClr val="0E605A"/>
              </a:buClr>
              <a:buSzPts val="1700"/>
              <a:buFont typeface="Arial"/>
              <a:buChar char="•"/>
            </a:pPr>
            <a:r>
              <a:rPr b="0" i="0" lang="en-GB" sz="1600" u="none" cap="none" strike="noStrike">
                <a:solidFill>
                  <a:srgbClr val="0E605A"/>
                </a:solidFill>
                <a:latin typeface="Arial"/>
                <a:ea typeface="Arial"/>
                <a:cs typeface="Arial"/>
                <a:sym typeface="Arial"/>
              </a:rPr>
              <a:t>Determine how researchers </a:t>
            </a:r>
            <a:r>
              <a:rPr b="1" i="0" lang="en-GB" sz="1600" u="none" cap="none" strike="noStrike">
                <a:solidFill>
                  <a:srgbClr val="0E605A"/>
                </a:solidFill>
                <a:latin typeface="Arial"/>
                <a:ea typeface="Arial"/>
                <a:cs typeface="Arial"/>
                <a:sym typeface="Arial"/>
              </a:rPr>
              <a:t>prepare data for AI</a:t>
            </a:r>
            <a:r>
              <a:rPr b="0" i="0" lang="en-GB" sz="1600" u="none" cap="none" strike="noStrike">
                <a:solidFill>
                  <a:srgbClr val="0E605A"/>
                </a:solidFill>
                <a:latin typeface="Arial"/>
                <a:ea typeface="Arial"/>
                <a:cs typeface="Arial"/>
                <a:sym typeface="Arial"/>
              </a:rPr>
              <a:t> and </a:t>
            </a:r>
            <a:r>
              <a:rPr b="1" i="0" lang="en-GB" sz="1600" u="none" cap="none" strike="noStrike">
                <a:solidFill>
                  <a:srgbClr val="0E605A"/>
                </a:solidFill>
                <a:latin typeface="Arial"/>
                <a:ea typeface="Arial"/>
                <a:cs typeface="Arial"/>
                <a:sym typeface="Arial"/>
              </a:rPr>
              <a:t>develop skills</a:t>
            </a:r>
            <a:r>
              <a:rPr b="0" i="0" lang="en-GB" sz="1600" u="none" cap="none" strike="noStrike">
                <a:solidFill>
                  <a:srgbClr val="0E605A"/>
                </a:solidFill>
                <a:latin typeface="Arial"/>
                <a:ea typeface="Arial"/>
                <a:cs typeface="Arial"/>
                <a:sym typeface="Arial"/>
              </a:rPr>
              <a:t> for AI-driven research. </a:t>
            </a:r>
            <a:endParaRPr b="0" i="0" sz="1400" u="none" cap="none" strike="noStrike">
              <a:solidFill>
                <a:srgbClr val="000000"/>
              </a:solidFill>
              <a:latin typeface="Arial"/>
              <a:ea typeface="Arial"/>
              <a:cs typeface="Arial"/>
              <a:sym typeface="Arial"/>
            </a:endParaRPr>
          </a:p>
          <a:p>
            <a:pPr indent="-285750" lvl="0" marL="406400" marR="0" rtl="0" algn="l">
              <a:lnSpc>
                <a:spcPct val="100000"/>
              </a:lnSpc>
              <a:spcBef>
                <a:spcPts val="0"/>
              </a:spcBef>
              <a:spcAft>
                <a:spcPts val="0"/>
              </a:spcAft>
              <a:buClr>
                <a:srgbClr val="0E605A"/>
              </a:buClr>
              <a:buSzPts val="1700"/>
              <a:buFont typeface="Arial"/>
              <a:buChar char="•"/>
            </a:pPr>
            <a:r>
              <a:rPr b="0" i="0" lang="en-GB" sz="1600" u="sng" cap="none" strike="noStrike">
                <a:solidFill>
                  <a:srgbClr val="00B050"/>
                </a:solidFill>
                <a:latin typeface="Arial"/>
                <a:ea typeface="Arial"/>
                <a:cs typeface="Arial"/>
                <a:sym typeface="Arial"/>
                <a:hlinkClick r:id="rId5">
                  <a:extLst>
                    <a:ext uri="{A12FA001-AC4F-418D-AE19-62706E023703}">
                      <ahyp:hlinkClr val="tx"/>
                    </a:ext>
                  </a:extLst>
                </a:hlinkClick>
              </a:rPr>
              <a:t>White Paper and Summary Slides </a:t>
            </a:r>
            <a:r>
              <a:rPr b="0" i="0" lang="en-GB" sz="1600" u="none" cap="none" strike="noStrike">
                <a:solidFill>
                  <a:srgbClr val="0E605A"/>
                </a:solidFill>
                <a:latin typeface="Arial"/>
                <a:ea typeface="Arial"/>
                <a:cs typeface="Arial"/>
                <a:sym typeface="Arial"/>
              </a:rPr>
              <a:t>showcasing community dialogue, practical frameworks and best practices. </a:t>
            </a:r>
            <a:endParaRPr b="0" i="0" sz="1600" u="none" cap="none" strike="noStrike">
              <a:solidFill>
                <a:srgbClr val="0E605A"/>
              </a:solidFill>
              <a:latin typeface="Arial"/>
              <a:ea typeface="Arial"/>
              <a:cs typeface="Arial"/>
              <a:sym typeface="Arial"/>
            </a:endParaRPr>
          </a:p>
        </p:txBody>
      </p:sp>
      <p:sp>
        <p:nvSpPr>
          <p:cNvPr id="365" name="Google Shape;365;p10"/>
          <p:cNvSpPr txBox="1"/>
          <p:nvPr/>
        </p:nvSpPr>
        <p:spPr>
          <a:xfrm>
            <a:off x="2813657" y="2421333"/>
            <a:ext cx="194938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Arial"/>
                <a:ea typeface="Arial"/>
                <a:cs typeface="Arial"/>
                <a:sym typeface="Arial"/>
              </a:rPr>
              <a:t>SEPTEMBER 2024 </a:t>
            </a:r>
            <a:endParaRPr b="0" i="0" sz="1400" u="none" cap="none" strike="noStrike">
              <a:solidFill>
                <a:srgbClr val="000000"/>
              </a:solidFill>
              <a:latin typeface="Arial"/>
              <a:ea typeface="Arial"/>
              <a:cs typeface="Arial"/>
              <a:sym typeface="Arial"/>
            </a:endParaRPr>
          </a:p>
        </p:txBody>
      </p:sp>
      <p:sp>
        <p:nvSpPr>
          <p:cNvPr id="366" name="Google Shape;366;p10"/>
          <p:cNvSpPr txBox="1"/>
          <p:nvPr/>
        </p:nvSpPr>
        <p:spPr>
          <a:xfrm>
            <a:off x="2936474" y="4741873"/>
            <a:ext cx="194938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Arial"/>
                <a:ea typeface="Arial"/>
                <a:cs typeface="Arial"/>
                <a:sym typeface="Arial"/>
              </a:rPr>
              <a:t>FEBRUARY 2025</a:t>
            </a:r>
            <a:endParaRPr b="0" i="0" sz="1400" u="none" cap="none" strike="noStrike">
              <a:solidFill>
                <a:srgbClr val="000000"/>
              </a:solidFill>
              <a:latin typeface="Arial"/>
              <a:ea typeface="Arial"/>
              <a:cs typeface="Arial"/>
              <a:sym typeface="Arial"/>
            </a:endParaRPr>
          </a:p>
        </p:txBody>
      </p:sp>
      <p:sp>
        <p:nvSpPr>
          <p:cNvPr id="367" name="Google Shape;367;p10"/>
          <p:cNvSpPr txBox="1"/>
          <p:nvPr/>
        </p:nvSpPr>
        <p:spPr>
          <a:xfrm>
            <a:off x="4763038" y="2875149"/>
            <a:ext cx="4146000" cy="2154406"/>
          </a:xfrm>
          <a:prstGeom prst="rect">
            <a:avLst/>
          </a:prstGeom>
          <a:noFill/>
          <a:ln>
            <a:noFill/>
          </a:ln>
        </p:spPr>
        <p:txBody>
          <a:bodyPr anchorCtr="0" anchor="t" bIns="91425" lIns="91425" spcFirstLastPara="1" rIns="91425" wrap="square" tIns="91425">
            <a:spAutoFit/>
          </a:bodyPr>
          <a:lstStyle/>
          <a:p>
            <a:pPr indent="0" lvl="0" marL="120650" marR="0" rtl="0" algn="l">
              <a:lnSpc>
                <a:spcPct val="100000"/>
              </a:lnSpc>
              <a:spcBef>
                <a:spcPts val="0"/>
              </a:spcBef>
              <a:spcAft>
                <a:spcPts val="0"/>
              </a:spcAft>
              <a:buClr>
                <a:srgbClr val="000000"/>
              </a:buClr>
              <a:buSzPts val="1600"/>
              <a:buFont typeface="Arial"/>
              <a:buNone/>
            </a:pPr>
            <a:r>
              <a:rPr b="1" i="0" lang="en-GB" sz="1600" u="none" cap="none" strike="noStrike">
                <a:solidFill>
                  <a:srgbClr val="0E605A"/>
                </a:solidFill>
                <a:latin typeface="Arial"/>
                <a:ea typeface="Arial"/>
                <a:cs typeface="Arial"/>
                <a:sym typeface="Arial"/>
              </a:rPr>
              <a:t>RDA-MICROSOFT ROUNDTABLE</a:t>
            </a:r>
            <a:endParaRPr b="0" i="0" sz="1400" u="none" cap="none" strike="noStrike">
              <a:solidFill>
                <a:srgbClr val="000000"/>
              </a:solidFill>
              <a:latin typeface="Arial"/>
              <a:ea typeface="Arial"/>
              <a:cs typeface="Arial"/>
              <a:sym typeface="Arial"/>
            </a:endParaRPr>
          </a:p>
          <a:p>
            <a:pPr indent="-285750" lvl="0" marL="406400" marR="0" rtl="0" algn="l">
              <a:lnSpc>
                <a:spcPct val="100000"/>
              </a:lnSpc>
              <a:spcBef>
                <a:spcPts val="0"/>
              </a:spcBef>
              <a:spcAft>
                <a:spcPts val="0"/>
              </a:spcAft>
              <a:buClr>
                <a:srgbClr val="0E605A"/>
              </a:buClr>
              <a:buSzPts val="1700"/>
              <a:buFont typeface="Arial"/>
              <a:buChar char="•"/>
            </a:pPr>
            <a:r>
              <a:rPr b="0" i="0" lang="en-GB" sz="1600" u="none" cap="none" strike="noStrike">
                <a:solidFill>
                  <a:srgbClr val="0E605A"/>
                </a:solidFill>
                <a:latin typeface="Arial"/>
                <a:ea typeface="Arial"/>
                <a:cs typeface="Arial"/>
                <a:sym typeface="Arial"/>
              </a:rPr>
              <a:t>Determine how </a:t>
            </a:r>
            <a:r>
              <a:rPr b="1" i="0" lang="en-GB" sz="1600" u="none" cap="none" strike="noStrike">
                <a:solidFill>
                  <a:srgbClr val="0E605A"/>
                </a:solidFill>
                <a:latin typeface="Arial"/>
                <a:ea typeface="Arial"/>
                <a:cs typeface="Arial"/>
                <a:sym typeface="Arial"/>
              </a:rPr>
              <a:t>emerging technologies transform research capabilities</a:t>
            </a:r>
            <a:r>
              <a:rPr b="0" i="0" lang="en-GB" sz="1600" u="none" cap="none" strike="noStrike">
                <a:solidFill>
                  <a:srgbClr val="0E605A"/>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285750" lvl="0" marL="406400" marR="0" rtl="0" algn="l">
              <a:lnSpc>
                <a:spcPct val="100000"/>
              </a:lnSpc>
              <a:spcBef>
                <a:spcPts val="0"/>
              </a:spcBef>
              <a:spcAft>
                <a:spcPts val="0"/>
              </a:spcAft>
              <a:buClr>
                <a:srgbClr val="0E605A"/>
              </a:buClr>
              <a:buSzPts val="1700"/>
              <a:buFont typeface="Arial"/>
              <a:buChar char="•"/>
            </a:pPr>
            <a:r>
              <a:rPr b="0" i="0" lang="en-GB" sz="1600" u="sng" cap="none" strike="noStrike">
                <a:solidFill>
                  <a:srgbClr val="00B050"/>
                </a:solidFill>
                <a:latin typeface="Arial"/>
                <a:ea typeface="Arial"/>
                <a:cs typeface="Arial"/>
                <a:sym typeface="Arial"/>
                <a:hlinkClick r:id="rId6">
                  <a:extLst>
                    <a:ext uri="{A12FA001-AC4F-418D-AE19-62706E023703}">
                      <ahyp:hlinkClr val="tx"/>
                    </a:ext>
                  </a:extLst>
                </a:hlinkClick>
              </a:rPr>
              <a:t>White Paper and Summary Slides </a:t>
            </a:r>
            <a:r>
              <a:rPr b="0" i="0" lang="en-GB" sz="1600" u="none" cap="none" strike="noStrike">
                <a:solidFill>
                  <a:srgbClr val="0E605A"/>
                </a:solidFill>
                <a:latin typeface="Arial"/>
                <a:ea typeface="Arial"/>
                <a:cs typeface="Arial"/>
                <a:sym typeface="Arial"/>
              </a:rPr>
              <a:t>showcasing community dialogue, practical frameworks and best practices. </a:t>
            </a:r>
            <a:endParaRPr b="0" i="0" sz="1600" u="none" cap="none" strike="noStrike">
              <a:solidFill>
                <a:srgbClr val="0E605A"/>
              </a:solidFill>
              <a:latin typeface="Arial"/>
              <a:ea typeface="Arial"/>
              <a:cs typeface="Arial"/>
              <a:sym typeface="Arial"/>
            </a:endParaRPr>
          </a:p>
        </p:txBody>
      </p:sp>
      <p:pic>
        <p:nvPicPr>
          <p:cNvPr id="368" name="Google Shape;368;p10"/>
          <p:cNvPicPr preferRelativeResize="0"/>
          <p:nvPr/>
        </p:nvPicPr>
        <p:blipFill rotWithShape="1">
          <a:blip r:embed="rId7">
            <a:alphaModFix/>
          </a:blip>
          <a:srcRect b="0" l="0" r="0" t="0"/>
          <a:stretch/>
        </p:blipFill>
        <p:spPr>
          <a:xfrm>
            <a:off x="416275" y="893205"/>
            <a:ext cx="4146000" cy="2012763"/>
          </a:xfrm>
          <a:prstGeom prst="rect">
            <a:avLst/>
          </a:prstGeom>
          <a:noFill/>
          <a:ln>
            <a:noFill/>
          </a:ln>
        </p:spPr>
      </p:pic>
      <p:pic>
        <p:nvPicPr>
          <p:cNvPr id="369" name="Google Shape;369;p10"/>
          <p:cNvPicPr preferRelativeResize="0"/>
          <p:nvPr/>
        </p:nvPicPr>
        <p:blipFill rotWithShape="1">
          <a:blip r:embed="rId8">
            <a:alphaModFix/>
          </a:blip>
          <a:srcRect b="0" l="0" r="0" t="0"/>
          <a:stretch/>
        </p:blipFill>
        <p:spPr>
          <a:xfrm>
            <a:off x="416250" y="2956870"/>
            <a:ext cx="4155750" cy="2100380"/>
          </a:xfrm>
          <a:prstGeom prst="rect">
            <a:avLst/>
          </a:prstGeom>
          <a:noFill/>
          <a:ln>
            <a:noFill/>
          </a:ln>
        </p:spPr>
      </p:pic>
      <p:sp>
        <p:nvSpPr>
          <p:cNvPr id="370" name="Google Shape;370;p10"/>
          <p:cNvSpPr txBox="1"/>
          <p:nvPr/>
        </p:nvSpPr>
        <p:spPr>
          <a:xfrm>
            <a:off x="3406541" y="2410982"/>
            <a:ext cx="194938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Arial"/>
                <a:ea typeface="Arial"/>
                <a:cs typeface="Arial"/>
                <a:sym typeface="Arial"/>
              </a:rPr>
              <a:t>MAY 2025</a:t>
            </a:r>
            <a:endParaRPr b="0" i="0" sz="1400" u="none" cap="none" strike="noStrike">
              <a:solidFill>
                <a:srgbClr val="000000"/>
              </a:solidFill>
              <a:latin typeface="Arial"/>
              <a:ea typeface="Arial"/>
              <a:cs typeface="Arial"/>
              <a:sym typeface="Arial"/>
            </a:endParaRPr>
          </a:p>
        </p:txBody>
      </p:sp>
      <p:sp>
        <p:nvSpPr>
          <p:cNvPr id="371" name="Google Shape;371;p10"/>
          <p:cNvSpPr txBox="1"/>
          <p:nvPr/>
        </p:nvSpPr>
        <p:spPr>
          <a:xfrm>
            <a:off x="3429585" y="4545613"/>
            <a:ext cx="194938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Arial"/>
                <a:ea typeface="Arial"/>
                <a:cs typeface="Arial"/>
                <a:sym typeface="Arial"/>
              </a:rPr>
              <a:t>JUNE 2025</a:t>
            </a:r>
            <a:endParaRPr b="0" i="0" sz="1400" u="none" cap="none" strike="noStrike">
              <a:solidFill>
                <a:srgbClr val="000000"/>
              </a:solidFill>
              <a:latin typeface="Arial"/>
              <a:ea typeface="Arial"/>
              <a:cs typeface="Arial"/>
              <a:sym typeface="Arial"/>
            </a:endParaRPr>
          </a:p>
        </p:txBody>
      </p:sp>
      <p:pic>
        <p:nvPicPr>
          <p:cNvPr id="372" name="Google Shape;372;p10"/>
          <p:cNvPicPr preferRelativeResize="0"/>
          <p:nvPr/>
        </p:nvPicPr>
        <p:blipFill rotWithShape="1">
          <a:blip r:embed="rId3">
            <a:alphaModFix/>
          </a:blip>
          <a:srcRect b="27118" l="0" r="338" t="26149"/>
          <a:stretch/>
        </p:blipFill>
        <p:spPr>
          <a:xfrm>
            <a:off x="416275" y="54195"/>
            <a:ext cx="1168776" cy="774900"/>
          </a:xfrm>
          <a:prstGeom prst="rect">
            <a:avLst/>
          </a:prstGeom>
          <a:noFill/>
          <a:ln>
            <a:noFill/>
          </a:ln>
        </p:spPr>
      </p:pic>
      <p:pic>
        <p:nvPicPr>
          <p:cNvPr id="373" name="Google Shape;373;p10"/>
          <p:cNvPicPr preferRelativeResize="0"/>
          <p:nvPr/>
        </p:nvPicPr>
        <p:blipFill rotWithShape="1">
          <a:blip r:embed="rId9">
            <a:alphaModFix/>
          </a:blip>
          <a:srcRect b="0" l="0" r="0" t="0"/>
          <a:stretch/>
        </p:blipFill>
        <p:spPr>
          <a:xfrm>
            <a:off x="1715125" y="147500"/>
            <a:ext cx="1949550" cy="415175"/>
          </a:xfrm>
          <a:prstGeom prst="rect">
            <a:avLst/>
          </a:prstGeom>
          <a:noFill/>
          <a:ln>
            <a:noFill/>
          </a:ln>
        </p:spPr>
      </p:pic>
      <p:sp>
        <p:nvSpPr>
          <p:cNvPr id="374" name="Google Shape;374;p10"/>
          <p:cNvSpPr txBox="1"/>
          <p:nvPr/>
        </p:nvSpPr>
        <p:spPr>
          <a:xfrm>
            <a:off x="286200" y="584160"/>
            <a:ext cx="5610416" cy="36930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B050"/>
                </a:solidFill>
                <a:latin typeface="Arial"/>
                <a:ea typeface="Arial"/>
                <a:cs typeface="Arial"/>
                <a:sym typeface="Arial"/>
              </a:rPr>
              <a:t>🌐 </a:t>
            </a:r>
            <a:r>
              <a:rPr b="0" i="0" lang="en-GB" sz="1200" u="sng" cap="none" strike="noStrike">
                <a:solidFill>
                  <a:srgbClr val="00B050"/>
                </a:solidFill>
                <a:latin typeface="Arial"/>
                <a:ea typeface="Arial"/>
                <a:cs typeface="Arial"/>
                <a:sym typeface="Arial"/>
              </a:rPr>
              <a:t>I</a:t>
            </a:r>
            <a:r>
              <a:rPr b="0" i="0" lang="en-GB" sz="1200" u="sng" cap="none" strike="noStrike">
                <a:solidFill>
                  <a:srgbClr val="00B050"/>
                </a:solidFill>
                <a:latin typeface="Arial"/>
                <a:ea typeface="Arial"/>
                <a:cs typeface="Arial"/>
                <a:sym typeface="Arial"/>
                <a:hlinkClick r:id="rId10">
                  <a:extLst>
                    <a:ext uri="{A12FA001-AC4F-418D-AE19-62706E023703}">
                      <ahyp:hlinkClr val="tx"/>
                    </a:ext>
                  </a:extLst>
                </a:hlinkClick>
              </a:rPr>
              <a:t>n Accordance with the Public-Private Partnership Framework</a:t>
            </a:r>
            <a:r>
              <a:rPr b="0" i="0" lang="en-GB" sz="1200" u="sng" cap="none" strike="noStrike">
                <a:solidFill>
                  <a:srgbClr val="00B050"/>
                </a:solidFill>
                <a:latin typeface="Arial"/>
                <a:ea typeface="Arial"/>
                <a:cs typeface="Arial"/>
                <a:sym typeface="Arial"/>
              </a:rPr>
              <a:t> </a:t>
            </a:r>
            <a:r>
              <a:rPr b="0" i="0" lang="en-GB" sz="1200" u="none" cap="none" strike="noStrike">
                <a:solidFill>
                  <a:srgbClr val="00B050"/>
                </a:solidFill>
                <a:latin typeface="Arial"/>
                <a:ea typeface="Arial"/>
                <a:cs typeface="Arial"/>
                <a:sym typeface="Arial"/>
              </a:rPr>
              <a:t> </a:t>
            </a:r>
            <a:endParaRPr b="0" i="0" sz="1200" u="none" cap="none" strike="noStrike">
              <a:solidFill>
                <a:srgbClr val="00B05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11"/>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80" name="Google Shape;380;p11"/>
          <p:cNvPicPr preferRelativeResize="0"/>
          <p:nvPr/>
        </p:nvPicPr>
        <p:blipFill rotWithShape="1">
          <a:blip r:embed="rId3">
            <a:alphaModFix/>
          </a:blip>
          <a:srcRect b="27118" l="0" r="338" t="26149"/>
          <a:stretch/>
        </p:blipFill>
        <p:spPr>
          <a:xfrm>
            <a:off x="416275" y="86250"/>
            <a:ext cx="1168776" cy="774900"/>
          </a:xfrm>
          <a:prstGeom prst="rect">
            <a:avLst/>
          </a:prstGeom>
          <a:noFill/>
          <a:ln>
            <a:noFill/>
          </a:ln>
        </p:spPr>
      </p:pic>
      <p:pic>
        <p:nvPicPr>
          <p:cNvPr id="381" name="Google Shape;381;p11"/>
          <p:cNvPicPr preferRelativeResize="0"/>
          <p:nvPr/>
        </p:nvPicPr>
        <p:blipFill rotWithShape="1">
          <a:blip r:embed="rId4">
            <a:alphaModFix amt="22000"/>
          </a:blip>
          <a:srcRect b="0" l="0" r="0" t="0"/>
          <a:stretch/>
        </p:blipFill>
        <p:spPr>
          <a:xfrm>
            <a:off x="5948807" y="1325550"/>
            <a:ext cx="3194502" cy="4518200"/>
          </a:xfrm>
          <a:prstGeom prst="rect">
            <a:avLst/>
          </a:prstGeom>
          <a:noFill/>
          <a:ln>
            <a:noFill/>
          </a:ln>
        </p:spPr>
      </p:pic>
      <p:sp>
        <p:nvSpPr>
          <p:cNvPr id="382" name="Google Shape;382;p11"/>
          <p:cNvSpPr txBox="1"/>
          <p:nvPr/>
        </p:nvSpPr>
        <p:spPr>
          <a:xfrm>
            <a:off x="4763038" y="1560210"/>
            <a:ext cx="4146000" cy="3139291"/>
          </a:xfrm>
          <a:prstGeom prst="rect">
            <a:avLst/>
          </a:prstGeom>
          <a:noFill/>
          <a:ln>
            <a:noFill/>
          </a:ln>
        </p:spPr>
        <p:txBody>
          <a:bodyPr anchorCtr="0" anchor="t" bIns="91425" lIns="91425" spcFirstLastPara="1" rIns="91425" wrap="square" tIns="91425">
            <a:spAutoFit/>
          </a:bodyPr>
          <a:lstStyle/>
          <a:p>
            <a:pPr indent="0" lvl="0" marL="120650" marR="0" rtl="0" algn="l">
              <a:lnSpc>
                <a:spcPct val="100000"/>
              </a:lnSpc>
              <a:spcBef>
                <a:spcPts val="0"/>
              </a:spcBef>
              <a:spcAft>
                <a:spcPts val="0"/>
              </a:spcAft>
              <a:buClr>
                <a:srgbClr val="000000"/>
              </a:buClr>
              <a:buSzPts val="1600"/>
              <a:buFont typeface="Arial"/>
              <a:buNone/>
            </a:pPr>
            <a:r>
              <a:rPr b="1" i="0" lang="en-GB" sz="1600" u="none" cap="none" strike="noStrike">
                <a:solidFill>
                  <a:srgbClr val="0E605A"/>
                </a:solidFill>
                <a:latin typeface="Arial"/>
                <a:ea typeface="Arial"/>
                <a:cs typeface="Arial"/>
                <a:sym typeface="Arial"/>
              </a:rPr>
              <a:t>RDA-MICROSOFT ROUNDTABLE</a:t>
            </a:r>
            <a:endParaRPr b="0" i="0" sz="1400" u="none" cap="none" strike="noStrike">
              <a:solidFill>
                <a:srgbClr val="000000"/>
              </a:solidFill>
              <a:latin typeface="Arial"/>
              <a:ea typeface="Arial"/>
              <a:cs typeface="Arial"/>
              <a:sym typeface="Arial"/>
            </a:endParaRPr>
          </a:p>
          <a:p>
            <a:pPr indent="0" lvl="0" marL="12065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E605A"/>
              </a:solidFill>
              <a:latin typeface="Arial"/>
              <a:ea typeface="Arial"/>
              <a:cs typeface="Arial"/>
              <a:sym typeface="Arial"/>
            </a:endParaRPr>
          </a:p>
          <a:p>
            <a:pPr indent="-285750" lvl="0" marL="406400" marR="0" rtl="0" algn="l">
              <a:lnSpc>
                <a:spcPct val="100000"/>
              </a:lnSpc>
              <a:spcBef>
                <a:spcPts val="0"/>
              </a:spcBef>
              <a:spcAft>
                <a:spcPts val="0"/>
              </a:spcAft>
              <a:buClr>
                <a:srgbClr val="0E605A"/>
              </a:buClr>
              <a:buSzPts val="1700"/>
              <a:buFont typeface="Arial"/>
              <a:buChar char="•"/>
            </a:pPr>
            <a:r>
              <a:rPr b="1" i="0" lang="en-GB" sz="1600" u="none" cap="none" strike="noStrike">
                <a:solidFill>
                  <a:srgbClr val="0E605A"/>
                </a:solidFill>
                <a:latin typeface="Arial"/>
                <a:ea typeface="Arial"/>
                <a:cs typeface="Arial"/>
                <a:sym typeface="Arial"/>
              </a:rPr>
              <a:t>Community recommendation </a:t>
            </a:r>
            <a:r>
              <a:rPr b="0" i="0" lang="en-GB" sz="1600" u="none" cap="none" strike="noStrike">
                <a:solidFill>
                  <a:srgbClr val="0E605A"/>
                </a:solidFill>
                <a:latin typeface="Arial"/>
                <a:ea typeface="Arial"/>
                <a:cs typeface="Arial"/>
                <a:sym typeface="Arial"/>
              </a:rPr>
              <a:t>to invest in </a:t>
            </a:r>
            <a:r>
              <a:rPr b="1" i="0" lang="en-GB" sz="1600" u="none" cap="none" strike="noStrike">
                <a:solidFill>
                  <a:srgbClr val="0E605A"/>
                </a:solidFill>
                <a:latin typeface="Arial"/>
                <a:ea typeface="Arial"/>
                <a:cs typeface="Arial"/>
                <a:sym typeface="Arial"/>
              </a:rPr>
              <a:t>automated data preparation tools</a:t>
            </a:r>
            <a:r>
              <a:rPr b="0" i="0" lang="en-GB" sz="1600" u="none" cap="none" strike="noStrike">
                <a:solidFill>
                  <a:srgbClr val="0E605A"/>
                </a:solidFill>
                <a:latin typeface="Arial"/>
                <a:ea typeface="Arial"/>
                <a:cs typeface="Arial"/>
                <a:sym typeface="Arial"/>
              </a:rPr>
              <a:t>, robust metadata standards, and dedicated stewardship roles to enhance data readiness. </a:t>
            </a:r>
            <a:endParaRPr b="0" i="0" sz="1400" u="none" cap="none" strike="noStrike">
              <a:solidFill>
                <a:srgbClr val="000000"/>
              </a:solidFill>
              <a:latin typeface="Arial"/>
              <a:ea typeface="Arial"/>
              <a:cs typeface="Arial"/>
              <a:sym typeface="Arial"/>
            </a:endParaRPr>
          </a:p>
          <a:p>
            <a:pPr indent="0" lvl="0" marL="12065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E605A"/>
              </a:solidFill>
              <a:latin typeface="Arial"/>
              <a:ea typeface="Arial"/>
              <a:cs typeface="Arial"/>
              <a:sym typeface="Arial"/>
            </a:endParaRPr>
          </a:p>
          <a:p>
            <a:pPr indent="-285750" lvl="0" marL="406400" marR="0" rtl="0" algn="l">
              <a:lnSpc>
                <a:spcPct val="100000"/>
              </a:lnSpc>
              <a:spcBef>
                <a:spcPts val="0"/>
              </a:spcBef>
              <a:spcAft>
                <a:spcPts val="0"/>
              </a:spcAft>
              <a:buClr>
                <a:srgbClr val="0E605A"/>
              </a:buClr>
              <a:buSzPts val="1700"/>
              <a:buFont typeface="Arial"/>
              <a:buChar char="•"/>
            </a:pPr>
            <a:r>
              <a:rPr b="1" i="0" lang="en-GB" sz="1600" u="none" cap="none" strike="noStrike">
                <a:solidFill>
                  <a:srgbClr val="0E605A"/>
                </a:solidFill>
                <a:latin typeface="Arial"/>
                <a:ea typeface="Arial"/>
                <a:cs typeface="Arial"/>
                <a:sym typeface="Arial"/>
              </a:rPr>
              <a:t>Agentic AI </a:t>
            </a:r>
            <a:r>
              <a:rPr b="0" i="0" lang="en-GB" sz="1600" u="none" cap="none" strike="noStrike">
                <a:solidFill>
                  <a:srgbClr val="0E605A"/>
                </a:solidFill>
                <a:latin typeface="Arial"/>
                <a:ea typeface="Arial"/>
                <a:cs typeface="Arial"/>
                <a:sym typeface="Arial"/>
              </a:rPr>
              <a:t>emerged as top </a:t>
            </a:r>
            <a:r>
              <a:rPr b="1" i="0" lang="en-GB" sz="1600" u="none" cap="none" strike="noStrike">
                <a:solidFill>
                  <a:srgbClr val="0E605A"/>
                </a:solidFill>
                <a:latin typeface="Arial"/>
                <a:ea typeface="Arial"/>
                <a:cs typeface="Arial"/>
                <a:sym typeface="Arial"/>
              </a:rPr>
              <a:t>area of interest</a:t>
            </a:r>
            <a:r>
              <a:rPr b="0" i="0" lang="en-GB" sz="1600" u="none" cap="none" strike="noStrike">
                <a:solidFill>
                  <a:srgbClr val="0E605A"/>
                </a:solidFill>
                <a:latin typeface="Arial"/>
                <a:ea typeface="Arial"/>
                <a:cs typeface="Arial"/>
                <a:sym typeface="Arial"/>
              </a:rPr>
              <a:t> and </a:t>
            </a:r>
            <a:r>
              <a:rPr b="1" i="0" lang="en-GB" sz="1600" u="none" cap="none" strike="noStrike">
                <a:solidFill>
                  <a:srgbClr val="0E605A"/>
                </a:solidFill>
                <a:latin typeface="Arial"/>
                <a:ea typeface="Arial"/>
                <a:cs typeface="Arial"/>
                <a:sym typeface="Arial"/>
              </a:rPr>
              <a:t>skilling</a:t>
            </a:r>
            <a:r>
              <a:rPr b="0" i="0" lang="en-GB" sz="1600" u="none" cap="none" strike="noStrike">
                <a:solidFill>
                  <a:srgbClr val="0E605A"/>
                </a:solidFill>
                <a:latin typeface="Arial"/>
                <a:ea typeface="Arial"/>
                <a:cs typeface="Arial"/>
                <a:sym typeface="Arial"/>
              </a:rPr>
              <a:t> </a:t>
            </a:r>
            <a:r>
              <a:rPr b="1" i="0" lang="en-GB" sz="1600" u="none" cap="none" strike="noStrike">
                <a:solidFill>
                  <a:srgbClr val="0E605A"/>
                </a:solidFill>
                <a:latin typeface="Arial"/>
                <a:ea typeface="Arial"/>
                <a:cs typeface="Arial"/>
                <a:sym typeface="Arial"/>
              </a:rPr>
              <a:t>need</a:t>
            </a:r>
            <a:r>
              <a:rPr b="0" i="0" lang="en-GB" sz="1600" u="none" cap="none" strike="noStrike">
                <a:solidFill>
                  <a:srgbClr val="0E605A"/>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12065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E605A"/>
              </a:solidFill>
              <a:latin typeface="Arial"/>
              <a:ea typeface="Arial"/>
              <a:cs typeface="Arial"/>
              <a:sym typeface="Arial"/>
            </a:endParaRPr>
          </a:p>
          <a:p>
            <a:pPr indent="0" lvl="0" marL="120650" marR="0" rtl="0" algn="l">
              <a:lnSpc>
                <a:spcPct val="100000"/>
              </a:lnSpc>
              <a:spcBef>
                <a:spcPts val="0"/>
              </a:spcBef>
              <a:spcAft>
                <a:spcPts val="0"/>
              </a:spcAft>
              <a:buClr>
                <a:srgbClr val="000000"/>
              </a:buClr>
              <a:buSzPts val="1600"/>
              <a:buFont typeface="Arial"/>
              <a:buNone/>
            </a:pPr>
            <a:r>
              <a:rPr b="1" i="0" lang="en-GB" sz="1600" u="none" cap="none" strike="noStrike">
                <a:solidFill>
                  <a:srgbClr val="0E605A"/>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83" name="Google Shape;383;p11"/>
          <p:cNvSpPr txBox="1"/>
          <p:nvPr/>
        </p:nvSpPr>
        <p:spPr>
          <a:xfrm>
            <a:off x="2813657" y="2421333"/>
            <a:ext cx="194938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Arial"/>
                <a:ea typeface="Arial"/>
                <a:cs typeface="Arial"/>
                <a:sym typeface="Arial"/>
              </a:rPr>
              <a:t>SEPTEMBER 2024 </a:t>
            </a:r>
            <a:endParaRPr b="0" i="0" sz="1400" u="none" cap="none" strike="noStrike">
              <a:solidFill>
                <a:srgbClr val="000000"/>
              </a:solidFill>
              <a:latin typeface="Arial"/>
              <a:ea typeface="Arial"/>
              <a:cs typeface="Arial"/>
              <a:sym typeface="Arial"/>
            </a:endParaRPr>
          </a:p>
        </p:txBody>
      </p:sp>
      <p:sp>
        <p:nvSpPr>
          <p:cNvPr id="384" name="Google Shape;384;p11"/>
          <p:cNvSpPr txBox="1"/>
          <p:nvPr/>
        </p:nvSpPr>
        <p:spPr>
          <a:xfrm>
            <a:off x="2936474" y="4741873"/>
            <a:ext cx="194938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Arial"/>
                <a:ea typeface="Arial"/>
                <a:cs typeface="Arial"/>
                <a:sym typeface="Arial"/>
              </a:rPr>
              <a:t>FEBRUARY 2025</a:t>
            </a:r>
            <a:endParaRPr b="0" i="0" sz="1400" u="none" cap="none" strike="noStrike">
              <a:solidFill>
                <a:srgbClr val="000000"/>
              </a:solidFill>
              <a:latin typeface="Arial"/>
              <a:ea typeface="Arial"/>
              <a:cs typeface="Arial"/>
              <a:sym typeface="Arial"/>
            </a:endParaRPr>
          </a:p>
        </p:txBody>
      </p:sp>
      <p:pic>
        <p:nvPicPr>
          <p:cNvPr id="385" name="Google Shape;385;p11"/>
          <p:cNvPicPr preferRelativeResize="0"/>
          <p:nvPr/>
        </p:nvPicPr>
        <p:blipFill rotWithShape="1">
          <a:blip r:embed="rId5">
            <a:alphaModFix/>
          </a:blip>
          <a:srcRect b="0" l="0" r="0" t="0"/>
          <a:stretch/>
        </p:blipFill>
        <p:spPr>
          <a:xfrm>
            <a:off x="518488" y="1763229"/>
            <a:ext cx="4146000" cy="2012763"/>
          </a:xfrm>
          <a:prstGeom prst="rect">
            <a:avLst/>
          </a:prstGeom>
          <a:noFill/>
          <a:ln>
            <a:noFill/>
          </a:ln>
        </p:spPr>
      </p:pic>
      <p:sp>
        <p:nvSpPr>
          <p:cNvPr id="386" name="Google Shape;386;p11"/>
          <p:cNvSpPr txBox="1"/>
          <p:nvPr/>
        </p:nvSpPr>
        <p:spPr>
          <a:xfrm>
            <a:off x="3508754" y="3433724"/>
            <a:ext cx="194938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Arial"/>
                <a:ea typeface="Arial"/>
                <a:cs typeface="Arial"/>
                <a:sym typeface="Arial"/>
              </a:rPr>
              <a:t>MAY 2025</a:t>
            </a:r>
            <a:endParaRPr b="0" i="0" sz="1400" u="none" cap="none" strike="noStrike">
              <a:solidFill>
                <a:srgbClr val="000000"/>
              </a:solidFill>
              <a:latin typeface="Arial"/>
              <a:ea typeface="Arial"/>
              <a:cs typeface="Arial"/>
              <a:sym typeface="Arial"/>
            </a:endParaRPr>
          </a:p>
        </p:txBody>
      </p:sp>
      <p:sp>
        <p:nvSpPr>
          <p:cNvPr id="387" name="Google Shape;387;p11"/>
          <p:cNvSpPr txBox="1"/>
          <p:nvPr/>
        </p:nvSpPr>
        <p:spPr>
          <a:xfrm>
            <a:off x="3429585" y="4545613"/>
            <a:ext cx="194938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lt1"/>
                </a:solidFill>
                <a:latin typeface="Arial"/>
                <a:ea typeface="Arial"/>
                <a:cs typeface="Arial"/>
                <a:sym typeface="Arial"/>
              </a:rPr>
              <a:t>JUNE 2025</a:t>
            </a:r>
            <a:endParaRPr b="0" i="0" sz="1400" u="none" cap="none" strike="noStrike">
              <a:solidFill>
                <a:srgbClr val="000000"/>
              </a:solidFill>
              <a:latin typeface="Arial"/>
              <a:ea typeface="Arial"/>
              <a:cs typeface="Arial"/>
              <a:sym typeface="Arial"/>
            </a:endParaRPr>
          </a:p>
        </p:txBody>
      </p:sp>
      <p:pic>
        <p:nvPicPr>
          <p:cNvPr id="388" name="Google Shape;388;p11"/>
          <p:cNvPicPr preferRelativeResize="0"/>
          <p:nvPr/>
        </p:nvPicPr>
        <p:blipFill rotWithShape="1">
          <a:blip r:embed="rId3">
            <a:alphaModFix/>
          </a:blip>
          <a:srcRect b="27118" l="0" r="338" t="26149"/>
          <a:stretch/>
        </p:blipFill>
        <p:spPr>
          <a:xfrm>
            <a:off x="416275" y="86250"/>
            <a:ext cx="1168776" cy="774900"/>
          </a:xfrm>
          <a:prstGeom prst="rect">
            <a:avLst/>
          </a:prstGeom>
          <a:noFill/>
          <a:ln>
            <a:noFill/>
          </a:ln>
        </p:spPr>
      </p:pic>
      <p:pic>
        <p:nvPicPr>
          <p:cNvPr id="389" name="Google Shape;389;p11"/>
          <p:cNvPicPr preferRelativeResize="0"/>
          <p:nvPr/>
        </p:nvPicPr>
        <p:blipFill rotWithShape="1">
          <a:blip r:embed="rId6">
            <a:alphaModFix/>
          </a:blip>
          <a:srcRect b="0" l="0" r="0" t="0"/>
          <a:stretch/>
        </p:blipFill>
        <p:spPr>
          <a:xfrm>
            <a:off x="1715125" y="147500"/>
            <a:ext cx="1949550" cy="415175"/>
          </a:xfrm>
          <a:prstGeom prst="rect">
            <a:avLst/>
          </a:prstGeom>
          <a:noFill/>
          <a:ln>
            <a:noFill/>
          </a:ln>
        </p:spPr>
      </p:pic>
      <p:sp>
        <p:nvSpPr>
          <p:cNvPr id="390" name="Google Shape;390;p11"/>
          <p:cNvSpPr txBox="1"/>
          <p:nvPr/>
        </p:nvSpPr>
        <p:spPr>
          <a:xfrm>
            <a:off x="419938" y="896754"/>
            <a:ext cx="8489100" cy="6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GB" sz="3000" u="none" cap="none" strike="noStrike">
                <a:solidFill>
                  <a:srgbClr val="6B2F21"/>
                </a:solidFill>
                <a:latin typeface="Arial"/>
                <a:ea typeface="Arial"/>
                <a:cs typeface="Arial"/>
                <a:sym typeface="Arial"/>
              </a:rPr>
              <a:t>Community Need Identified:</a:t>
            </a:r>
            <a:endParaRPr b="1" i="0" sz="3000" u="none" cap="none" strike="noStrike">
              <a:solidFill>
                <a:srgbClr val="6B2F2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descr="A black and green background with dots&#10;&#10;AI-generated content may be incorrect." id="395" name="Google Shape;395;p12"/>
          <p:cNvPicPr preferRelativeResize="0"/>
          <p:nvPr/>
        </p:nvPicPr>
        <p:blipFill rotWithShape="1">
          <a:blip r:embed="rId3">
            <a:alphaModFix amt="22000"/>
          </a:blip>
          <a:srcRect b="0" l="0" r="0" t="0"/>
          <a:stretch/>
        </p:blipFill>
        <p:spPr>
          <a:xfrm>
            <a:off x="5949492" y="1321388"/>
            <a:ext cx="3194502" cy="4518200"/>
          </a:xfrm>
          <a:prstGeom prst="rect">
            <a:avLst/>
          </a:prstGeom>
          <a:noFill/>
          <a:ln>
            <a:noFill/>
          </a:ln>
        </p:spPr>
      </p:pic>
      <p:sp>
        <p:nvSpPr>
          <p:cNvPr id="396" name="Google Shape;396;p12"/>
          <p:cNvSpPr/>
          <p:nvPr/>
        </p:nvSpPr>
        <p:spPr>
          <a:xfrm>
            <a:off x="5443391" y="881202"/>
            <a:ext cx="3039900" cy="3404700"/>
          </a:xfrm>
          <a:prstGeom prst="roundRect">
            <a:avLst>
              <a:gd fmla="val 16667" name="adj"/>
            </a:avLst>
          </a:prstGeom>
          <a:solidFill>
            <a:srgbClr val="0E605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12"/>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98" name="Google Shape;398;p12"/>
          <p:cNvPicPr preferRelativeResize="0"/>
          <p:nvPr/>
        </p:nvPicPr>
        <p:blipFill rotWithShape="1">
          <a:blip r:embed="rId4">
            <a:alphaModFix/>
          </a:blip>
          <a:srcRect b="27118" l="0" r="338" t="26149"/>
          <a:stretch/>
        </p:blipFill>
        <p:spPr>
          <a:xfrm>
            <a:off x="416275" y="86250"/>
            <a:ext cx="1168776" cy="774900"/>
          </a:xfrm>
          <a:prstGeom prst="rect">
            <a:avLst/>
          </a:prstGeom>
          <a:noFill/>
          <a:ln>
            <a:noFill/>
          </a:ln>
        </p:spPr>
      </p:pic>
      <p:sp>
        <p:nvSpPr>
          <p:cNvPr id="399" name="Google Shape;399;p12"/>
          <p:cNvSpPr txBox="1"/>
          <p:nvPr/>
        </p:nvSpPr>
        <p:spPr>
          <a:xfrm>
            <a:off x="414336" y="570205"/>
            <a:ext cx="5808900" cy="6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2000"/>
              <a:buFont typeface="Arial"/>
              <a:buNone/>
            </a:pPr>
            <a:r>
              <a:rPr b="1" i="0" lang="en-GB" sz="3000" u="none" cap="none" strike="noStrike">
                <a:solidFill>
                  <a:srgbClr val="6B2F21"/>
                </a:solidFill>
                <a:latin typeface="Arial"/>
                <a:ea typeface="Arial"/>
                <a:cs typeface="Arial"/>
                <a:sym typeface="Arial"/>
              </a:rPr>
              <a:t>Agentic AI in support of Science and Research</a:t>
            </a:r>
            <a:endParaRPr b="1" i="0" sz="3000" u="none" cap="none" strike="noStrike">
              <a:solidFill>
                <a:srgbClr val="6B2F21"/>
              </a:solidFill>
              <a:latin typeface="Arial"/>
              <a:ea typeface="Arial"/>
              <a:cs typeface="Arial"/>
              <a:sym typeface="Arial"/>
            </a:endParaRPr>
          </a:p>
        </p:txBody>
      </p:sp>
      <p:pic>
        <p:nvPicPr>
          <p:cNvPr id="400" name="Google Shape;400;p12"/>
          <p:cNvPicPr preferRelativeResize="0"/>
          <p:nvPr/>
        </p:nvPicPr>
        <p:blipFill rotWithShape="1">
          <a:blip r:embed="rId5">
            <a:alphaModFix/>
          </a:blip>
          <a:srcRect b="0" l="0" r="0" t="0"/>
          <a:stretch/>
        </p:blipFill>
        <p:spPr>
          <a:xfrm>
            <a:off x="1715125" y="147500"/>
            <a:ext cx="1949550" cy="415175"/>
          </a:xfrm>
          <a:prstGeom prst="rect">
            <a:avLst/>
          </a:prstGeom>
          <a:noFill/>
          <a:ln>
            <a:noFill/>
          </a:ln>
        </p:spPr>
      </p:pic>
      <p:sp>
        <p:nvSpPr>
          <p:cNvPr id="401" name="Google Shape;401;p12"/>
          <p:cNvSpPr txBox="1"/>
          <p:nvPr/>
        </p:nvSpPr>
        <p:spPr>
          <a:xfrm>
            <a:off x="414373" y="1557626"/>
            <a:ext cx="4812002" cy="3847177"/>
          </a:xfrm>
          <a:prstGeom prst="rect">
            <a:avLst/>
          </a:prstGeom>
          <a:noFill/>
          <a:ln>
            <a:noFill/>
          </a:ln>
        </p:spPr>
        <p:txBody>
          <a:bodyPr anchorCtr="0" anchor="t" bIns="91425" lIns="91425" spcFirstLastPara="1" rIns="91425" wrap="square" tIns="91425">
            <a:spAutoFit/>
          </a:bodyPr>
          <a:lstStyle/>
          <a:p>
            <a:pPr indent="-336550" lvl="0"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Global community consultation on </a:t>
            </a:r>
            <a:r>
              <a:rPr b="1" i="0" lang="en-GB" sz="1700" u="none" cap="none" strike="noStrike">
                <a:solidFill>
                  <a:srgbClr val="0E605A"/>
                </a:solidFill>
                <a:latin typeface="Arial"/>
                <a:ea typeface="Arial"/>
                <a:cs typeface="Arial"/>
                <a:sym typeface="Arial"/>
              </a:rPr>
              <a:t>agentic AI in research </a:t>
            </a:r>
            <a:r>
              <a:rPr b="0" i="0" lang="en-GB" sz="1700" u="none" cap="none" strike="noStrike">
                <a:solidFill>
                  <a:srgbClr val="0E605A"/>
                </a:solidFill>
                <a:latin typeface="Arial"/>
                <a:ea typeface="Arial"/>
                <a:cs typeface="Arial"/>
                <a:sym typeface="Arial"/>
              </a:rPr>
              <a:t> </a:t>
            </a:r>
            <a:br>
              <a:rPr b="0" i="0" lang="en-GB" sz="1700" u="none" cap="none" strike="noStrike">
                <a:solidFill>
                  <a:srgbClr val="000000"/>
                </a:solidFill>
                <a:latin typeface="Arial"/>
                <a:ea typeface="Arial"/>
                <a:cs typeface="Arial"/>
                <a:sym typeface="Arial"/>
              </a:rPr>
            </a:br>
            <a:endParaRPr b="0" i="0" sz="1700" u="none" cap="none" strike="noStrike">
              <a:solidFill>
                <a:srgbClr val="0E605A"/>
              </a:solidFill>
              <a:latin typeface="Arial"/>
              <a:ea typeface="Arial"/>
              <a:cs typeface="Arial"/>
              <a:sym typeface="Arial"/>
            </a:endParaRPr>
          </a:p>
          <a:p>
            <a:pPr indent="-336550" lvl="1" marL="9144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Autonomously assist with research tasks from data analysis to publication</a:t>
            </a:r>
            <a:endParaRPr b="0" i="0" sz="1400" u="none" cap="none" strike="noStrike">
              <a:solidFill>
                <a:srgbClr val="000000"/>
              </a:solidFill>
              <a:latin typeface="Arial"/>
              <a:ea typeface="Arial"/>
              <a:cs typeface="Arial"/>
              <a:sym typeface="Arial"/>
            </a:endParaRPr>
          </a:p>
          <a:p>
            <a:pPr indent="-336550" lvl="1" marL="9144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Accelerate research, lower costs and democratise access to tools</a:t>
            </a:r>
            <a:endParaRPr b="0" i="0" sz="1700" u="none" cap="none" strike="noStrike">
              <a:solidFill>
                <a:srgbClr val="0E605A"/>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E605A"/>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1" i="0" lang="en-GB" sz="1700" u="none" cap="none" strike="noStrike">
                <a:solidFill>
                  <a:srgbClr val="0E605A"/>
                </a:solidFill>
                <a:latin typeface="Arial"/>
                <a:ea typeface="Arial"/>
                <a:cs typeface="Arial"/>
                <a:sym typeface="Arial"/>
              </a:rPr>
              <a:t>November 2025:</a:t>
            </a:r>
            <a:r>
              <a:rPr b="0" i="0" lang="en-GB" sz="1700" u="none" cap="none" strike="noStrike">
                <a:solidFill>
                  <a:srgbClr val="0E605A"/>
                </a:solidFill>
                <a:latin typeface="Arial"/>
                <a:ea typeface="Arial"/>
                <a:cs typeface="Arial"/>
                <a:sym typeface="Arial"/>
              </a:rPr>
              <a:t> Survey and online information sessions</a:t>
            </a:r>
            <a:endParaRPr b="0" i="0" sz="1400" u="none" cap="none" strike="noStrike">
              <a:solidFill>
                <a:srgbClr val="000000"/>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1" i="0" lang="en-GB" sz="1700" u="none" cap="none" strike="noStrike">
                <a:solidFill>
                  <a:srgbClr val="0E605A"/>
                </a:solidFill>
                <a:latin typeface="Arial"/>
                <a:ea typeface="Arial"/>
                <a:cs typeface="Arial"/>
                <a:sym typeface="Arial"/>
              </a:rPr>
              <a:t>December 2025: </a:t>
            </a:r>
            <a:r>
              <a:rPr b="0" i="0" lang="en-GB" sz="1700" u="sng" cap="none" strike="noStrike">
                <a:solidFill>
                  <a:srgbClr val="00B050"/>
                </a:solidFill>
                <a:latin typeface="Arial"/>
                <a:ea typeface="Arial"/>
                <a:cs typeface="Arial"/>
                <a:sym typeface="Arial"/>
                <a:hlinkClick r:id="rId6">
                  <a:extLst>
                    <a:ext uri="{A12FA001-AC4F-418D-AE19-62706E023703}">
                      <ahyp:hlinkClr val="tx"/>
                    </a:ext>
                  </a:extLst>
                </a:hlinkClick>
              </a:rPr>
              <a:t>Open report </a:t>
            </a:r>
            <a:endParaRPr b="0" i="0" sz="1700" u="none" cap="none" strike="noStrike">
              <a:solidFill>
                <a:srgbClr val="00B050"/>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1" i="0" lang="en-GB" sz="1700" u="none" cap="none" strike="noStrike">
                <a:solidFill>
                  <a:srgbClr val="0E605A"/>
                </a:solidFill>
                <a:latin typeface="Arial"/>
                <a:ea typeface="Arial"/>
                <a:cs typeface="Arial"/>
                <a:sym typeface="Arial"/>
              </a:rPr>
              <a:t>2026 onwards: </a:t>
            </a:r>
            <a:r>
              <a:rPr b="0" i="0" lang="en-GB" sz="1700" u="none" cap="none" strike="noStrike">
                <a:solidFill>
                  <a:srgbClr val="0E605A"/>
                </a:solidFill>
                <a:latin typeface="Arial"/>
                <a:ea typeface="Arial"/>
                <a:cs typeface="Arial"/>
                <a:sym typeface="Arial"/>
              </a:rPr>
              <a:t>Open technology-agnostic blueprint for priority AI agent</a:t>
            </a:r>
            <a:endParaRPr b="0" i="0" sz="1400" u="none" cap="none" strike="noStrike">
              <a:solidFill>
                <a:srgbClr val="000000"/>
              </a:solidFill>
              <a:latin typeface="Arial"/>
              <a:ea typeface="Arial"/>
              <a:cs typeface="Arial"/>
              <a:sym typeface="Arial"/>
            </a:endParaRPr>
          </a:p>
          <a:p>
            <a:pPr indent="-228600" lvl="0" marL="457200" marR="0" rtl="0" algn="l">
              <a:lnSpc>
                <a:spcPct val="100000"/>
              </a:lnSpc>
              <a:spcBef>
                <a:spcPts val="0"/>
              </a:spcBef>
              <a:spcAft>
                <a:spcPts val="0"/>
              </a:spcAft>
              <a:buClr>
                <a:srgbClr val="0E605A"/>
              </a:buClr>
              <a:buSzPts val="1700"/>
              <a:buFont typeface="Arial"/>
              <a:buNone/>
            </a:pPr>
            <a:r>
              <a:t/>
            </a:r>
            <a:endParaRPr b="1" i="0" sz="1700" u="none" cap="none" strike="noStrike">
              <a:solidFill>
                <a:srgbClr val="0E605A"/>
              </a:solidFill>
              <a:latin typeface="Arial"/>
              <a:ea typeface="Arial"/>
              <a:cs typeface="Arial"/>
              <a:sym typeface="Arial"/>
            </a:endParaRPr>
          </a:p>
        </p:txBody>
      </p:sp>
      <p:sp>
        <p:nvSpPr>
          <p:cNvPr id="402" name="Google Shape;402;p12"/>
          <p:cNvSpPr txBox="1"/>
          <p:nvPr/>
        </p:nvSpPr>
        <p:spPr>
          <a:xfrm>
            <a:off x="5443396" y="4231746"/>
            <a:ext cx="3436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B050"/>
                </a:solidFill>
                <a:latin typeface="Arial"/>
                <a:ea typeface="Arial"/>
                <a:cs typeface="Arial"/>
                <a:sym typeface="Arial"/>
              </a:rPr>
              <a:t>🌐 </a:t>
            </a:r>
            <a:r>
              <a:rPr b="0" i="0" lang="en-GB" sz="1200" u="sng" cap="none" strike="noStrike">
                <a:solidFill>
                  <a:srgbClr val="00B050"/>
                </a:solidFill>
                <a:latin typeface="Arial"/>
                <a:ea typeface="Arial"/>
                <a:cs typeface="Arial"/>
                <a:sym typeface="Arial"/>
                <a:hlinkClick r:id="rId7">
                  <a:extLst>
                    <a:ext uri="{A12FA001-AC4F-418D-AE19-62706E023703}">
                      <ahyp:hlinkClr val="tx"/>
                    </a:ext>
                  </a:extLst>
                </a:hlinkClick>
              </a:rPr>
              <a:t>https://www.rd-alliance.org/value_rda/rda-and-artificial-intelligence/global-community-priorities-for-agentic-ai-development/</a:t>
            </a:r>
            <a:r>
              <a:rPr b="0" i="0" lang="en-GB" sz="1200" u="none" cap="none" strike="noStrike">
                <a:solidFill>
                  <a:srgbClr val="00B05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03" name="Google Shape;403;p12"/>
          <p:cNvSpPr txBox="1"/>
          <p:nvPr/>
        </p:nvSpPr>
        <p:spPr>
          <a:xfrm>
            <a:off x="5707171" y="1287832"/>
            <a:ext cx="2567836" cy="252376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lt1"/>
                </a:solidFill>
                <a:latin typeface="Arial"/>
                <a:ea typeface="Arial"/>
                <a:cs typeface="Arial"/>
                <a:sym typeface="Arial"/>
              </a:rPr>
              <a:t>How is the research community currently using agentic AI?</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lt1"/>
                </a:solidFill>
                <a:latin typeface="Arial"/>
                <a:ea typeface="Arial"/>
                <a:cs typeface="Arial"/>
                <a:sym typeface="Arial"/>
              </a:rPr>
              <a:t>What needs and challenges exist?</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lt1"/>
                </a:solidFill>
                <a:latin typeface="Arial"/>
                <a:ea typeface="Arial"/>
                <a:cs typeface="Arial"/>
                <a:sym typeface="Arial"/>
              </a:rPr>
              <a:t>Where could agentic AI have the greatest impact?</a:t>
            </a:r>
            <a:endParaRPr b="0" i="0" sz="1600" u="none" cap="none" strike="noStrike">
              <a:solidFill>
                <a:schemeClr val="lt1"/>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13"/>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09" name="Google Shape;409;p13"/>
          <p:cNvPicPr preferRelativeResize="0"/>
          <p:nvPr/>
        </p:nvPicPr>
        <p:blipFill rotWithShape="1">
          <a:blip r:embed="rId3">
            <a:alphaModFix/>
          </a:blip>
          <a:srcRect b="27118" l="0" r="338" t="26149"/>
          <a:stretch/>
        </p:blipFill>
        <p:spPr>
          <a:xfrm>
            <a:off x="416275" y="86250"/>
            <a:ext cx="1168776" cy="774900"/>
          </a:xfrm>
          <a:prstGeom prst="rect">
            <a:avLst/>
          </a:prstGeom>
          <a:noFill/>
          <a:ln>
            <a:noFill/>
          </a:ln>
        </p:spPr>
      </p:pic>
      <p:sp>
        <p:nvSpPr>
          <p:cNvPr id="410" name="Google Shape;410;p13"/>
          <p:cNvSpPr txBox="1"/>
          <p:nvPr/>
        </p:nvSpPr>
        <p:spPr>
          <a:xfrm>
            <a:off x="646819" y="847334"/>
            <a:ext cx="5808900" cy="6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1" i="0" lang="en-GB" sz="3000" u="none" cap="none" strike="noStrike">
                <a:solidFill>
                  <a:srgbClr val="6B2F21"/>
                </a:solidFill>
                <a:latin typeface="Arial"/>
                <a:ea typeface="Arial"/>
                <a:cs typeface="Arial"/>
                <a:sym typeface="Arial"/>
              </a:rPr>
              <a:t>What is Agentic AI</a:t>
            </a:r>
            <a:r>
              <a:rPr b="1" i="0" lang="en-GB" sz="3000" u="none" cap="none" strike="noStrike">
                <a:solidFill>
                  <a:srgbClr val="00B050"/>
                </a:solidFill>
                <a:latin typeface="Arial"/>
                <a:ea typeface="Arial"/>
                <a:cs typeface="Arial"/>
                <a:sym typeface="Arial"/>
              </a:rPr>
              <a:t>*</a:t>
            </a:r>
            <a:r>
              <a:rPr b="1" i="0" lang="en-GB" sz="3000" u="none" cap="none" strike="noStrike">
                <a:solidFill>
                  <a:srgbClr val="6B2F21"/>
                </a:solidFill>
                <a:latin typeface="Arial"/>
                <a:ea typeface="Arial"/>
                <a:cs typeface="Arial"/>
                <a:sym typeface="Arial"/>
              </a:rPr>
              <a:t>?</a:t>
            </a:r>
            <a:endParaRPr b="0" i="0" sz="1400" u="none" cap="none" strike="noStrike">
              <a:solidFill>
                <a:srgbClr val="6B2F21"/>
              </a:solidFill>
              <a:latin typeface="Arial"/>
              <a:ea typeface="Arial"/>
              <a:cs typeface="Arial"/>
              <a:sym typeface="Arial"/>
            </a:endParaRPr>
          </a:p>
        </p:txBody>
      </p:sp>
      <p:pic>
        <p:nvPicPr>
          <p:cNvPr id="411" name="Google Shape;411;p13"/>
          <p:cNvPicPr preferRelativeResize="0"/>
          <p:nvPr/>
        </p:nvPicPr>
        <p:blipFill rotWithShape="1">
          <a:blip r:embed="rId4">
            <a:alphaModFix/>
          </a:blip>
          <a:srcRect b="0" l="0" r="0" t="0"/>
          <a:stretch/>
        </p:blipFill>
        <p:spPr>
          <a:xfrm>
            <a:off x="1715125" y="147500"/>
            <a:ext cx="1949550" cy="415175"/>
          </a:xfrm>
          <a:prstGeom prst="rect">
            <a:avLst/>
          </a:prstGeom>
          <a:noFill/>
          <a:ln>
            <a:noFill/>
          </a:ln>
        </p:spPr>
      </p:pic>
      <p:sp>
        <p:nvSpPr>
          <p:cNvPr id="412" name="Google Shape;412;p13"/>
          <p:cNvSpPr txBox="1"/>
          <p:nvPr/>
        </p:nvSpPr>
        <p:spPr>
          <a:xfrm>
            <a:off x="549192" y="1604151"/>
            <a:ext cx="8046558" cy="969466"/>
          </a:xfrm>
          <a:prstGeom prst="rect">
            <a:avLst/>
          </a:prstGeom>
          <a:noFill/>
          <a:ln>
            <a:noFill/>
          </a:ln>
        </p:spPr>
        <p:txBody>
          <a:bodyPr anchorCtr="0" anchor="t" bIns="91425" lIns="91425" spcFirstLastPara="1" rIns="91425" wrap="square" tIns="91425">
            <a:spAutoFit/>
          </a:bodyPr>
          <a:lstStyle/>
          <a:p>
            <a:pPr indent="0" lvl="0" marL="120650" marR="0" rtl="0" algn="l">
              <a:lnSpc>
                <a:spcPct val="100000"/>
              </a:lnSpc>
              <a:spcBef>
                <a:spcPts val="0"/>
              </a:spcBef>
              <a:spcAft>
                <a:spcPts val="0"/>
              </a:spcAft>
              <a:buClr>
                <a:srgbClr val="000000"/>
              </a:buClr>
              <a:buSzPts val="1700"/>
              <a:buFont typeface="Arial"/>
              <a:buNone/>
            </a:pPr>
            <a:r>
              <a:rPr b="0" i="0" lang="en-GB" sz="1700" u="none" cap="none" strike="noStrike">
                <a:solidFill>
                  <a:srgbClr val="0E605A"/>
                </a:solidFill>
                <a:latin typeface="Arial"/>
                <a:ea typeface="Arial"/>
                <a:cs typeface="Arial"/>
                <a:sym typeface="Arial"/>
              </a:rPr>
              <a:t>Agentic AI refers to artificial intelligence systems that possess autonomy, goal-directed reasoning, and the ability to </a:t>
            </a:r>
            <a:r>
              <a:rPr b="1" i="0" lang="en-GB" sz="1700" u="none" cap="none" strike="noStrike">
                <a:solidFill>
                  <a:srgbClr val="0E605A"/>
                </a:solidFill>
                <a:latin typeface="Arial"/>
                <a:ea typeface="Arial"/>
                <a:cs typeface="Arial"/>
                <a:sym typeface="Arial"/>
              </a:rPr>
              <a:t>act independently with minimal human oversight</a:t>
            </a:r>
            <a:r>
              <a:rPr b="0" i="0" lang="en-GB" sz="1700" u="none" cap="none" strike="noStrike">
                <a:solidFill>
                  <a:srgbClr val="0E605A"/>
                </a:solidFill>
                <a:latin typeface="Arial"/>
                <a:ea typeface="Arial"/>
                <a:cs typeface="Arial"/>
                <a:sym typeface="Arial"/>
              </a:rPr>
              <a:t>. In contrast, traditional AI typically responds to direct prompts. </a:t>
            </a:r>
            <a:endParaRPr b="0" i="0" sz="1400" u="none" cap="none" strike="noStrike">
              <a:solidFill>
                <a:srgbClr val="000000"/>
              </a:solidFill>
              <a:latin typeface="Arial"/>
              <a:ea typeface="Arial"/>
              <a:cs typeface="Arial"/>
              <a:sym typeface="Arial"/>
            </a:endParaRPr>
          </a:p>
        </p:txBody>
      </p:sp>
      <p:pic>
        <p:nvPicPr>
          <p:cNvPr descr="A person pushing a machine&#10;&#10;AI-generated content may be incorrect." id="413" name="Google Shape;413;p13"/>
          <p:cNvPicPr preferRelativeResize="0"/>
          <p:nvPr/>
        </p:nvPicPr>
        <p:blipFill rotWithShape="1">
          <a:blip r:embed="rId5">
            <a:alphaModFix/>
          </a:blip>
          <a:srcRect b="0" l="0" r="0" t="0"/>
          <a:stretch/>
        </p:blipFill>
        <p:spPr>
          <a:xfrm>
            <a:off x="5773614" y="2413600"/>
            <a:ext cx="2912303" cy="2920131"/>
          </a:xfrm>
          <a:prstGeom prst="rect">
            <a:avLst/>
          </a:prstGeom>
          <a:noFill/>
          <a:ln>
            <a:noFill/>
          </a:ln>
        </p:spPr>
      </p:pic>
      <p:sp>
        <p:nvSpPr>
          <p:cNvPr id="414" name="Google Shape;414;p13"/>
          <p:cNvSpPr txBox="1"/>
          <p:nvPr/>
        </p:nvSpPr>
        <p:spPr>
          <a:xfrm>
            <a:off x="458083" y="4122064"/>
            <a:ext cx="5255319" cy="923299"/>
          </a:xfrm>
          <a:prstGeom prst="rect">
            <a:avLst/>
          </a:prstGeom>
          <a:noFill/>
          <a:ln>
            <a:noFill/>
          </a:ln>
        </p:spPr>
        <p:txBody>
          <a:bodyPr anchorCtr="0" anchor="t" bIns="91425" lIns="91425" spcFirstLastPara="1" rIns="91425" wrap="square" tIns="91425">
            <a:spAutoFit/>
          </a:bodyPr>
          <a:lstStyle/>
          <a:p>
            <a:pPr indent="0" lvl="0" marL="120650" marR="0" rtl="0" algn="l">
              <a:lnSpc>
                <a:spcPct val="100000"/>
              </a:lnSpc>
              <a:spcBef>
                <a:spcPts val="0"/>
              </a:spcBef>
              <a:spcAft>
                <a:spcPts val="0"/>
              </a:spcAft>
              <a:buClr>
                <a:srgbClr val="000000"/>
              </a:buClr>
              <a:buSzPts val="1200"/>
              <a:buFont typeface="Arial"/>
              <a:buNone/>
            </a:pPr>
            <a:r>
              <a:rPr b="0" i="0" lang="en-GB" sz="1200" u="none" cap="none" strike="noStrike">
                <a:solidFill>
                  <a:srgbClr val="00B050"/>
                </a:solidFill>
                <a:latin typeface="Arial"/>
                <a:ea typeface="Arial"/>
                <a:cs typeface="Arial"/>
                <a:sym typeface="Arial"/>
              </a:rPr>
              <a:t>*</a:t>
            </a:r>
            <a:r>
              <a:rPr b="0" i="0" lang="en-GB" sz="1200" u="none" cap="none" strike="noStrike">
                <a:solidFill>
                  <a:srgbClr val="0E605A"/>
                </a:solidFill>
                <a:latin typeface="Arial"/>
                <a:ea typeface="Arial"/>
                <a:cs typeface="Arial"/>
                <a:sym typeface="Arial"/>
              </a:rPr>
              <a:t>This definition is used for the purposes of the global community consultation on Agentic AI in Research. We recognise that the broader community may hold different definitions, perceptions, and understandings of Agentic AI.</a:t>
            </a:r>
            <a:endParaRPr b="0" i="0" sz="1400" u="none" cap="none" strike="noStrike">
              <a:solidFill>
                <a:srgbClr val="0E605A"/>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g368b650bb17_0_42"/>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20" name="Google Shape;420;g368b650bb17_0_42"/>
          <p:cNvPicPr preferRelativeResize="0"/>
          <p:nvPr/>
        </p:nvPicPr>
        <p:blipFill rotWithShape="1">
          <a:blip r:embed="rId3">
            <a:alphaModFix/>
          </a:blip>
          <a:srcRect b="27118" l="0" r="338" t="26149"/>
          <a:stretch/>
        </p:blipFill>
        <p:spPr>
          <a:xfrm>
            <a:off x="416275" y="86250"/>
            <a:ext cx="1168776" cy="774900"/>
          </a:xfrm>
          <a:prstGeom prst="rect">
            <a:avLst/>
          </a:prstGeom>
          <a:noFill/>
          <a:ln>
            <a:noFill/>
          </a:ln>
        </p:spPr>
      </p:pic>
      <p:sp>
        <p:nvSpPr>
          <p:cNvPr id="421" name="Google Shape;421;g368b650bb17_0_42"/>
          <p:cNvSpPr txBox="1"/>
          <p:nvPr/>
        </p:nvSpPr>
        <p:spPr>
          <a:xfrm>
            <a:off x="536855" y="594391"/>
            <a:ext cx="7351670" cy="6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2000"/>
              <a:buFont typeface="Arial"/>
              <a:buNone/>
            </a:pPr>
            <a:r>
              <a:rPr b="1" i="0" lang="en-GB" sz="3000" u="none" cap="none" strike="noStrike">
                <a:solidFill>
                  <a:srgbClr val="6B2F21"/>
                </a:solidFill>
                <a:latin typeface="Arial"/>
                <a:ea typeface="Arial"/>
                <a:cs typeface="Arial"/>
                <a:sym typeface="Arial"/>
              </a:rPr>
              <a:t>Information Sessions</a:t>
            </a:r>
            <a:endParaRPr b="1" i="0" sz="3000" u="none" cap="none" strike="noStrike">
              <a:solidFill>
                <a:srgbClr val="6B2F21"/>
              </a:solidFill>
              <a:latin typeface="Arial"/>
              <a:ea typeface="Arial"/>
              <a:cs typeface="Arial"/>
              <a:sym typeface="Arial"/>
            </a:endParaRPr>
          </a:p>
        </p:txBody>
      </p:sp>
      <p:pic>
        <p:nvPicPr>
          <p:cNvPr id="422" name="Google Shape;422;g368b650bb17_0_42"/>
          <p:cNvPicPr preferRelativeResize="0"/>
          <p:nvPr/>
        </p:nvPicPr>
        <p:blipFill rotWithShape="1">
          <a:blip r:embed="rId4">
            <a:alphaModFix/>
          </a:blip>
          <a:srcRect b="0" l="0" r="0" t="0"/>
          <a:stretch/>
        </p:blipFill>
        <p:spPr>
          <a:xfrm>
            <a:off x="1715125" y="147500"/>
            <a:ext cx="1949550" cy="415175"/>
          </a:xfrm>
          <a:prstGeom prst="rect">
            <a:avLst/>
          </a:prstGeom>
          <a:noFill/>
          <a:ln>
            <a:noFill/>
          </a:ln>
        </p:spPr>
      </p:pic>
      <p:sp>
        <p:nvSpPr>
          <p:cNvPr id="423" name="Google Shape;423;g368b650bb17_0_42"/>
          <p:cNvSpPr/>
          <p:nvPr/>
        </p:nvSpPr>
        <p:spPr>
          <a:xfrm>
            <a:off x="416275" y="1156806"/>
            <a:ext cx="8576999" cy="1477328"/>
          </a:xfrm>
          <a:prstGeom prst="rect">
            <a:avLst/>
          </a:prstGeom>
          <a:noFill/>
          <a:ln>
            <a:noFill/>
          </a:ln>
        </p:spPr>
        <p:txBody>
          <a:bodyPr anchorCtr="0" anchor="ctr" bIns="45700" lIns="91425" spcFirstLastPara="1" rIns="91425" wrap="square" tIns="45700">
            <a:spAutoFit/>
          </a:bodyPr>
          <a:lstStyle/>
          <a:p>
            <a:pPr indent="-285750" lvl="0" marL="406400" marR="0" rtl="0" algn="l">
              <a:lnSpc>
                <a:spcPct val="100000"/>
              </a:lnSpc>
              <a:spcBef>
                <a:spcPts val="0"/>
              </a:spcBef>
              <a:spcAft>
                <a:spcPts val="0"/>
              </a:spcAft>
              <a:buClr>
                <a:srgbClr val="0E605A"/>
              </a:buClr>
              <a:buSzPts val="1700"/>
              <a:buFont typeface="Arial"/>
              <a:buChar char="•"/>
            </a:pPr>
            <a:r>
              <a:rPr b="1" i="0" lang="en-GB" sz="1500" u="none" cap="none" strike="noStrike">
                <a:solidFill>
                  <a:srgbClr val="0E605A"/>
                </a:solidFill>
                <a:latin typeface="Arial"/>
                <a:ea typeface="Arial"/>
                <a:cs typeface="Arial"/>
                <a:sym typeface="Arial"/>
              </a:rPr>
              <a:t>Four 45-minute online information sessions </a:t>
            </a:r>
            <a:r>
              <a:rPr b="0" i="0" lang="en-GB" sz="1500" u="none" cap="none" strike="noStrike">
                <a:solidFill>
                  <a:srgbClr val="0E605A"/>
                </a:solidFill>
                <a:latin typeface="Arial"/>
                <a:ea typeface="Arial"/>
                <a:cs typeface="Arial"/>
                <a:sym typeface="Arial"/>
              </a:rPr>
              <a:t>across different time zones</a:t>
            </a:r>
            <a:endParaRPr b="0" i="0" sz="1400" u="none" cap="none" strike="noStrike">
              <a:solidFill>
                <a:srgbClr val="000000"/>
              </a:solidFill>
              <a:latin typeface="Arial"/>
              <a:ea typeface="Arial"/>
              <a:cs typeface="Arial"/>
              <a:sym typeface="Arial"/>
            </a:endParaRPr>
          </a:p>
          <a:p>
            <a:pPr indent="-285750" lvl="0" marL="406400" marR="0" rtl="0" algn="l">
              <a:lnSpc>
                <a:spcPct val="100000"/>
              </a:lnSpc>
              <a:spcBef>
                <a:spcPts val="0"/>
              </a:spcBef>
              <a:spcAft>
                <a:spcPts val="0"/>
              </a:spcAft>
              <a:buClr>
                <a:srgbClr val="0E605A"/>
              </a:buClr>
              <a:buSzPts val="1700"/>
              <a:buFont typeface="Arial"/>
              <a:buChar char="•"/>
            </a:pPr>
            <a:r>
              <a:rPr b="0" i="0" lang="en-GB" sz="1500" u="none" cap="none" strike="noStrike">
                <a:solidFill>
                  <a:srgbClr val="0E605A"/>
                </a:solidFill>
                <a:latin typeface="Arial"/>
                <a:ea typeface="Arial"/>
                <a:cs typeface="Arial"/>
                <a:sym typeface="Arial"/>
              </a:rPr>
              <a:t>190 registrants, </a:t>
            </a:r>
            <a:r>
              <a:rPr b="1" i="0" lang="en-GB" sz="1500" u="none" cap="none" strike="noStrike">
                <a:solidFill>
                  <a:srgbClr val="0E605A"/>
                </a:solidFill>
                <a:latin typeface="Arial"/>
                <a:ea typeface="Arial"/>
                <a:cs typeface="Arial"/>
                <a:sym typeface="Arial"/>
              </a:rPr>
              <a:t>70 participants</a:t>
            </a:r>
            <a:r>
              <a:rPr b="0" i="0" lang="en-GB" sz="1500" u="none" cap="none" strike="noStrike">
                <a:solidFill>
                  <a:srgbClr val="0E605A"/>
                </a:solidFill>
                <a:latin typeface="Arial"/>
                <a:ea typeface="Arial"/>
                <a:cs typeface="Arial"/>
                <a:sym typeface="Arial"/>
              </a:rPr>
              <a:t>, </a:t>
            </a:r>
            <a:r>
              <a:rPr b="1" i="0" lang="en-GB" sz="1500" u="none" cap="none" strike="noStrike">
                <a:solidFill>
                  <a:srgbClr val="0E605A"/>
                </a:solidFill>
                <a:latin typeface="Arial"/>
                <a:ea typeface="Arial"/>
                <a:cs typeface="Arial"/>
                <a:sym typeface="Arial"/>
              </a:rPr>
              <a:t>33 countries </a:t>
            </a:r>
            <a:r>
              <a:rPr b="0" i="0" lang="en-GB" sz="1500" u="none" cap="none" strike="noStrike">
                <a:solidFill>
                  <a:srgbClr val="0E605A"/>
                </a:solidFill>
                <a:latin typeface="Arial"/>
                <a:ea typeface="Arial"/>
                <a:cs typeface="Arial"/>
                <a:sym typeface="Arial"/>
              </a:rPr>
              <a:t>and</a:t>
            </a:r>
            <a:r>
              <a:rPr b="1" i="0" lang="en-GB" sz="1500" u="none" cap="none" strike="noStrike">
                <a:solidFill>
                  <a:srgbClr val="0E605A"/>
                </a:solidFill>
                <a:latin typeface="Arial"/>
                <a:ea typeface="Arial"/>
                <a:cs typeface="Arial"/>
                <a:sym typeface="Arial"/>
              </a:rPr>
              <a:t> 6 continents </a:t>
            </a:r>
            <a:endParaRPr b="0" i="0" sz="1400" u="none" cap="none" strike="noStrike">
              <a:solidFill>
                <a:srgbClr val="000000"/>
              </a:solidFill>
              <a:latin typeface="Arial"/>
              <a:ea typeface="Arial"/>
              <a:cs typeface="Arial"/>
              <a:sym typeface="Arial"/>
            </a:endParaRPr>
          </a:p>
          <a:p>
            <a:pPr indent="-285750" lvl="0" marL="406400" marR="0" rtl="0" algn="l">
              <a:lnSpc>
                <a:spcPct val="100000"/>
              </a:lnSpc>
              <a:spcBef>
                <a:spcPts val="0"/>
              </a:spcBef>
              <a:spcAft>
                <a:spcPts val="0"/>
              </a:spcAft>
              <a:buClr>
                <a:srgbClr val="0E605A"/>
              </a:buClr>
              <a:buSzPts val="1700"/>
              <a:buFont typeface="Arial"/>
              <a:buChar char="•"/>
            </a:pPr>
            <a:r>
              <a:rPr b="1" i="0" lang="en-GB" sz="1500" u="none" cap="none" strike="noStrike">
                <a:solidFill>
                  <a:srgbClr val="0E605A"/>
                </a:solidFill>
                <a:latin typeface="Arial"/>
                <a:ea typeface="Arial"/>
                <a:cs typeface="Arial"/>
                <a:sym typeface="Arial"/>
              </a:rPr>
              <a:t>Open to all research stakeholders </a:t>
            </a:r>
            <a:r>
              <a:rPr b="0" i="0" lang="en-GB" sz="1500" u="none" cap="none" strike="noStrike">
                <a:solidFill>
                  <a:srgbClr val="0E605A"/>
                </a:solidFill>
                <a:latin typeface="Arial"/>
                <a:ea typeface="Arial"/>
                <a:cs typeface="Arial"/>
                <a:sym typeface="Arial"/>
              </a:rPr>
              <a:t>regardless of AI expertise </a:t>
            </a:r>
            <a:endParaRPr b="0" i="0" sz="1400" u="none" cap="none" strike="noStrike">
              <a:solidFill>
                <a:srgbClr val="000000"/>
              </a:solidFill>
              <a:latin typeface="Arial"/>
              <a:ea typeface="Arial"/>
              <a:cs typeface="Arial"/>
              <a:sym typeface="Arial"/>
            </a:endParaRPr>
          </a:p>
          <a:p>
            <a:pPr indent="-285750" lvl="0" marL="406400" marR="0" rtl="0" algn="l">
              <a:lnSpc>
                <a:spcPct val="100000"/>
              </a:lnSpc>
              <a:spcBef>
                <a:spcPts val="0"/>
              </a:spcBef>
              <a:spcAft>
                <a:spcPts val="0"/>
              </a:spcAft>
              <a:buClr>
                <a:srgbClr val="0E605A"/>
              </a:buClr>
              <a:buSzPts val="1700"/>
              <a:buFont typeface="Arial"/>
              <a:buChar char="•"/>
            </a:pPr>
            <a:r>
              <a:rPr b="0" i="0" lang="en-GB" sz="1500" u="none" cap="none" strike="noStrike">
                <a:solidFill>
                  <a:srgbClr val="0E605A"/>
                </a:solidFill>
                <a:latin typeface="Arial"/>
                <a:ea typeface="Arial"/>
                <a:cs typeface="Arial"/>
                <a:sym typeface="Arial"/>
              </a:rPr>
              <a:t>Live polling (Mentimeter) captured real-time feedback on </a:t>
            </a:r>
            <a:r>
              <a:rPr b="1" i="0" lang="en-GB" sz="1500" u="none" cap="none" strike="noStrike">
                <a:solidFill>
                  <a:srgbClr val="0E605A"/>
                </a:solidFill>
                <a:latin typeface="Arial"/>
                <a:ea typeface="Arial"/>
                <a:cs typeface="Arial"/>
                <a:sym typeface="Arial"/>
              </a:rPr>
              <a:t>needs</a:t>
            </a:r>
            <a:r>
              <a:rPr b="0" i="0" lang="en-GB" sz="1500" u="none" cap="none" strike="noStrike">
                <a:solidFill>
                  <a:srgbClr val="0E605A"/>
                </a:solidFill>
                <a:latin typeface="Arial"/>
                <a:ea typeface="Arial"/>
                <a:cs typeface="Arial"/>
                <a:sym typeface="Arial"/>
              </a:rPr>
              <a:t>, </a:t>
            </a:r>
            <a:r>
              <a:rPr b="1" i="0" lang="en-GB" sz="1500" u="none" cap="none" strike="noStrike">
                <a:solidFill>
                  <a:srgbClr val="0E605A"/>
                </a:solidFill>
                <a:latin typeface="Arial"/>
                <a:ea typeface="Arial"/>
                <a:cs typeface="Arial"/>
                <a:sym typeface="Arial"/>
              </a:rPr>
              <a:t>concerns</a:t>
            </a:r>
            <a:r>
              <a:rPr b="0" i="0" lang="en-GB" sz="1500" u="none" cap="none" strike="noStrike">
                <a:solidFill>
                  <a:srgbClr val="0E605A"/>
                </a:solidFill>
                <a:latin typeface="Arial"/>
                <a:ea typeface="Arial"/>
                <a:cs typeface="Arial"/>
                <a:sym typeface="Arial"/>
              </a:rPr>
              <a:t> and </a:t>
            </a:r>
            <a:r>
              <a:rPr b="1" i="0" lang="en-GB" sz="1500" u="none" cap="none" strike="noStrike">
                <a:solidFill>
                  <a:srgbClr val="0E605A"/>
                </a:solidFill>
                <a:latin typeface="Arial"/>
                <a:ea typeface="Arial"/>
                <a:cs typeface="Arial"/>
                <a:sym typeface="Arial"/>
              </a:rPr>
              <a:t>priorities</a:t>
            </a:r>
            <a:endParaRPr b="0" i="0" sz="1400" u="none" cap="none" strike="noStrike">
              <a:solidFill>
                <a:srgbClr val="000000"/>
              </a:solidFill>
              <a:latin typeface="Arial"/>
              <a:ea typeface="Arial"/>
              <a:cs typeface="Arial"/>
              <a:sym typeface="Arial"/>
            </a:endParaRPr>
          </a:p>
          <a:p>
            <a:pPr indent="-285750" lvl="0" marL="406400" marR="0" rtl="0" algn="l">
              <a:lnSpc>
                <a:spcPct val="100000"/>
              </a:lnSpc>
              <a:spcBef>
                <a:spcPts val="0"/>
              </a:spcBef>
              <a:spcAft>
                <a:spcPts val="0"/>
              </a:spcAft>
              <a:buClr>
                <a:srgbClr val="0E605A"/>
              </a:buClr>
              <a:buSzPts val="1700"/>
              <a:buFont typeface="Arial"/>
              <a:buChar char="•"/>
            </a:pPr>
            <a:r>
              <a:rPr b="0" i="0" lang="en-GB" sz="1500" u="none" cap="none" strike="noStrike">
                <a:solidFill>
                  <a:srgbClr val="0E605A"/>
                </a:solidFill>
                <a:latin typeface="Arial"/>
                <a:ea typeface="Arial"/>
                <a:cs typeface="Arial"/>
                <a:sym typeface="Arial"/>
              </a:rPr>
              <a:t>Featured 5 expert speakers: AI agents, literature review tools, crop analysis, research data platforms</a:t>
            </a:r>
            <a:endParaRPr b="0" i="0" sz="1500" u="none" cap="none" strike="noStrike">
              <a:solidFill>
                <a:srgbClr val="0E605A"/>
              </a:solidFill>
              <a:latin typeface="Arial"/>
              <a:ea typeface="Arial"/>
              <a:cs typeface="Arial"/>
              <a:sym typeface="Arial"/>
            </a:endParaRPr>
          </a:p>
        </p:txBody>
      </p:sp>
      <p:pic>
        <p:nvPicPr>
          <p:cNvPr descr="A screenshot of a computer&#10;&#10;AI-generated content may be incorrect." id="424" name="Google Shape;424;g368b650bb17_0_42"/>
          <p:cNvPicPr preferRelativeResize="0"/>
          <p:nvPr/>
        </p:nvPicPr>
        <p:blipFill rotWithShape="1">
          <a:blip r:embed="rId5">
            <a:alphaModFix/>
          </a:blip>
          <a:srcRect b="17565" l="15893" r="22439" t="40006"/>
          <a:stretch/>
        </p:blipFill>
        <p:spPr>
          <a:xfrm>
            <a:off x="895291" y="2698902"/>
            <a:ext cx="5935475" cy="2297098"/>
          </a:xfrm>
          <a:prstGeom prst="rect">
            <a:avLst/>
          </a:prstGeom>
          <a:noFill/>
          <a:ln>
            <a:noFill/>
          </a:ln>
        </p:spPr>
      </p:pic>
      <p:pic>
        <p:nvPicPr>
          <p:cNvPr descr="A person smiling in front of a building&#10;&#10;AI-generated content may be incorrect." id="425" name="Google Shape;425;g368b650bb17_0_42"/>
          <p:cNvPicPr preferRelativeResize="0"/>
          <p:nvPr/>
        </p:nvPicPr>
        <p:blipFill rotWithShape="1">
          <a:blip r:embed="rId6">
            <a:alphaModFix/>
          </a:blip>
          <a:srcRect b="16615" l="0" r="0" t="6795"/>
          <a:stretch/>
        </p:blipFill>
        <p:spPr>
          <a:xfrm>
            <a:off x="6830766" y="2691686"/>
            <a:ext cx="1123951" cy="860922"/>
          </a:xfrm>
          <a:prstGeom prst="rect">
            <a:avLst/>
          </a:prstGeom>
          <a:noFill/>
          <a:ln>
            <a:noFill/>
          </a:ln>
          <a:effectLst>
            <a:outerShdw blurRad="292100" rotWithShape="0" algn="tl" dir="2700000" dist="139700">
              <a:srgbClr val="333333">
                <a:alpha val="64313"/>
              </a:srgbClr>
            </a:outerShdw>
          </a:effectLst>
        </p:spPr>
      </p:pic>
      <p:sp>
        <p:nvSpPr>
          <p:cNvPr id="426" name="Google Shape;426;g368b650bb17_0_42"/>
          <p:cNvSpPr txBox="1"/>
          <p:nvPr/>
        </p:nvSpPr>
        <p:spPr>
          <a:xfrm>
            <a:off x="6626411" y="3598805"/>
            <a:ext cx="4812002" cy="1431131"/>
          </a:xfrm>
          <a:prstGeom prst="rect">
            <a:avLst/>
          </a:prstGeom>
          <a:noFill/>
          <a:ln>
            <a:noFill/>
          </a:ln>
        </p:spPr>
        <p:txBody>
          <a:bodyPr anchorCtr="0" anchor="t" bIns="91425" lIns="91425" spcFirstLastPara="1" rIns="91425" wrap="square" tIns="91425">
            <a:spAutoFit/>
          </a:bodyPr>
          <a:lstStyle/>
          <a:p>
            <a:pPr indent="0" lvl="0" marL="120650" marR="0" rtl="0" algn="l">
              <a:lnSpc>
                <a:spcPct val="100000"/>
              </a:lnSpc>
              <a:spcBef>
                <a:spcPts val="0"/>
              </a:spcBef>
              <a:spcAft>
                <a:spcPts val="0"/>
              </a:spcAft>
              <a:buClr>
                <a:srgbClr val="000000"/>
              </a:buClr>
              <a:buSzPts val="600"/>
              <a:buFont typeface="Arial"/>
              <a:buNone/>
            </a:pPr>
            <a:r>
              <a:rPr b="1" i="0" lang="en-GB" sz="600" u="none" cap="none" strike="noStrike">
                <a:solidFill>
                  <a:srgbClr val="588B42"/>
                </a:solidFill>
                <a:latin typeface="Open Sans"/>
                <a:ea typeface="Open Sans"/>
                <a:cs typeface="Open Sans"/>
                <a:sym typeface="Open Sans"/>
              </a:rPr>
              <a:t>United Kingdom</a:t>
            </a:r>
            <a:br>
              <a:rPr b="1" i="0" lang="en-GB" sz="1100" u="none" cap="none" strike="noStrike">
                <a:solidFill>
                  <a:schemeClr val="dk1"/>
                </a:solidFill>
                <a:latin typeface="Open Sans"/>
                <a:ea typeface="Open Sans"/>
                <a:cs typeface="Open Sans"/>
                <a:sym typeface="Open Sans"/>
              </a:rPr>
            </a:br>
            <a:r>
              <a:rPr b="1" i="0" lang="en-GB" sz="1100" u="none" cap="none" strike="noStrike">
                <a:solidFill>
                  <a:schemeClr val="dk1"/>
                </a:solidFill>
                <a:latin typeface="Open Sans"/>
                <a:ea typeface="Open Sans"/>
                <a:cs typeface="Open Sans"/>
                <a:sym typeface="Open Sans"/>
              </a:rPr>
              <a:t>Ryan Payton</a:t>
            </a:r>
            <a:endParaRPr b="0" i="0" sz="1400" u="none" cap="none" strike="noStrike">
              <a:solidFill>
                <a:srgbClr val="000000"/>
              </a:solidFill>
              <a:latin typeface="Arial"/>
              <a:ea typeface="Arial"/>
              <a:cs typeface="Arial"/>
              <a:sym typeface="Arial"/>
            </a:endParaRPr>
          </a:p>
          <a:p>
            <a:pPr indent="0" lvl="0" marL="120650" marR="0" rtl="0" algn="l">
              <a:lnSpc>
                <a:spcPct val="100000"/>
              </a:lnSpc>
              <a:spcBef>
                <a:spcPts val="0"/>
              </a:spcBef>
              <a:spcAft>
                <a:spcPts val="0"/>
              </a:spcAft>
              <a:buClr>
                <a:srgbClr val="000000"/>
              </a:buClr>
              <a:buSzPts val="600"/>
              <a:buFont typeface="Arial"/>
              <a:buNone/>
            </a:pPr>
            <a:r>
              <a:rPr b="0" i="0" lang="en-GB" sz="600" u="none" cap="none" strike="noStrike">
                <a:solidFill>
                  <a:srgbClr val="000000"/>
                </a:solidFill>
                <a:latin typeface="Open Sans"/>
                <a:ea typeface="Open Sans"/>
                <a:cs typeface="Open Sans"/>
                <a:sym typeface="Open Sans"/>
              </a:rPr>
              <a:t>Research Technology Strategist </a:t>
            </a:r>
            <a:endParaRPr b="0" i="0" sz="1400" u="none" cap="none" strike="noStrike">
              <a:solidFill>
                <a:srgbClr val="000000"/>
              </a:solidFill>
              <a:latin typeface="Arial"/>
              <a:ea typeface="Arial"/>
              <a:cs typeface="Arial"/>
              <a:sym typeface="Arial"/>
            </a:endParaRPr>
          </a:p>
          <a:p>
            <a:pPr indent="0" lvl="0" marL="120650" marR="0" rtl="0" algn="l">
              <a:lnSpc>
                <a:spcPct val="100000"/>
              </a:lnSpc>
              <a:spcBef>
                <a:spcPts val="0"/>
              </a:spcBef>
              <a:spcAft>
                <a:spcPts val="0"/>
              </a:spcAft>
              <a:buClr>
                <a:srgbClr val="000000"/>
              </a:buClr>
              <a:buSzPts val="600"/>
              <a:buFont typeface="Arial"/>
              <a:buNone/>
            </a:pPr>
            <a:r>
              <a:rPr b="0" i="0" lang="en-GB" sz="600" u="none" cap="none" strike="noStrike">
                <a:solidFill>
                  <a:srgbClr val="000000"/>
                </a:solidFill>
                <a:latin typeface="Open Sans"/>
                <a:ea typeface="Open Sans"/>
                <a:cs typeface="Open Sans"/>
                <a:sym typeface="Open Sans"/>
              </a:rPr>
              <a:t>Higher Education team </a:t>
            </a:r>
            <a:endParaRPr b="0" i="0" sz="1400" u="none" cap="none" strike="noStrike">
              <a:solidFill>
                <a:srgbClr val="000000"/>
              </a:solidFill>
              <a:latin typeface="Arial"/>
              <a:ea typeface="Arial"/>
              <a:cs typeface="Arial"/>
              <a:sym typeface="Arial"/>
            </a:endParaRPr>
          </a:p>
          <a:p>
            <a:pPr indent="0" lvl="0" marL="120650" marR="0" rtl="0" algn="l">
              <a:lnSpc>
                <a:spcPct val="100000"/>
              </a:lnSpc>
              <a:spcBef>
                <a:spcPts val="0"/>
              </a:spcBef>
              <a:spcAft>
                <a:spcPts val="0"/>
              </a:spcAft>
              <a:buClr>
                <a:srgbClr val="000000"/>
              </a:buClr>
              <a:buSzPts val="600"/>
              <a:buFont typeface="Arial"/>
              <a:buNone/>
            </a:pPr>
            <a:r>
              <a:rPr b="0" i="0" lang="en-GB" sz="600" u="none" cap="none" strike="noStrike">
                <a:solidFill>
                  <a:srgbClr val="000000"/>
                </a:solidFill>
                <a:latin typeface="Open Sans"/>
                <a:ea typeface="Open Sans"/>
                <a:cs typeface="Open Sans"/>
                <a:sym typeface="Open Sans"/>
              </a:rPr>
              <a:t>Microsoft UK</a:t>
            </a:r>
            <a:endParaRPr b="0" i="0" sz="1400" u="none" cap="none" strike="noStrike">
              <a:solidFill>
                <a:srgbClr val="000000"/>
              </a:solidFill>
              <a:latin typeface="Arial"/>
              <a:ea typeface="Arial"/>
              <a:cs typeface="Arial"/>
              <a:sym typeface="Arial"/>
            </a:endParaRPr>
          </a:p>
          <a:p>
            <a:pPr indent="0" lvl="0" marL="120650" marR="0" rtl="0" algn="l">
              <a:lnSpc>
                <a:spcPct val="100000"/>
              </a:lnSpc>
              <a:spcBef>
                <a:spcPts val="0"/>
              </a:spcBef>
              <a:spcAft>
                <a:spcPts val="0"/>
              </a:spcAft>
              <a:buClr>
                <a:srgbClr val="000000"/>
              </a:buClr>
              <a:buSzPts val="600"/>
              <a:buFont typeface="Arial"/>
              <a:buNone/>
            </a:pPr>
            <a:r>
              <a:t/>
            </a:r>
            <a:endParaRPr b="1" i="0" sz="600" u="none" cap="none" strike="noStrike">
              <a:solidFill>
                <a:schemeClr val="dk1"/>
              </a:solidFill>
              <a:latin typeface="Open Sans"/>
              <a:ea typeface="Open Sans"/>
              <a:cs typeface="Open Sans"/>
              <a:sym typeface="Open Sans"/>
            </a:endParaRPr>
          </a:p>
          <a:p>
            <a:pPr indent="0" lvl="0" marL="120650" marR="0" rtl="0" algn="l">
              <a:lnSpc>
                <a:spcPct val="100000"/>
              </a:lnSpc>
              <a:spcBef>
                <a:spcPts val="0"/>
              </a:spcBef>
              <a:spcAft>
                <a:spcPts val="0"/>
              </a:spcAft>
              <a:buClr>
                <a:srgbClr val="000000"/>
              </a:buClr>
              <a:buSzPts val="600"/>
              <a:buFont typeface="Arial"/>
              <a:buNone/>
            </a:pPr>
            <a:r>
              <a:rPr b="1" i="0" lang="en-GB" sz="600" u="none" cap="none" strike="noStrike">
                <a:solidFill>
                  <a:srgbClr val="588B42"/>
                </a:solidFill>
                <a:latin typeface="Open Sans"/>
                <a:ea typeface="Open Sans"/>
                <a:cs typeface="Open Sans"/>
                <a:sym typeface="Open Sans"/>
              </a:rPr>
              <a:t>Agentic AI in the </a:t>
            </a:r>
            <a:br>
              <a:rPr b="1" i="0" lang="en-GB" sz="600" u="none" cap="none" strike="noStrike">
                <a:solidFill>
                  <a:srgbClr val="588B42"/>
                </a:solidFill>
                <a:latin typeface="Open Sans"/>
                <a:ea typeface="Open Sans"/>
                <a:cs typeface="Open Sans"/>
                <a:sym typeface="Open Sans"/>
              </a:rPr>
            </a:br>
            <a:r>
              <a:rPr b="1" i="0" lang="en-GB" sz="600" u="none" cap="none" strike="noStrike">
                <a:solidFill>
                  <a:srgbClr val="588B42"/>
                </a:solidFill>
                <a:latin typeface="Open Sans"/>
                <a:ea typeface="Open Sans"/>
                <a:cs typeface="Open Sans"/>
                <a:sym typeface="Open Sans"/>
              </a:rPr>
              <a:t>Research Lifecycle</a:t>
            </a:r>
            <a:endParaRPr b="0" i="0" sz="1400" u="none" cap="none" strike="noStrike">
              <a:solidFill>
                <a:srgbClr val="000000"/>
              </a:solidFill>
              <a:latin typeface="Arial"/>
              <a:ea typeface="Arial"/>
              <a:cs typeface="Arial"/>
              <a:sym typeface="Arial"/>
            </a:endParaRPr>
          </a:p>
          <a:p>
            <a:pPr indent="0" lvl="0" marL="12065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Open Sans"/>
              <a:ea typeface="Open Sans"/>
              <a:cs typeface="Open Sans"/>
              <a:sym typeface="Open Sans"/>
            </a:endParaRPr>
          </a:p>
          <a:p>
            <a:pPr indent="-228600" lvl="0" marL="457200" marR="0" rtl="0" algn="l">
              <a:lnSpc>
                <a:spcPct val="100000"/>
              </a:lnSpc>
              <a:spcBef>
                <a:spcPts val="0"/>
              </a:spcBef>
              <a:spcAft>
                <a:spcPts val="0"/>
              </a:spcAft>
              <a:buClr>
                <a:srgbClr val="0E605A"/>
              </a:buClr>
              <a:buSzPts val="1700"/>
              <a:buFont typeface="Arial"/>
              <a:buNone/>
            </a:pPr>
            <a:r>
              <a:t/>
            </a:r>
            <a:endParaRPr b="1" i="0" sz="1700" u="none" cap="none" strike="noStrike">
              <a:solidFill>
                <a:srgbClr val="0E605A"/>
              </a:solidFill>
              <a:latin typeface="Arial"/>
              <a:ea typeface="Arial"/>
              <a:cs typeface="Arial"/>
              <a:sym typeface="Arial"/>
            </a:endParaRPr>
          </a:p>
        </p:txBody>
      </p:sp>
      <p:sp>
        <p:nvSpPr>
          <p:cNvPr id="427" name="Google Shape;427;g368b650bb17_0_42"/>
          <p:cNvSpPr txBox="1"/>
          <p:nvPr/>
        </p:nvSpPr>
        <p:spPr>
          <a:xfrm>
            <a:off x="6830775" y="474330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sng" cap="none" strike="noStrike">
                <a:solidFill>
                  <a:schemeClr val="hlink"/>
                </a:solidFill>
                <a:latin typeface="Arial"/>
                <a:ea typeface="Arial"/>
                <a:cs typeface="Arial"/>
                <a:sym typeface="Arial"/>
              </a:rPr>
              <a:t>📹 </a:t>
            </a:r>
            <a:r>
              <a:rPr b="1" i="0" lang="en-GB" sz="1400" u="sng" cap="none" strike="noStrike">
                <a:solidFill>
                  <a:schemeClr val="hlink"/>
                </a:solidFill>
                <a:latin typeface="Arial"/>
                <a:ea typeface="Arial"/>
                <a:cs typeface="Arial"/>
                <a:sym typeface="Arial"/>
                <a:hlinkClick r:id="rId7"/>
              </a:rPr>
              <a:t>Slides and recordings</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14"/>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33" name="Google Shape;433;p14"/>
          <p:cNvPicPr preferRelativeResize="0"/>
          <p:nvPr/>
        </p:nvPicPr>
        <p:blipFill rotWithShape="1">
          <a:blip r:embed="rId3">
            <a:alphaModFix/>
          </a:blip>
          <a:srcRect b="27118" l="0" r="338" t="26149"/>
          <a:stretch/>
        </p:blipFill>
        <p:spPr>
          <a:xfrm>
            <a:off x="416275" y="86250"/>
            <a:ext cx="1168776" cy="774900"/>
          </a:xfrm>
          <a:prstGeom prst="rect">
            <a:avLst/>
          </a:prstGeom>
          <a:noFill/>
          <a:ln>
            <a:noFill/>
          </a:ln>
        </p:spPr>
      </p:pic>
      <p:sp>
        <p:nvSpPr>
          <p:cNvPr id="434" name="Google Shape;434;p14"/>
          <p:cNvSpPr txBox="1"/>
          <p:nvPr/>
        </p:nvSpPr>
        <p:spPr>
          <a:xfrm>
            <a:off x="536855" y="594391"/>
            <a:ext cx="7351670" cy="6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2000"/>
              <a:buFont typeface="Arial"/>
              <a:buNone/>
            </a:pPr>
            <a:r>
              <a:rPr b="1" i="0" lang="en-GB" sz="3000" u="none" cap="none" strike="noStrike">
                <a:solidFill>
                  <a:srgbClr val="6B2F21"/>
                </a:solidFill>
                <a:latin typeface="Arial"/>
                <a:ea typeface="Arial"/>
                <a:cs typeface="Arial"/>
                <a:sym typeface="Arial"/>
              </a:rPr>
              <a:t>Community Survey</a:t>
            </a:r>
            <a:endParaRPr b="1" i="0" sz="3000" u="none" cap="none" strike="noStrike">
              <a:solidFill>
                <a:srgbClr val="6B2F21"/>
              </a:solidFill>
              <a:latin typeface="Arial"/>
              <a:ea typeface="Arial"/>
              <a:cs typeface="Arial"/>
              <a:sym typeface="Arial"/>
            </a:endParaRPr>
          </a:p>
        </p:txBody>
      </p:sp>
      <p:pic>
        <p:nvPicPr>
          <p:cNvPr id="435" name="Google Shape;435;p14"/>
          <p:cNvPicPr preferRelativeResize="0"/>
          <p:nvPr/>
        </p:nvPicPr>
        <p:blipFill rotWithShape="1">
          <a:blip r:embed="rId4">
            <a:alphaModFix/>
          </a:blip>
          <a:srcRect b="0" l="0" r="0" t="0"/>
          <a:stretch/>
        </p:blipFill>
        <p:spPr>
          <a:xfrm>
            <a:off x="1715125" y="147500"/>
            <a:ext cx="1949550" cy="415175"/>
          </a:xfrm>
          <a:prstGeom prst="rect">
            <a:avLst/>
          </a:prstGeom>
          <a:noFill/>
          <a:ln>
            <a:noFill/>
          </a:ln>
        </p:spPr>
      </p:pic>
      <p:sp>
        <p:nvSpPr>
          <p:cNvPr id="436" name="Google Shape;436;p14"/>
          <p:cNvSpPr/>
          <p:nvPr/>
        </p:nvSpPr>
        <p:spPr>
          <a:xfrm>
            <a:off x="498286" y="1082770"/>
            <a:ext cx="4866280" cy="4016484"/>
          </a:xfrm>
          <a:prstGeom prst="rect">
            <a:avLst/>
          </a:prstGeom>
          <a:noFill/>
          <a:ln>
            <a:noFill/>
          </a:ln>
        </p:spPr>
        <p:txBody>
          <a:bodyPr anchorCtr="0" anchor="ctr" bIns="45700" lIns="91425" spcFirstLastPara="1" rIns="91425" wrap="square" tIns="45700">
            <a:spAutoFit/>
          </a:bodyPr>
          <a:lstStyle/>
          <a:p>
            <a:pPr indent="-285750" lvl="0" marL="285750" marR="0" rtl="0" algn="l">
              <a:lnSpc>
                <a:spcPct val="100000"/>
              </a:lnSpc>
              <a:spcBef>
                <a:spcPts val="0"/>
              </a:spcBef>
              <a:spcAft>
                <a:spcPts val="0"/>
              </a:spcAft>
              <a:buClr>
                <a:srgbClr val="0E605A"/>
              </a:buClr>
              <a:buSzPts val="1500"/>
              <a:buFont typeface="Arial"/>
              <a:buChar char="•"/>
            </a:pPr>
            <a:r>
              <a:rPr b="1" i="0" lang="en-GB" sz="1500" u="none" cap="none" strike="noStrike">
                <a:solidFill>
                  <a:srgbClr val="0E605A"/>
                </a:solidFill>
                <a:latin typeface="Arial"/>
                <a:ea typeface="Arial"/>
                <a:cs typeface="Arial"/>
                <a:sym typeface="Arial"/>
              </a:rPr>
              <a:t>15-minute anonymous survey </a:t>
            </a:r>
            <a:r>
              <a:rPr b="0" i="0" lang="en-GB" sz="1500" u="none" cap="none" strike="noStrike">
                <a:solidFill>
                  <a:srgbClr val="0E605A"/>
                </a:solidFill>
                <a:latin typeface="Arial"/>
                <a:ea typeface="Arial"/>
                <a:cs typeface="Arial"/>
                <a:sym typeface="Arial"/>
              </a:rPr>
              <a:t>open throughout November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E605A"/>
              </a:buClr>
              <a:buSzPts val="1500"/>
              <a:buFont typeface="Arial"/>
              <a:buChar char="•"/>
            </a:pPr>
            <a:r>
              <a:rPr b="1" i="0" lang="en-GB" sz="1500" u="none" cap="none" strike="noStrike">
                <a:solidFill>
                  <a:srgbClr val="0E605A"/>
                </a:solidFill>
                <a:latin typeface="Arial"/>
                <a:ea typeface="Arial"/>
                <a:cs typeface="Arial"/>
                <a:sym typeface="Arial"/>
              </a:rPr>
              <a:t>83 complete responses </a:t>
            </a:r>
            <a:r>
              <a:rPr b="0" i="0" lang="en-GB" sz="1500" u="none" cap="none" strike="noStrike">
                <a:solidFill>
                  <a:srgbClr val="0E605A"/>
                </a:solidFill>
                <a:latin typeface="Arial"/>
                <a:ea typeface="Arial"/>
                <a:cs typeface="Arial"/>
                <a:sym typeface="Arial"/>
              </a:rPr>
              <a:t>from </a:t>
            </a:r>
            <a:r>
              <a:rPr b="1" i="0" lang="en-GB" sz="1500" u="none" cap="none" strike="noStrike">
                <a:solidFill>
                  <a:srgbClr val="0E605A"/>
                </a:solidFill>
                <a:latin typeface="Arial"/>
                <a:ea typeface="Arial"/>
                <a:cs typeface="Arial"/>
                <a:sym typeface="Arial"/>
              </a:rPr>
              <a:t>25 countries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E605A"/>
              </a:buClr>
              <a:buSzPts val="1500"/>
              <a:buFont typeface="Arial"/>
              <a:buChar char="•"/>
            </a:pPr>
            <a:r>
              <a:rPr b="1" i="0" lang="en-GB" sz="1500" u="none" cap="none" strike="noStrike">
                <a:solidFill>
                  <a:srgbClr val="0E605A"/>
                </a:solidFill>
                <a:latin typeface="Arial"/>
                <a:ea typeface="Arial"/>
                <a:cs typeface="Arial"/>
                <a:sym typeface="Arial"/>
              </a:rPr>
              <a:t>~60% RDA members</a:t>
            </a:r>
            <a:r>
              <a:rPr b="0" i="0" lang="en-GB" sz="1500" u="none" cap="none" strike="noStrike">
                <a:solidFill>
                  <a:srgbClr val="0E605A"/>
                </a:solidFill>
                <a:latin typeface="Arial"/>
                <a:ea typeface="Arial"/>
                <a:cs typeface="Arial"/>
                <a:sym typeface="Arial"/>
              </a:rPr>
              <a:t>, ~40% non-members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E605A"/>
              </a:buClr>
              <a:buSzPts val="1500"/>
              <a:buFont typeface="Arial"/>
              <a:buChar char="•"/>
            </a:pPr>
            <a:r>
              <a:rPr b="0" i="0" lang="en-GB" sz="1500" u="none" cap="none" strike="noStrike">
                <a:solidFill>
                  <a:srgbClr val="0E605A"/>
                </a:solidFill>
                <a:latin typeface="Arial"/>
                <a:ea typeface="Arial"/>
                <a:cs typeface="Arial"/>
                <a:sym typeface="Arial"/>
              </a:rPr>
              <a:t>Largest group: </a:t>
            </a:r>
            <a:r>
              <a:rPr b="1" i="0" lang="en-GB" sz="1500" u="none" cap="none" strike="noStrike">
                <a:solidFill>
                  <a:srgbClr val="0E605A"/>
                </a:solidFill>
                <a:latin typeface="Arial"/>
                <a:ea typeface="Arial"/>
                <a:cs typeface="Arial"/>
                <a:sym typeface="Arial"/>
              </a:rPr>
              <a:t>Researchers &amp; Scientists </a:t>
            </a:r>
            <a:r>
              <a:rPr b="0" i="0" lang="en-GB" sz="1500" u="none" cap="none" strike="noStrike">
                <a:solidFill>
                  <a:srgbClr val="0E605A"/>
                </a:solidFill>
                <a:latin typeface="Arial"/>
                <a:ea typeface="Arial"/>
                <a:cs typeface="Arial"/>
                <a:sym typeface="Arial"/>
              </a:rPr>
              <a:t>(~40%)</a:t>
            </a:r>
            <a:br>
              <a:rPr b="0" i="0" lang="en-GB" sz="1500" u="none" cap="none" strike="noStrike">
                <a:solidFill>
                  <a:srgbClr val="0E605A"/>
                </a:solidFill>
                <a:latin typeface="Arial"/>
                <a:ea typeface="Arial"/>
                <a:cs typeface="Arial"/>
                <a:sym typeface="Arial"/>
              </a:rPr>
            </a:br>
            <a:endParaRPr b="0" i="0" sz="1500" u="none" cap="none" strike="noStrike">
              <a:solidFill>
                <a:srgbClr val="0E605A"/>
              </a:solidFill>
              <a:latin typeface="Arial"/>
              <a:ea typeface="Arial"/>
              <a:cs typeface="Arial"/>
              <a:sym typeface="Arial"/>
            </a:endParaRPr>
          </a:p>
          <a:p>
            <a:pPr indent="-285750" lvl="0" marL="285750" marR="0" rtl="0" algn="l">
              <a:lnSpc>
                <a:spcPct val="100000"/>
              </a:lnSpc>
              <a:spcBef>
                <a:spcPts val="0"/>
              </a:spcBef>
              <a:spcAft>
                <a:spcPts val="0"/>
              </a:spcAft>
              <a:buClr>
                <a:srgbClr val="0E605A"/>
              </a:buClr>
              <a:buSzPts val="1500"/>
              <a:buFont typeface="Arial"/>
              <a:buChar char="•"/>
            </a:pPr>
            <a:r>
              <a:rPr b="1" i="0" lang="en-GB" sz="1500" u="none" cap="none" strike="noStrike">
                <a:solidFill>
                  <a:srgbClr val="0E605A"/>
                </a:solidFill>
                <a:latin typeface="Arial"/>
                <a:ea typeface="Arial"/>
                <a:cs typeface="Arial"/>
                <a:sym typeface="Arial"/>
              </a:rPr>
              <a:t>~90% had used AI/ML tools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E605A"/>
              </a:buClr>
              <a:buSzPts val="1500"/>
              <a:buFont typeface="Arial"/>
              <a:buChar char="•"/>
            </a:pPr>
            <a:r>
              <a:rPr b="1" i="0" lang="en-GB" sz="1500" u="none" cap="none" strike="noStrike">
                <a:solidFill>
                  <a:srgbClr val="0E605A"/>
                </a:solidFill>
                <a:latin typeface="Arial"/>
                <a:ea typeface="Arial"/>
                <a:cs typeface="Arial"/>
                <a:sym typeface="Arial"/>
              </a:rPr>
              <a:t>55% had not used agentic AI systems specifically</a:t>
            </a:r>
            <a:br>
              <a:rPr b="0" i="0" lang="en-GB" sz="1500" u="none" cap="none" strike="noStrike">
                <a:solidFill>
                  <a:srgbClr val="0E605A"/>
                </a:solidFill>
                <a:latin typeface="Arial"/>
                <a:ea typeface="Arial"/>
                <a:cs typeface="Arial"/>
                <a:sym typeface="Arial"/>
              </a:rPr>
            </a:br>
            <a:r>
              <a:rPr b="0" i="0" lang="en-GB" sz="1500" u="none" cap="none" strike="noStrike">
                <a:solidFill>
                  <a:srgbClr val="0E605A"/>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190500" lvl="0" marL="28575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E605A"/>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0E605A"/>
                </a:solidFill>
                <a:latin typeface="Arial"/>
                <a:ea typeface="Arial"/>
                <a:cs typeface="Arial"/>
                <a:sym typeface="Arial"/>
              </a:rPr>
              <a:t>🎯 Evaluated 11 proposed agentic AI tools </a:t>
            </a:r>
            <a:br>
              <a:rPr b="1" i="0" lang="en-GB" sz="1800" u="none" cap="none" strike="noStrike">
                <a:solidFill>
                  <a:srgbClr val="0E605A"/>
                </a:solidFill>
                <a:latin typeface="Arial"/>
                <a:ea typeface="Arial"/>
                <a:cs typeface="Arial"/>
                <a:sym typeface="Arial"/>
              </a:rPr>
            </a:br>
            <a:r>
              <a:rPr b="0" i="0" lang="en-GB" sz="1800" u="none" cap="none" strike="noStrike">
                <a:solidFill>
                  <a:srgbClr val="0E605A"/>
                </a:solidFill>
                <a:latin typeface="Arial"/>
                <a:ea typeface="Arial"/>
                <a:cs typeface="Arial"/>
                <a:sym typeface="Arial"/>
              </a:rPr>
              <a:t>across research lifecycle stages*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E605A"/>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B050"/>
                </a:solidFill>
                <a:latin typeface="Arial"/>
                <a:ea typeface="Arial"/>
                <a:cs typeface="Arial"/>
                <a:sym typeface="Arial"/>
              </a:rPr>
              <a:t>*Extended Microsoft’s previous engagement with over 50 research institutions (United Kingdom) that identified eleven potential agentic AI tools of use throughout the research lifecycle.</a:t>
            </a:r>
            <a:endParaRPr b="0" i="0" sz="1200" u="none" cap="none" strike="noStrike">
              <a:solidFill>
                <a:srgbClr val="00B050"/>
              </a:solidFill>
              <a:latin typeface="Arial"/>
              <a:ea typeface="Arial"/>
              <a:cs typeface="Arial"/>
              <a:sym typeface="Arial"/>
            </a:endParaRPr>
          </a:p>
        </p:txBody>
      </p:sp>
      <p:pic>
        <p:nvPicPr>
          <p:cNvPr id="437" name="Google Shape;437;p14"/>
          <p:cNvPicPr preferRelativeResize="0"/>
          <p:nvPr/>
        </p:nvPicPr>
        <p:blipFill rotWithShape="1">
          <a:blip r:embed="rId5">
            <a:alphaModFix/>
          </a:blip>
          <a:srcRect b="0" l="0" r="0" t="0"/>
          <a:stretch/>
        </p:blipFill>
        <p:spPr>
          <a:xfrm>
            <a:off x="6096842" y="152400"/>
            <a:ext cx="2927350" cy="4838700"/>
          </a:xfrm>
          <a:prstGeom prst="rect">
            <a:avLst/>
          </a:prstGeom>
          <a:noFill/>
          <a:ln>
            <a:noFill/>
          </a:ln>
        </p:spPr>
      </p:pic>
      <p:sp>
        <p:nvSpPr>
          <p:cNvPr id="438" name="Google Shape;438;p14"/>
          <p:cNvSpPr/>
          <p:nvPr/>
        </p:nvSpPr>
        <p:spPr>
          <a:xfrm>
            <a:off x="6096842" y="743578"/>
            <a:ext cx="2927350" cy="1145512"/>
          </a:xfrm>
          <a:prstGeom prst="rect">
            <a:avLst/>
          </a:prstGeom>
          <a:noFill/>
          <a:ln cap="flat" cmpd="sng" w="381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39" name="Google Shape;439;p14"/>
          <p:cNvSpPr txBox="1"/>
          <p:nvPr/>
        </p:nvSpPr>
        <p:spPr>
          <a:xfrm>
            <a:off x="4652387" y="725387"/>
            <a:ext cx="1444455" cy="52322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rgbClr val="00B050"/>
                </a:solidFill>
                <a:latin typeface="Arial"/>
                <a:ea typeface="Arial"/>
                <a:cs typeface="Arial"/>
                <a:sym typeface="Arial"/>
              </a:rPr>
              <a:t>TOP 3 PRIORITY</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15"/>
          <p:cNvSpPr/>
          <p:nvPr/>
        </p:nvSpPr>
        <p:spPr>
          <a:xfrm>
            <a:off x="112273" y="89606"/>
            <a:ext cx="3059828" cy="602558"/>
          </a:xfrm>
          <a:prstGeom prst="rect">
            <a:avLst/>
          </a:prstGeom>
          <a:solidFill>
            <a:srgbClr val="595959">
              <a:alpha val="1411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449" name="Google Shape;449;p15"/>
          <p:cNvSpPr/>
          <p:nvPr/>
        </p:nvSpPr>
        <p:spPr>
          <a:xfrm>
            <a:off x="106351" y="692697"/>
            <a:ext cx="2669447" cy="1239828"/>
          </a:xfrm>
          <a:prstGeom prst="rect">
            <a:avLst/>
          </a:prstGeom>
          <a:solidFill>
            <a:srgbClr val="595959">
              <a:alpha val="1411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450" name="Google Shape;450;p15"/>
          <p:cNvSpPr/>
          <p:nvPr/>
        </p:nvSpPr>
        <p:spPr>
          <a:xfrm>
            <a:off x="94451" y="1971115"/>
            <a:ext cx="2486523" cy="1897298"/>
          </a:xfrm>
          <a:prstGeom prst="rect">
            <a:avLst/>
          </a:prstGeom>
          <a:solidFill>
            <a:srgbClr val="136059">
              <a:alpha val="1411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451" name="Google Shape;451;p15"/>
          <p:cNvSpPr/>
          <p:nvPr/>
        </p:nvSpPr>
        <p:spPr>
          <a:xfrm>
            <a:off x="86911" y="3907003"/>
            <a:ext cx="3284990" cy="1074845"/>
          </a:xfrm>
          <a:prstGeom prst="rect">
            <a:avLst/>
          </a:prstGeom>
          <a:solidFill>
            <a:srgbClr val="595959">
              <a:alpha val="1411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452" name="Google Shape;452;p15"/>
          <p:cNvSpPr/>
          <p:nvPr/>
        </p:nvSpPr>
        <p:spPr>
          <a:xfrm>
            <a:off x="5201671" y="3925693"/>
            <a:ext cx="3832735" cy="1148180"/>
          </a:xfrm>
          <a:prstGeom prst="rect">
            <a:avLst/>
          </a:prstGeom>
          <a:solidFill>
            <a:srgbClr val="136059">
              <a:alpha val="1411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453" name="Google Shape;453;p15"/>
          <p:cNvSpPr/>
          <p:nvPr/>
        </p:nvSpPr>
        <p:spPr>
          <a:xfrm>
            <a:off x="6372678" y="1805347"/>
            <a:ext cx="2661728" cy="2063067"/>
          </a:xfrm>
          <a:prstGeom prst="rect">
            <a:avLst/>
          </a:prstGeom>
          <a:solidFill>
            <a:srgbClr val="595959">
              <a:alpha val="1411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454" name="Google Shape;454;p15"/>
          <p:cNvSpPr/>
          <p:nvPr/>
        </p:nvSpPr>
        <p:spPr>
          <a:xfrm>
            <a:off x="5560817" y="83233"/>
            <a:ext cx="3473589" cy="1686150"/>
          </a:xfrm>
          <a:prstGeom prst="rect">
            <a:avLst/>
          </a:prstGeom>
          <a:solidFill>
            <a:srgbClr val="136059">
              <a:alpha val="1411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455" name="Google Shape;455;p15"/>
          <p:cNvSpPr txBox="1"/>
          <p:nvPr>
            <p:ph type="title"/>
          </p:nvPr>
        </p:nvSpPr>
        <p:spPr>
          <a:xfrm>
            <a:off x="3094371" y="1897913"/>
            <a:ext cx="2940114" cy="861774"/>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SzPts val="3600"/>
              <a:buNone/>
            </a:pPr>
            <a:r>
              <a:rPr b="1" lang="en-GB">
                <a:solidFill>
                  <a:srgbClr val="6B2F21"/>
                </a:solidFill>
                <a:latin typeface="Arial"/>
                <a:ea typeface="Arial"/>
                <a:cs typeface="Arial"/>
                <a:sym typeface="Arial"/>
              </a:rPr>
              <a:t>The Research Lifecycle</a:t>
            </a:r>
            <a:endParaRPr b="1">
              <a:solidFill>
                <a:srgbClr val="6B2F21"/>
              </a:solidFill>
              <a:latin typeface="Arial"/>
              <a:ea typeface="Arial"/>
              <a:cs typeface="Arial"/>
              <a:sym typeface="Arial"/>
            </a:endParaRPr>
          </a:p>
        </p:txBody>
      </p:sp>
      <p:sp>
        <p:nvSpPr>
          <p:cNvPr id="456" name="Google Shape;456;p15"/>
          <p:cNvSpPr txBox="1"/>
          <p:nvPr/>
        </p:nvSpPr>
        <p:spPr>
          <a:xfrm>
            <a:off x="3977300" y="692697"/>
            <a:ext cx="910173" cy="570026"/>
          </a:xfrm>
          <a:prstGeom prst="rect">
            <a:avLst/>
          </a:prstGeom>
          <a:noFill/>
          <a:ln cap="flat" cmpd="sng" w="28575">
            <a:solidFill>
              <a:srgbClr val="136059"/>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31425" lIns="31425" spcFirstLastPara="1" rIns="31425" wrap="square" tIns="31425">
            <a:noAutofit/>
          </a:bodyPr>
          <a:lstStyle/>
          <a:p>
            <a:pPr indent="0" lvl="0" marL="0" marR="0" rtl="0" algn="ctr">
              <a:lnSpc>
                <a:spcPct val="90000"/>
              </a:lnSpc>
              <a:spcBef>
                <a:spcPts val="0"/>
              </a:spcBef>
              <a:spcAft>
                <a:spcPts val="0"/>
              </a:spcAft>
              <a:buClr>
                <a:srgbClr val="000000"/>
              </a:buClr>
              <a:buSzPts val="825"/>
              <a:buFont typeface="Arial"/>
              <a:buNone/>
            </a:pPr>
            <a:r>
              <a:rPr b="1" i="0" lang="en-GB" sz="825" u="none" cap="none" strike="noStrike">
                <a:solidFill>
                  <a:srgbClr val="136059"/>
                </a:solidFill>
                <a:latin typeface="Arial"/>
                <a:ea typeface="Arial"/>
                <a:cs typeface="Arial"/>
                <a:sym typeface="Arial"/>
              </a:rPr>
              <a:t>New research idea</a:t>
            </a:r>
            <a:endParaRPr b="1" i="0" sz="1050" u="none" cap="none" strike="noStrike">
              <a:solidFill>
                <a:srgbClr val="136059"/>
              </a:solidFill>
              <a:latin typeface="Arial"/>
              <a:ea typeface="Arial"/>
              <a:cs typeface="Arial"/>
              <a:sym typeface="Arial"/>
            </a:endParaRPr>
          </a:p>
        </p:txBody>
      </p:sp>
      <p:sp>
        <p:nvSpPr>
          <p:cNvPr id="457" name="Google Shape;457;p15"/>
          <p:cNvSpPr/>
          <p:nvPr/>
        </p:nvSpPr>
        <p:spPr>
          <a:xfrm>
            <a:off x="2642619" y="881107"/>
            <a:ext cx="3606768" cy="3606768"/>
          </a:xfrm>
          <a:custGeom>
            <a:rect b="b" l="l" r="r" t="t"/>
            <a:pathLst>
              <a:path extrusionOk="0" h="120000" w="120000">
                <a:moveTo>
                  <a:pt x="80404" y="3576"/>
                </a:moveTo>
                <a:lnTo>
                  <a:pt x="80404" y="3576"/>
                </a:lnTo>
                <a:cubicBezTo>
                  <a:pt x="84633" y="5105"/>
                  <a:pt x="88677" y="7105"/>
                  <a:pt x="92460" y="9539"/>
                </a:cubicBezTo>
              </a:path>
            </a:pathLst>
          </a:custGeom>
          <a:noFill/>
          <a:ln cap="flat" cmpd="sng" w="25400">
            <a:solidFill>
              <a:schemeClr val="accent3"/>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Arial"/>
              <a:ea typeface="Arial"/>
              <a:cs typeface="Arial"/>
              <a:sym typeface="Arial"/>
            </a:endParaRPr>
          </a:p>
        </p:txBody>
      </p:sp>
      <p:sp>
        <p:nvSpPr>
          <p:cNvPr id="458" name="Google Shape;458;p15"/>
          <p:cNvSpPr txBox="1"/>
          <p:nvPr/>
        </p:nvSpPr>
        <p:spPr>
          <a:xfrm>
            <a:off x="5400860" y="1275087"/>
            <a:ext cx="910173" cy="570026"/>
          </a:xfrm>
          <a:prstGeom prst="rect">
            <a:avLst/>
          </a:prstGeom>
          <a:solidFill>
            <a:srgbClr val="136059"/>
          </a:solidFill>
          <a:ln>
            <a:noFill/>
          </a:ln>
          <a:effectLst>
            <a:outerShdw blurRad="50800" rotWithShape="0" algn="tl" dir="2700000" dist="38100">
              <a:srgbClr val="000000">
                <a:alpha val="40000"/>
              </a:srgbClr>
            </a:outerShdw>
          </a:effectLst>
        </p:spPr>
        <p:txBody>
          <a:bodyPr anchorCtr="0" anchor="ctr" bIns="31425" lIns="31425" spcFirstLastPara="1" rIns="31425" wrap="square" tIns="31425">
            <a:noAutofit/>
          </a:bodyPr>
          <a:lstStyle/>
          <a:p>
            <a:pPr indent="0" lvl="0" marL="0" marR="0" rtl="0" algn="ctr">
              <a:lnSpc>
                <a:spcPct val="90000"/>
              </a:lnSpc>
              <a:spcBef>
                <a:spcPts val="0"/>
              </a:spcBef>
              <a:spcAft>
                <a:spcPts val="0"/>
              </a:spcAft>
              <a:buClr>
                <a:srgbClr val="000000"/>
              </a:buClr>
              <a:buSzPts val="825"/>
              <a:buFont typeface="Arial"/>
              <a:buNone/>
            </a:pPr>
            <a:r>
              <a:rPr b="1" i="0" lang="en-GB" sz="825" u="none" cap="none" strike="noStrike">
                <a:solidFill>
                  <a:schemeClr val="lt1"/>
                </a:solidFill>
                <a:latin typeface="Arial"/>
                <a:ea typeface="Arial"/>
                <a:cs typeface="Arial"/>
                <a:sym typeface="Arial"/>
              </a:rPr>
              <a:t>Planning research and applying for funding</a:t>
            </a:r>
            <a:endParaRPr b="1" i="0" sz="1050" u="none" cap="none" strike="noStrike">
              <a:solidFill>
                <a:srgbClr val="000000"/>
              </a:solidFill>
              <a:latin typeface="Arial"/>
              <a:ea typeface="Arial"/>
              <a:cs typeface="Arial"/>
              <a:sym typeface="Arial"/>
            </a:endParaRPr>
          </a:p>
        </p:txBody>
      </p:sp>
      <p:sp>
        <p:nvSpPr>
          <p:cNvPr id="459" name="Google Shape;459;p15"/>
          <p:cNvSpPr/>
          <p:nvPr/>
        </p:nvSpPr>
        <p:spPr>
          <a:xfrm>
            <a:off x="2642619" y="881107"/>
            <a:ext cx="3606768" cy="3606768"/>
          </a:xfrm>
          <a:custGeom>
            <a:rect b="b" l="l" r="r" t="t"/>
            <a:pathLst>
              <a:path extrusionOk="0" h="120000" w="120000">
                <a:moveTo>
                  <a:pt x="116078" y="38663"/>
                </a:moveTo>
                <a:lnTo>
                  <a:pt x="116078" y="38663"/>
                </a:lnTo>
                <a:cubicBezTo>
                  <a:pt x="118285" y="44462"/>
                  <a:pt x="119578" y="50569"/>
                  <a:pt x="119913" y="56764"/>
                </a:cubicBezTo>
              </a:path>
            </a:pathLst>
          </a:custGeom>
          <a:noFill/>
          <a:ln cap="flat" cmpd="sng" w="25400">
            <a:solidFill>
              <a:schemeClr val="accent3"/>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Arial"/>
              <a:ea typeface="Arial"/>
              <a:cs typeface="Arial"/>
              <a:sym typeface="Arial"/>
            </a:endParaRPr>
          </a:p>
        </p:txBody>
      </p:sp>
      <p:sp>
        <p:nvSpPr>
          <p:cNvPr id="460" name="Google Shape;460;p15"/>
          <p:cNvSpPr txBox="1"/>
          <p:nvPr/>
        </p:nvSpPr>
        <p:spPr>
          <a:xfrm>
            <a:off x="5749086" y="2800769"/>
            <a:ext cx="910173" cy="570026"/>
          </a:xfrm>
          <a:prstGeom prst="rect">
            <a:avLst/>
          </a:prstGeom>
          <a:solidFill>
            <a:srgbClr val="595959"/>
          </a:solidFill>
          <a:ln>
            <a:noFill/>
          </a:ln>
          <a:effectLst>
            <a:outerShdw blurRad="50800" rotWithShape="0" algn="tl" dir="2700000" dist="38100">
              <a:srgbClr val="000000">
                <a:alpha val="40000"/>
              </a:srgbClr>
            </a:outerShdw>
          </a:effectLst>
        </p:spPr>
        <p:txBody>
          <a:bodyPr anchorCtr="0" anchor="ctr" bIns="31425" lIns="31425" spcFirstLastPara="1" rIns="31425" wrap="square" tIns="31425">
            <a:noAutofit/>
          </a:bodyPr>
          <a:lstStyle/>
          <a:p>
            <a:pPr indent="0" lvl="0" marL="0" marR="0" rtl="0" algn="ctr">
              <a:lnSpc>
                <a:spcPct val="90000"/>
              </a:lnSpc>
              <a:spcBef>
                <a:spcPts val="0"/>
              </a:spcBef>
              <a:spcAft>
                <a:spcPts val="0"/>
              </a:spcAft>
              <a:buClr>
                <a:srgbClr val="000000"/>
              </a:buClr>
              <a:buSzPts val="825"/>
              <a:buFont typeface="Arial"/>
              <a:buNone/>
            </a:pPr>
            <a:r>
              <a:rPr b="1" i="0" lang="en-GB" sz="825" u="none" cap="none" strike="noStrike">
                <a:solidFill>
                  <a:schemeClr val="lt1"/>
                </a:solidFill>
                <a:latin typeface="Arial"/>
                <a:ea typeface="Arial"/>
                <a:cs typeface="Arial"/>
                <a:sym typeface="Arial"/>
              </a:rPr>
              <a:t>Conducting research activities</a:t>
            </a:r>
            <a:endParaRPr b="1" i="0" sz="1050" u="none" cap="none" strike="noStrike">
              <a:solidFill>
                <a:srgbClr val="000000"/>
              </a:solidFill>
              <a:latin typeface="Arial"/>
              <a:ea typeface="Arial"/>
              <a:cs typeface="Arial"/>
              <a:sym typeface="Arial"/>
            </a:endParaRPr>
          </a:p>
        </p:txBody>
      </p:sp>
      <p:sp>
        <p:nvSpPr>
          <p:cNvPr id="461" name="Google Shape;461;p15"/>
          <p:cNvSpPr/>
          <p:nvPr/>
        </p:nvSpPr>
        <p:spPr>
          <a:xfrm>
            <a:off x="2642619" y="881107"/>
            <a:ext cx="3606768" cy="3606768"/>
          </a:xfrm>
          <a:custGeom>
            <a:rect b="b" l="l" r="r" t="t"/>
            <a:pathLst>
              <a:path extrusionOk="0" h="120000" w="120000">
                <a:moveTo>
                  <a:pt x="112966" y="88189"/>
                </a:moveTo>
                <a:cubicBezTo>
                  <a:pt x="110679" y="92485"/>
                  <a:pt x="107879" y="96488"/>
                  <a:pt x="104625" y="100107"/>
                </a:cubicBezTo>
              </a:path>
            </a:pathLst>
          </a:custGeom>
          <a:noFill/>
          <a:ln cap="flat" cmpd="sng" w="25400">
            <a:solidFill>
              <a:schemeClr val="accent3"/>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136059"/>
              </a:solidFill>
              <a:latin typeface="Arial"/>
              <a:ea typeface="Arial"/>
              <a:cs typeface="Arial"/>
              <a:sym typeface="Arial"/>
            </a:endParaRPr>
          </a:p>
        </p:txBody>
      </p:sp>
      <p:sp>
        <p:nvSpPr>
          <p:cNvPr id="462" name="Google Shape;462;p15"/>
          <p:cNvSpPr txBox="1"/>
          <p:nvPr/>
        </p:nvSpPr>
        <p:spPr>
          <a:xfrm>
            <a:off x="4773376" y="4024272"/>
            <a:ext cx="910173" cy="570026"/>
          </a:xfrm>
          <a:prstGeom prst="rect">
            <a:avLst/>
          </a:prstGeom>
          <a:solidFill>
            <a:srgbClr val="136059"/>
          </a:solidFill>
          <a:ln>
            <a:noFill/>
          </a:ln>
          <a:effectLst>
            <a:outerShdw blurRad="50800" rotWithShape="0" algn="tl" dir="2700000" dist="38100">
              <a:srgbClr val="000000">
                <a:alpha val="40000"/>
              </a:srgbClr>
            </a:outerShdw>
          </a:effectLst>
        </p:spPr>
        <p:txBody>
          <a:bodyPr anchorCtr="0" anchor="ctr" bIns="31425" lIns="31425" spcFirstLastPara="1" rIns="31425" wrap="square" tIns="31425">
            <a:noAutofit/>
          </a:bodyPr>
          <a:lstStyle/>
          <a:p>
            <a:pPr indent="0" lvl="0" marL="0" marR="0" rtl="0" algn="ctr">
              <a:lnSpc>
                <a:spcPct val="90000"/>
              </a:lnSpc>
              <a:spcBef>
                <a:spcPts val="0"/>
              </a:spcBef>
              <a:spcAft>
                <a:spcPts val="0"/>
              </a:spcAft>
              <a:buClr>
                <a:srgbClr val="000000"/>
              </a:buClr>
              <a:buSzPts val="825"/>
              <a:buFont typeface="Arial"/>
              <a:buNone/>
            </a:pPr>
            <a:r>
              <a:rPr b="1" i="0" lang="en-GB" sz="825" u="none" cap="none" strike="noStrike">
                <a:solidFill>
                  <a:schemeClr val="lt1"/>
                </a:solidFill>
                <a:latin typeface="Arial"/>
                <a:ea typeface="Arial"/>
                <a:cs typeface="Arial"/>
                <a:sym typeface="Arial"/>
              </a:rPr>
              <a:t>Publishing research</a:t>
            </a:r>
            <a:endParaRPr b="1" i="0" sz="1050" u="none" cap="none" strike="noStrike">
              <a:solidFill>
                <a:srgbClr val="000000"/>
              </a:solidFill>
              <a:latin typeface="Arial"/>
              <a:ea typeface="Arial"/>
              <a:cs typeface="Arial"/>
              <a:sym typeface="Arial"/>
            </a:endParaRPr>
          </a:p>
        </p:txBody>
      </p:sp>
      <p:sp>
        <p:nvSpPr>
          <p:cNvPr id="463" name="Google Shape;463;p15"/>
          <p:cNvSpPr/>
          <p:nvPr/>
        </p:nvSpPr>
        <p:spPr>
          <a:xfrm>
            <a:off x="2642619" y="881107"/>
            <a:ext cx="3606768" cy="3606768"/>
          </a:xfrm>
          <a:custGeom>
            <a:rect b="b" l="l" r="r" t="t"/>
            <a:pathLst>
              <a:path extrusionOk="0" h="120000" w="120000">
                <a:moveTo>
                  <a:pt x="65955" y="119704"/>
                </a:moveTo>
                <a:cubicBezTo>
                  <a:pt x="61995" y="120099"/>
                  <a:pt x="58005" y="120099"/>
                  <a:pt x="54045" y="119704"/>
                </a:cubicBezTo>
              </a:path>
            </a:pathLst>
          </a:custGeom>
          <a:noFill/>
          <a:ln cap="flat" cmpd="sng" w="25400">
            <a:solidFill>
              <a:schemeClr val="accent3"/>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Arial"/>
              <a:ea typeface="Arial"/>
              <a:cs typeface="Arial"/>
              <a:sym typeface="Arial"/>
            </a:endParaRPr>
          </a:p>
        </p:txBody>
      </p:sp>
      <p:sp>
        <p:nvSpPr>
          <p:cNvPr id="464" name="Google Shape;464;p15"/>
          <p:cNvSpPr txBox="1"/>
          <p:nvPr/>
        </p:nvSpPr>
        <p:spPr>
          <a:xfrm>
            <a:off x="3226325" y="4033312"/>
            <a:ext cx="905392" cy="570026"/>
          </a:xfrm>
          <a:prstGeom prst="rect">
            <a:avLst/>
          </a:prstGeom>
          <a:solidFill>
            <a:srgbClr val="595959"/>
          </a:solidFill>
          <a:ln>
            <a:noFill/>
          </a:ln>
          <a:effectLst>
            <a:outerShdw blurRad="50800" rotWithShape="0" algn="tl" dir="2700000" dist="38100">
              <a:srgbClr val="000000">
                <a:alpha val="40000"/>
              </a:srgbClr>
            </a:outerShdw>
          </a:effectLst>
        </p:spPr>
        <p:txBody>
          <a:bodyPr anchorCtr="0" anchor="ctr" bIns="31425" lIns="31425" spcFirstLastPara="1" rIns="31425" wrap="square" tIns="31425">
            <a:noAutofit/>
          </a:bodyPr>
          <a:lstStyle/>
          <a:p>
            <a:pPr indent="0" lvl="0" marL="0" marR="0" rtl="0" algn="ctr">
              <a:lnSpc>
                <a:spcPct val="90000"/>
              </a:lnSpc>
              <a:spcBef>
                <a:spcPts val="0"/>
              </a:spcBef>
              <a:spcAft>
                <a:spcPts val="0"/>
              </a:spcAft>
              <a:buClr>
                <a:srgbClr val="000000"/>
              </a:buClr>
              <a:buSzPts val="825"/>
              <a:buFont typeface="Arial"/>
              <a:buNone/>
            </a:pPr>
            <a:r>
              <a:rPr b="1" i="0" lang="en-GB" sz="825" u="none" cap="none" strike="noStrike">
                <a:solidFill>
                  <a:schemeClr val="lt1"/>
                </a:solidFill>
                <a:latin typeface="Arial"/>
                <a:ea typeface="Arial"/>
                <a:cs typeface="Arial"/>
                <a:sym typeface="Arial"/>
              </a:rPr>
              <a:t>Presenting research</a:t>
            </a:r>
            <a:endParaRPr b="1" i="0" sz="1050" u="none" cap="none" strike="noStrike">
              <a:solidFill>
                <a:srgbClr val="000000"/>
              </a:solidFill>
              <a:latin typeface="Arial"/>
              <a:ea typeface="Arial"/>
              <a:cs typeface="Arial"/>
              <a:sym typeface="Arial"/>
            </a:endParaRPr>
          </a:p>
        </p:txBody>
      </p:sp>
      <p:sp>
        <p:nvSpPr>
          <p:cNvPr id="465" name="Google Shape;465;p15"/>
          <p:cNvSpPr/>
          <p:nvPr/>
        </p:nvSpPr>
        <p:spPr>
          <a:xfrm>
            <a:off x="2642619" y="881107"/>
            <a:ext cx="3606768" cy="3606768"/>
          </a:xfrm>
          <a:custGeom>
            <a:rect b="b" l="l" r="r" t="t"/>
            <a:pathLst>
              <a:path extrusionOk="0" h="120000" w="120000">
                <a:moveTo>
                  <a:pt x="15375" y="100107"/>
                </a:moveTo>
                <a:cubicBezTo>
                  <a:pt x="12122" y="96487"/>
                  <a:pt x="9321" y="92485"/>
                  <a:pt x="7034" y="88189"/>
                </a:cubicBezTo>
              </a:path>
            </a:pathLst>
          </a:custGeom>
          <a:noFill/>
          <a:ln cap="flat" cmpd="sng" w="25400">
            <a:solidFill>
              <a:schemeClr val="accent3"/>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Arial"/>
              <a:ea typeface="Arial"/>
              <a:cs typeface="Arial"/>
              <a:sym typeface="Arial"/>
            </a:endParaRPr>
          </a:p>
        </p:txBody>
      </p:sp>
      <p:sp>
        <p:nvSpPr>
          <p:cNvPr id="466" name="Google Shape;466;p15"/>
          <p:cNvSpPr txBox="1"/>
          <p:nvPr/>
        </p:nvSpPr>
        <p:spPr>
          <a:xfrm>
            <a:off x="2232747" y="2759968"/>
            <a:ext cx="910173" cy="570026"/>
          </a:xfrm>
          <a:prstGeom prst="rect">
            <a:avLst/>
          </a:prstGeom>
          <a:solidFill>
            <a:srgbClr val="136059"/>
          </a:solidFill>
          <a:ln>
            <a:noFill/>
          </a:ln>
          <a:effectLst>
            <a:outerShdw blurRad="50800" rotWithShape="0" algn="tl" dir="2700000" dist="38100">
              <a:srgbClr val="000000">
                <a:alpha val="40000"/>
              </a:srgbClr>
            </a:outerShdw>
          </a:effectLst>
        </p:spPr>
        <p:txBody>
          <a:bodyPr anchorCtr="0" anchor="ctr" bIns="31425" lIns="31425" spcFirstLastPara="1" rIns="31425" wrap="square" tIns="31425">
            <a:noAutofit/>
          </a:bodyPr>
          <a:lstStyle/>
          <a:p>
            <a:pPr indent="0" lvl="0" marL="0" marR="0" rtl="0" algn="ctr">
              <a:lnSpc>
                <a:spcPct val="90000"/>
              </a:lnSpc>
              <a:spcBef>
                <a:spcPts val="0"/>
              </a:spcBef>
              <a:spcAft>
                <a:spcPts val="0"/>
              </a:spcAft>
              <a:buClr>
                <a:srgbClr val="000000"/>
              </a:buClr>
              <a:buSzPts val="825"/>
              <a:buFont typeface="Arial"/>
              <a:buNone/>
            </a:pPr>
            <a:r>
              <a:rPr b="1" i="0" lang="en-GB" sz="825" u="none" cap="none" strike="noStrike">
                <a:solidFill>
                  <a:schemeClr val="lt1"/>
                </a:solidFill>
                <a:latin typeface="Arial"/>
                <a:ea typeface="Arial"/>
                <a:cs typeface="Arial"/>
                <a:sym typeface="Arial"/>
              </a:rPr>
              <a:t>Reporting on research output and impact</a:t>
            </a:r>
            <a:endParaRPr b="1" i="0" sz="1050" u="none" cap="none" strike="noStrike">
              <a:solidFill>
                <a:srgbClr val="000000"/>
              </a:solidFill>
              <a:latin typeface="Arial"/>
              <a:ea typeface="Arial"/>
              <a:cs typeface="Arial"/>
              <a:sym typeface="Arial"/>
            </a:endParaRPr>
          </a:p>
        </p:txBody>
      </p:sp>
      <p:sp>
        <p:nvSpPr>
          <p:cNvPr id="467" name="Google Shape;467;p15"/>
          <p:cNvSpPr/>
          <p:nvPr/>
        </p:nvSpPr>
        <p:spPr>
          <a:xfrm>
            <a:off x="2642619" y="881107"/>
            <a:ext cx="3606768" cy="3606768"/>
          </a:xfrm>
          <a:custGeom>
            <a:rect b="b" l="l" r="r" t="t"/>
            <a:pathLst>
              <a:path extrusionOk="0" h="120000" w="120000">
                <a:moveTo>
                  <a:pt x="87" y="56765"/>
                </a:moveTo>
                <a:lnTo>
                  <a:pt x="87" y="56765"/>
                </a:lnTo>
                <a:cubicBezTo>
                  <a:pt x="422" y="50569"/>
                  <a:pt x="1715" y="44463"/>
                  <a:pt x="3922" y="38664"/>
                </a:cubicBezTo>
              </a:path>
            </a:pathLst>
          </a:custGeom>
          <a:noFill/>
          <a:ln cap="flat" cmpd="sng" w="25400">
            <a:solidFill>
              <a:schemeClr val="accent3"/>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Arial"/>
              <a:ea typeface="Arial"/>
              <a:cs typeface="Arial"/>
              <a:sym typeface="Arial"/>
            </a:endParaRPr>
          </a:p>
        </p:txBody>
      </p:sp>
      <p:sp>
        <p:nvSpPr>
          <p:cNvPr id="468" name="Google Shape;468;p15"/>
          <p:cNvSpPr txBox="1"/>
          <p:nvPr/>
        </p:nvSpPr>
        <p:spPr>
          <a:xfrm>
            <a:off x="2580974" y="1275087"/>
            <a:ext cx="910173" cy="570026"/>
          </a:xfrm>
          <a:prstGeom prst="rect">
            <a:avLst/>
          </a:prstGeom>
          <a:solidFill>
            <a:srgbClr val="595959"/>
          </a:solidFill>
          <a:ln>
            <a:noFill/>
          </a:ln>
          <a:effectLst>
            <a:outerShdw blurRad="50800" rotWithShape="0" algn="tl" dir="2700000" dist="38100">
              <a:srgbClr val="000000">
                <a:alpha val="40000"/>
              </a:srgbClr>
            </a:outerShdw>
          </a:effectLst>
        </p:spPr>
        <p:txBody>
          <a:bodyPr anchorCtr="0" anchor="ctr" bIns="31425" lIns="31425" spcFirstLastPara="1" rIns="31425" wrap="square" tIns="31425">
            <a:noAutofit/>
          </a:bodyPr>
          <a:lstStyle/>
          <a:p>
            <a:pPr indent="0" lvl="0" marL="0" marR="0" rtl="0" algn="ctr">
              <a:lnSpc>
                <a:spcPct val="90000"/>
              </a:lnSpc>
              <a:spcBef>
                <a:spcPts val="0"/>
              </a:spcBef>
              <a:spcAft>
                <a:spcPts val="0"/>
              </a:spcAft>
              <a:buClr>
                <a:srgbClr val="000000"/>
              </a:buClr>
              <a:buSzPts val="825"/>
              <a:buFont typeface="Arial"/>
              <a:buNone/>
            </a:pPr>
            <a:r>
              <a:rPr b="1" i="0" lang="en-GB" sz="825" u="none" cap="none" strike="noStrike">
                <a:solidFill>
                  <a:schemeClr val="lt1"/>
                </a:solidFill>
                <a:latin typeface="Arial"/>
                <a:ea typeface="Arial"/>
                <a:cs typeface="Arial"/>
                <a:sym typeface="Arial"/>
              </a:rPr>
              <a:t>Formulating new research questions</a:t>
            </a:r>
            <a:endParaRPr b="1" i="0" sz="1050" u="none" cap="none" strike="noStrike">
              <a:solidFill>
                <a:srgbClr val="000000"/>
              </a:solidFill>
              <a:latin typeface="Arial"/>
              <a:ea typeface="Arial"/>
              <a:cs typeface="Arial"/>
              <a:sym typeface="Arial"/>
            </a:endParaRPr>
          </a:p>
        </p:txBody>
      </p:sp>
      <p:sp>
        <p:nvSpPr>
          <p:cNvPr id="469" name="Google Shape;469;p15"/>
          <p:cNvSpPr/>
          <p:nvPr/>
        </p:nvSpPr>
        <p:spPr>
          <a:xfrm>
            <a:off x="2642619" y="881107"/>
            <a:ext cx="3606768" cy="3606768"/>
          </a:xfrm>
          <a:custGeom>
            <a:rect b="b" l="l" r="r" t="t"/>
            <a:pathLst>
              <a:path extrusionOk="0" h="120000" w="120000">
                <a:moveTo>
                  <a:pt x="27540" y="9538"/>
                </a:moveTo>
                <a:lnTo>
                  <a:pt x="27540" y="9538"/>
                </a:lnTo>
                <a:cubicBezTo>
                  <a:pt x="31322" y="7105"/>
                  <a:pt x="35366" y="5105"/>
                  <a:pt x="39596" y="3575"/>
                </a:cubicBezTo>
              </a:path>
            </a:pathLst>
          </a:custGeom>
          <a:noFill/>
          <a:ln cap="flat" cmpd="sng" w="25400">
            <a:solidFill>
              <a:schemeClr val="accent3"/>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Arial"/>
              <a:ea typeface="Arial"/>
              <a:cs typeface="Arial"/>
              <a:sym typeface="Arial"/>
            </a:endParaRPr>
          </a:p>
        </p:txBody>
      </p:sp>
      <p:sp>
        <p:nvSpPr>
          <p:cNvPr id="470" name="Google Shape;470;p15"/>
          <p:cNvSpPr txBox="1"/>
          <p:nvPr/>
        </p:nvSpPr>
        <p:spPr>
          <a:xfrm>
            <a:off x="187297" y="749838"/>
            <a:ext cx="2354828" cy="110799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GB" sz="900" u="none" cap="none" strike="noStrike">
                <a:solidFill>
                  <a:srgbClr val="136059"/>
                </a:solidFill>
                <a:latin typeface="Arial"/>
                <a:ea typeface="Arial"/>
                <a:cs typeface="Arial"/>
                <a:sym typeface="Arial"/>
              </a:rPr>
              <a:t>Literature and Data Wrangler</a:t>
            </a:r>
            <a:endParaRPr b="1" i="0" sz="1050" u="none" cap="none" strike="noStrike">
              <a:solidFill>
                <a:srgbClr val="136059"/>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Scan the literature for gaps in knowledge/research</a:t>
            </a:r>
            <a:endParaRPr b="0" i="0" sz="105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Identify overlap of ideas with the literature to avoid repetition/encourage reuse of existing data</a:t>
            </a:r>
            <a:endParaRPr b="0" i="0" sz="105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Identify internal datasets which could be relevant and useful for a new project</a:t>
            </a:r>
            <a:endParaRPr b="0" i="0" sz="1050" u="none" cap="none" strike="noStrike">
              <a:solidFill>
                <a:srgbClr val="000000"/>
              </a:solidFill>
              <a:latin typeface="Arial"/>
              <a:ea typeface="Arial"/>
              <a:cs typeface="Arial"/>
              <a:sym typeface="Arial"/>
            </a:endParaRPr>
          </a:p>
        </p:txBody>
      </p:sp>
      <p:sp>
        <p:nvSpPr>
          <p:cNvPr id="471" name="Google Shape;471;p15"/>
          <p:cNvSpPr txBox="1"/>
          <p:nvPr/>
        </p:nvSpPr>
        <p:spPr>
          <a:xfrm>
            <a:off x="5679368" y="119197"/>
            <a:ext cx="3323933" cy="8309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GB" sz="900" u="none" cap="none" strike="noStrike">
                <a:solidFill>
                  <a:srgbClr val="136059"/>
                </a:solidFill>
                <a:latin typeface="Arial"/>
                <a:ea typeface="Arial"/>
                <a:cs typeface="Arial"/>
                <a:sym typeface="Arial"/>
              </a:rPr>
              <a:t>Funding Finder</a:t>
            </a:r>
            <a:endParaRPr b="1" i="0" sz="1050" u="none" cap="none" strike="noStrike">
              <a:solidFill>
                <a:srgbClr val="136059"/>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Scan funding databases to match calls with your ideas</a:t>
            </a:r>
            <a:endParaRPr b="0" i="0" sz="105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Provides the template for your application and ensures you meet the guidelines</a:t>
            </a:r>
            <a:endParaRPr b="0" i="0" sz="105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Improvements/critiquing based on prior successful applications from the university</a:t>
            </a:r>
            <a:endParaRPr b="0" i="0" sz="1050" u="none" cap="none" strike="noStrike">
              <a:solidFill>
                <a:srgbClr val="000000"/>
              </a:solidFill>
              <a:latin typeface="Arial"/>
              <a:ea typeface="Arial"/>
              <a:cs typeface="Arial"/>
              <a:sym typeface="Arial"/>
            </a:endParaRPr>
          </a:p>
        </p:txBody>
      </p:sp>
      <p:sp>
        <p:nvSpPr>
          <p:cNvPr id="472" name="Google Shape;472;p15"/>
          <p:cNvSpPr txBox="1"/>
          <p:nvPr/>
        </p:nvSpPr>
        <p:spPr>
          <a:xfrm>
            <a:off x="6819254" y="1874731"/>
            <a:ext cx="2000250" cy="96949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GB" sz="900" u="none" cap="none" strike="noStrike">
                <a:solidFill>
                  <a:srgbClr val="136059"/>
                </a:solidFill>
                <a:latin typeface="Arial"/>
                <a:ea typeface="Arial"/>
                <a:cs typeface="Arial"/>
                <a:sym typeface="Arial"/>
              </a:rPr>
              <a:t>Resource Finder</a:t>
            </a:r>
            <a:endParaRPr b="1" i="0" sz="1050" u="none" cap="none" strike="noStrike">
              <a:solidFill>
                <a:srgbClr val="136059"/>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Takes a researcher’s goals and surfaces university services available to help</a:t>
            </a:r>
            <a:endParaRPr b="0" i="0" sz="105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Linked to lab facilities, IT infrastructure, RSEs, seminar groups, internal funding, etc…</a:t>
            </a:r>
            <a:endParaRPr b="0" i="0" sz="1050" u="none" cap="none" strike="noStrike">
              <a:solidFill>
                <a:srgbClr val="000000"/>
              </a:solidFill>
              <a:latin typeface="Arial"/>
              <a:ea typeface="Arial"/>
              <a:cs typeface="Arial"/>
              <a:sym typeface="Arial"/>
            </a:endParaRPr>
          </a:p>
        </p:txBody>
      </p:sp>
      <p:sp>
        <p:nvSpPr>
          <p:cNvPr id="473" name="Google Shape;473;p15"/>
          <p:cNvSpPr txBox="1"/>
          <p:nvPr/>
        </p:nvSpPr>
        <p:spPr>
          <a:xfrm>
            <a:off x="5899840" y="4031041"/>
            <a:ext cx="3051707" cy="96949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GB" sz="900" u="none" cap="none" strike="noStrike">
                <a:solidFill>
                  <a:srgbClr val="136059"/>
                </a:solidFill>
                <a:latin typeface="Arial"/>
                <a:ea typeface="Arial"/>
                <a:cs typeface="Arial"/>
                <a:sym typeface="Arial"/>
              </a:rPr>
              <a:t>Publication Preparer</a:t>
            </a:r>
            <a:endParaRPr b="1" i="0" sz="1050" u="none" cap="none" strike="noStrike">
              <a:solidFill>
                <a:srgbClr val="136059"/>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Identifies appropriate journals and special collections for your work</a:t>
            </a:r>
            <a:endParaRPr b="0" i="0" sz="105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Ensures your work is in scope, reducing rejection rate </a:t>
            </a:r>
            <a:endParaRPr b="0" i="0" sz="105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Provides appropriate journal templates and rewrites content to meet guidelines</a:t>
            </a:r>
            <a:endParaRPr b="0" i="0" sz="105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Generate evidenced novelty statements for editors</a:t>
            </a:r>
            <a:endParaRPr b="0" i="0" sz="1050" u="none" cap="none" strike="noStrike">
              <a:solidFill>
                <a:srgbClr val="000000"/>
              </a:solidFill>
              <a:latin typeface="Arial"/>
              <a:ea typeface="Arial"/>
              <a:cs typeface="Arial"/>
              <a:sym typeface="Arial"/>
            </a:endParaRPr>
          </a:p>
        </p:txBody>
      </p:sp>
      <p:sp>
        <p:nvSpPr>
          <p:cNvPr id="474" name="Google Shape;474;p15"/>
          <p:cNvSpPr txBox="1"/>
          <p:nvPr/>
        </p:nvSpPr>
        <p:spPr>
          <a:xfrm>
            <a:off x="263590" y="4033006"/>
            <a:ext cx="2901089" cy="8309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GB" sz="900" u="none" cap="none" strike="noStrike">
                <a:solidFill>
                  <a:srgbClr val="136059"/>
                </a:solidFill>
                <a:latin typeface="Arial"/>
                <a:ea typeface="Arial"/>
                <a:cs typeface="Arial"/>
                <a:sym typeface="Arial"/>
              </a:rPr>
              <a:t>Research Refiner</a:t>
            </a:r>
            <a:endParaRPr b="1" i="0" sz="1050" u="none" cap="none" strike="noStrike">
              <a:solidFill>
                <a:srgbClr val="136059"/>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Critical discussion of data presentation to improve communication quality </a:t>
            </a:r>
            <a:endParaRPr b="0" i="0" sz="105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Translation of research literature and figures for a specified audience – domain researcher, broad researcher or public</a:t>
            </a:r>
            <a:endParaRPr b="0" i="0" sz="1050" u="none" cap="none" strike="noStrike">
              <a:solidFill>
                <a:srgbClr val="000000"/>
              </a:solidFill>
              <a:latin typeface="Arial"/>
              <a:ea typeface="Arial"/>
              <a:cs typeface="Arial"/>
              <a:sym typeface="Arial"/>
            </a:endParaRPr>
          </a:p>
        </p:txBody>
      </p:sp>
      <p:sp>
        <p:nvSpPr>
          <p:cNvPr id="475" name="Google Shape;475;p15"/>
          <p:cNvSpPr txBox="1"/>
          <p:nvPr/>
        </p:nvSpPr>
        <p:spPr>
          <a:xfrm>
            <a:off x="187297" y="2075484"/>
            <a:ext cx="2218308" cy="96949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GB" sz="900" u="none" cap="none" strike="noStrike">
                <a:solidFill>
                  <a:srgbClr val="136059"/>
                </a:solidFill>
                <a:latin typeface="Arial"/>
                <a:ea typeface="Arial"/>
                <a:cs typeface="Arial"/>
                <a:sym typeface="Arial"/>
              </a:rPr>
              <a:t>Research Assessment Supporter</a:t>
            </a:r>
            <a:endParaRPr b="1" i="0" sz="1050" u="none" cap="none" strike="noStrike">
              <a:solidFill>
                <a:srgbClr val="136059"/>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Researchers: taking information and preparing it into an appropriate format template</a:t>
            </a:r>
            <a:endParaRPr b="0" i="0" sz="105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Institution: collecting information from researchers and preparing it to a template</a:t>
            </a:r>
            <a:endParaRPr b="0" i="0" sz="1050" u="none" cap="none" strike="noStrike">
              <a:solidFill>
                <a:srgbClr val="000000"/>
              </a:solidFill>
              <a:latin typeface="Arial"/>
              <a:ea typeface="Arial"/>
              <a:cs typeface="Arial"/>
              <a:sym typeface="Arial"/>
            </a:endParaRPr>
          </a:p>
        </p:txBody>
      </p:sp>
      <p:sp>
        <p:nvSpPr>
          <p:cNvPr id="476" name="Google Shape;476;p15"/>
          <p:cNvSpPr txBox="1"/>
          <p:nvPr/>
        </p:nvSpPr>
        <p:spPr>
          <a:xfrm>
            <a:off x="196339" y="146680"/>
            <a:ext cx="2946581" cy="5539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GB" sz="900" u="none" cap="none" strike="noStrike">
                <a:solidFill>
                  <a:srgbClr val="136059"/>
                </a:solidFill>
                <a:latin typeface="Arial"/>
                <a:ea typeface="Arial"/>
                <a:cs typeface="Arial"/>
                <a:sym typeface="Arial"/>
              </a:rPr>
              <a:t>Literature Librarian</a:t>
            </a:r>
            <a:endParaRPr b="1" i="0" sz="1050" u="none" cap="none" strike="noStrike">
              <a:solidFill>
                <a:srgbClr val="136059"/>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Natural language literature searching</a:t>
            </a:r>
            <a:endParaRPr b="0" i="0" sz="105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Integration with library subscriptions to access articles both open access and behind paywalls</a:t>
            </a:r>
            <a:endParaRPr b="0" i="0" sz="1050" u="none" cap="none" strike="noStrike">
              <a:solidFill>
                <a:srgbClr val="000000"/>
              </a:solidFill>
              <a:latin typeface="Arial"/>
              <a:ea typeface="Arial"/>
              <a:cs typeface="Arial"/>
              <a:sym typeface="Arial"/>
            </a:endParaRPr>
          </a:p>
        </p:txBody>
      </p:sp>
      <p:sp>
        <p:nvSpPr>
          <p:cNvPr id="477" name="Google Shape;477;p15"/>
          <p:cNvSpPr txBox="1"/>
          <p:nvPr/>
        </p:nvSpPr>
        <p:spPr>
          <a:xfrm>
            <a:off x="203386" y="3179923"/>
            <a:ext cx="2000250" cy="5539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GB" sz="900" u="none" cap="none" strike="noStrike">
                <a:solidFill>
                  <a:srgbClr val="136059"/>
                </a:solidFill>
                <a:latin typeface="Arial"/>
                <a:ea typeface="Arial"/>
                <a:cs typeface="Arial"/>
                <a:sym typeface="Arial"/>
              </a:rPr>
              <a:t>Research Reporter</a:t>
            </a:r>
            <a:endParaRPr b="1" i="0" sz="1050" u="none" cap="none" strike="noStrike">
              <a:solidFill>
                <a:srgbClr val="136059"/>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Population of Researchfish/new solution based on provided information</a:t>
            </a:r>
            <a:endParaRPr b="0" i="0" sz="1050" u="none" cap="none" strike="noStrike">
              <a:solidFill>
                <a:srgbClr val="000000"/>
              </a:solidFill>
              <a:latin typeface="Arial"/>
              <a:ea typeface="Arial"/>
              <a:cs typeface="Arial"/>
              <a:sym typeface="Arial"/>
            </a:endParaRPr>
          </a:p>
        </p:txBody>
      </p:sp>
      <p:sp>
        <p:nvSpPr>
          <p:cNvPr id="478" name="Google Shape;478;p15"/>
          <p:cNvSpPr txBox="1"/>
          <p:nvPr/>
        </p:nvSpPr>
        <p:spPr>
          <a:xfrm>
            <a:off x="3628148" y="2919653"/>
            <a:ext cx="2023919" cy="96949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GB" sz="900" u="none" cap="none" strike="noStrike">
                <a:solidFill>
                  <a:srgbClr val="136059"/>
                </a:solidFill>
                <a:latin typeface="Arial"/>
                <a:ea typeface="Arial"/>
                <a:cs typeface="Arial"/>
                <a:sym typeface="Arial"/>
              </a:rPr>
              <a:t>Data Director</a:t>
            </a:r>
            <a:endParaRPr b="1" i="0" sz="1050" u="none" cap="none" strike="noStrike">
              <a:solidFill>
                <a:srgbClr val="136059"/>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Automatic metadata creation, ensuring </a:t>
            </a:r>
            <a:r>
              <a:rPr b="0" i="0" lang="en-GB" sz="900" u="sng" cap="none" strike="noStrike">
                <a:solidFill>
                  <a:srgbClr val="000000"/>
                </a:solidFill>
                <a:latin typeface="Arial"/>
                <a:ea typeface="Arial"/>
                <a:cs typeface="Arial"/>
                <a:sym typeface="Arial"/>
                <a:hlinkClick r:id="rId3">
                  <a:extLst>
                    <a:ext uri="{A12FA001-AC4F-418D-AE19-62706E023703}">
                      <ahyp:hlinkClr val="tx"/>
                    </a:ext>
                  </a:extLst>
                </a:hlinkClick>
              </a:rPr>
              <a:t>FAIR</a:t>
            </a:r>
            <a:r>
              <a:rPr b="0" i="0" lang="en-GB" sz="900" u="none" cap="none" strike="noStrike">
                <a:solidFill>
                  <a:srgbClr val="000000"/>
                </a:solidFill>
                <a:latin typeface="Arial"/>
                <a:ea typeface="Arial"/>
                <a:cs typeface="Arial"/>
                <a:sym typeface="Arial"/>
              </a:rPr>
              <a:t> and </a:t>
            </a:r>
            <a:r>
              <a:rPr b="0" i="0" lang="en-GB" sz="900" u="sng" cap="none" strike="noStrike">
                <a:solidFill>
                  <a:srgbClr val="000000"/>
                </a:solidFill>
                <a:latin typeface="Arial"/>
                <a:ea typeface="Arial"/>
                <a:cs typeface="Arial"/>
                <a:sym typeface="Arial"/>
                <a:hlinkClick r:id="rId4">
                  <a:extLst>
                    <a:ext uri="{A12FA001-AC4F-418D-AE19-62706E023703}">
                      <ahyp:hlinkClr val="tx"/>
                    </a:ext>
                  </a:extLst>
                </a:hlinkClick>
              </a:rPr>
              <a:t>FAIR2</a:t>
            </a:r>
            <a:r>
              <a:rPr b="0" i="0" lang="en-GB" sz="900" u="none" cap="none" strike="noStrike">
                <a:solidFill>
                  <a:srgbClr val="000000"/>
                </a:solidFill>
                <a:latin typeface="Arial"/>
                <a:ea typeface="Arial"/>
                <a:cs typeface="Arial"/>
                <a:sym typeface="Arial"/>
              </a:rPr>
              <a:t> principles are followed </a:t>
            </a:r>
            <a:endParaRPr b="0" i="0" sz="105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DOI minting</a:t>
            </a:r>
            <a:endParaRPr b="0" i="0" sz="105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Provides guidance on where the data should be stored to be compliant</a:t>
            </a:r>
            <a:endParaRPr b="0" i="0" sz="1050" u="none" cap="none" strike="noStrike">
              <a:solidFill>
                <a:srgbClr val="000000"/>
              </a:solidFill>
              <a:latin typeface="Arial"/>
              <a:ea typeface="Arial"/>
              <a:cs typeface="Arial"/>
              <a:sym typeface="Arial"/>
            </a:endParaRPr>
          </a:p>
        </p:txBody>
      </p:sp>
      <p:sp>
        <p:nvSpPr>
          <p:cNvPr id="479" name="Google Shape;479;p15"/>
          <p:cNvSpPr txBox="1"/>
          <p:nvPr/>
        </p:nvSpPr>
        <p:spPr>
          <a:xfrm>
            <a:off x="6846707" y="2955297"/>
            <a:ext cx="2156594" cy="8309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GB" sz="900" u="none" cap="none" strike="noStrike">
                <a:solidFill>
                  <a:srgbClr val="136059"/>
                </a:solidFill>
                <a:latin typeface="Arial"/>
                <a:ea typeface="Arial"/>
                <a:cs typeface="Arial"/>
                <a:sym typeface="Arial"/>
              </a:rPr>
              <a:t>Collaboration Catalyst</a:t>
            </a:r>
            <a:endParaRPr b="1" i="0" sz="1050" u="none" cap="none" strike="noStrike">
              <a:solidFill>
                <a:srgbClr val="136059"/>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Suggests internal colleagues to work with on specific challenges based on their profiles</a:t>
            </a:r>
            <a:endParaRPr b="0" i="0" sz="105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Surfaces dataset and facility owners who could collaborate on a project idea</a:t>
            </a:r>
            <a:endParaRPr b="0" i="0" sz="1050" u="none" cap="none" strike="noStrike">
              <a:solidFill>
                <a:srgbClr val="000000"/>
              </a:solidFill>
              <a:latin typeface="Arial"/>
              <a:ea typeface="Arial"/>
              <a:cs typeface="Arial"/>
              <a:sym typeface="Arial"/>
            </a:endParaRPr>
          </a:p>
        </p:txBody>
      </p:sp>
      <p:sp>
        <p:nvSpPr>
          <p:cNvPr id="480" name="Google Shape;480;p15"/>
          <p:cNvSpPr txBox="1"/>
          <p:nvPr/>
        </p:nvSpPr>
        <p:spPr>
          <a:xfrm>
            <a:off x="6939429" y="929401"/>
            <a:ext cx="2104891" cy="8309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GB" sz="900" u="none" cap="none" strike="noStrike">
                <a:solidFill>
                  <a:srgbClr val="136059"/>
                </a:solidFill>
                <a:latin typeface="Arial"/>
                <a:ea typeface="Arial"/>
                <a:cs typeface="Arial"/>
                <a:sym typeface="Arial"/>
              </a:rPr>
              <a:t>Ethics Reviewer</a:t>
            </a:r>
            <a:endParaRPr b="1" i="0" sz="1050" u="none" cap="none" strike="noStrike">
              <a:solidFill>
                <a:srgbClr val="136059"/>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Offers potential ethical issues for project proposals</a:t>
            </a:r>
            <a:endParaRPr b="0" i="0" sz="105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rgbClr val="000000"/>
              </a:buClr>
              <a:buSzPts val="1200"/>
              <a:buFont typeface="Arial"/>
              <a:buChar char="•"/>
            </a:pPr>
            <a:r>
              <a:rPr b="0" i="0" lang="en-GB" sz="900" u="none" cap="none" strike="noStrike">
                <a:solidFill>
                  <a:srgbClr val="000000"/>
                </a:solidFill>
                <a:latin typeface="Arial"/>
                <a:ea typeface="Arial"/>
                <a:cs typeface="Arial"/>
                <a:sym typeface="Arial"/>
              </a:rPr>
              <a:t>Provides guidance on meeting ethics requirements based on guidelines and prior ethics board decisions</a:t>
            </a:r>
            <a:endParaRPr b="0" i="0" sz="1050" u="none" cap="none" strike="noStrike">
              <a:solidFill>
                <a:srgbClr val="000000"/>
              </a:solidFill>
              <a:latin typeface="Arial"/>
              <a:ea typeface="Arial"/>
              <a:cs typeface="Arial"/>
              <a:sym typeface="Arial"/>
            </a:endParaRPr>
          </a:p>
        </p:txBody>
      </p:sp>
      <p:sp>
        <p:nvSpPr>
          <p:cNvPr id="481" name="Google Shape;481;p15"/>
          <p:cNvSpPr/>
          <p:nvPr/>
        </p:nvSpPr>
        <p:spPr>
          <a:xfrm>
            <a:off x="3433547" y="2850848"/>
            <a:ext cx="2253894" cy="1074845"/>
          </a:xfrm>
          <a:prstGeom prst="rect">
            <a:avLst/>
          </a:prstGeom>
          <a:solidFill>
            <a:srgbClr val="136059">
              <a:alpha val="1411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482" name="Google Shape;482;p15"/>
          <p:cNvSpPr/>
          <p:nvPr/>
        </p:nvSpPr>
        <p:spPr>
          <a:xfrm>
            <a:off x="122900" y="89602"/>
            <a:ext cx="3062400" cy="750600"/>
          </a:xfrm>
          <a:prstGeom prst="rect">
            <a:avLst/>
          </a:prstGeom>
          <a:noFill/>
          <a:ln cap="flat" cmpd="sng" w="381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3" name="Google Shape;483;p15"/>
          <p:cNvSpPr/>
          <p:nvPr/>
        </p:nvSpPr>
        <p:spPr>
          <a:xfrm>
            <a:off x="3414525" y="2833901"/>
            <a:ext cx="2284200" cy="1239900"/>
          </a:xfrm>
          <a:prstGeom prst="rect">
            <a:avLst/>
          </a:prstGeom>
          <a:noFill/>
          <a:ln cap="flat" cmpd="sng" w="381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4" name="Google Shape;484;p15"/>
          <p:cNvSpPr/>
          <p:nvPr/>
        </p:nvSpPr>
        <p:spPr>
          <a:xfrm>
            <a:off x="5554375" y="101175"/>
            <a:ext cx="3489900" cy="1008600"/>
          </a:xfrm>
          <a:prstGeom prst="rect">
            <a:avLst/>
          </a:prstGeom>
          <a:noFill/>
          <a:ln cap="flat" cmpd="sng" w="381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5" name="Google Shape;485;p15"/>
          <p:cNvSpPr txBox="1"/>
          <p:nvPr/>
        </p:nvSpPr>
        <p:spPr>
          <a:xfrm>
            <a:off x="3213752" y="239764"/>
            <a:ext cx="25178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B050"/>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486" name="Google Shape;486;p15"/>
          <p:cNvSpPr txBox="1"/>
          <p:nvPr/>
        </p:nvSpPr>
        <p:spPr>
          <a:xfrm>
            <a:off x="3415392" y="2492992"/>
            <a:ext cx="31244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B050"/>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487" name="Google Shape;487;p15"/>
          <p:cNvSpPr txBox="1"/>
          <p:nvPr/>
        </p:nvSpPr>
        <p:spPr>
          <a:xfrm>
            <a:off x="5253508" y="60668"/>
            <a:ext cx="25178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B050"/>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sp>
        <p:nvSpPr>
          <p:cNvPr id="488" name="Google Shape;488;p15"/>
          <p:cNvSpPr txBox="1"/>
          <p:nvPr/>
        </p:nvSpPr>
        <p:spPr>
          <a:xfrm>
            <a:off x="3819250" y="14463"/>
            <a:ext cx="30000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sng" cap="none" strike="noStrike">
                <a:solidFill>
                  <a:schemeClr val="hlink"/>
                </a:solidFill>
                <a:latin typeface="Arial"/>
                <a:ea typeface="Arial"/>
                <a:cs typeface="Arial"/>
                <a:sym typeface="Arial"/>
              </a:rPr>
              <a:t>📑 </a:t>
            </a:r>
            <a:r>
              <a:rPr b="1" i="0" lang="en-GB" sz="1600" u="sng" cap="none" strike="noStrike">
                <a:solidFill>
                  <a:schemeClr val="hlink"/>
                </a:solidFill>
                <a:latin typeface="Arial"/>
                <a:ea typeface="Arial"/>
                <a:cs typeface="Arial"/>
                <a:sym typeface="Arial"/>
                <a:hlinkClick r:id="rId5"/>
              </a:rPr>
              <a:t>Report</a:t>
            </a:r>
            <a:endParaRPr b="1" i="0" sz="16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p14:dur="250">
        <p:fade/>
      </p:transition>
    </mc:Choice>
    <mc:Fallback>
      <p:transition>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pic>
        <p:nvPicPr>
          <p:cNvPr id="493" name="Google Shape;493;p16"/>
          <p:cNvPicPr preferRelativeResize="0"/>
          <p:nvPr/>
        </p:nvPicPr>
        <p:blipFill rotWithShape="1">
          <a:blip r:embed="rId3">
            <a:alphaModFix amt="22000"/>
          </a:blip>
          <a:srcRect b="0" l="0" r="0" t="0"/>
          <a:stretch/>
        </p:blipFill>
        <p:spPr>
          <a:xfrm>
            <a:off x="5948807" y="1325550"/>
            <a:ext cx="3194502" cy="4518200"/>
          </a:xfrm>
          <a:prstGeom prst="rect">
            <a:avLst/>
          </a:prstGeom>
          <a:noFill/>
          <a:ln>
            <a:noFill/>
          </a:ln>
        </p:spPr>
      </p:pic>
      <p:sp>
        <p:nvSpPr>
          <p:cNvPr id="494" name="Google Shape;494;p16"/>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95" name="Google Shape;495;p16"/>
          <p:cNvPicPr preferRelativeResize="0"/>
          <p:nvPr/>
        </p:nvPicPr>
        <p:blipFill rotWithShape="1">
          <a:blip r:embed="rId4">
            <a:alphaModFix/>
          </a:blip>
          <a:srcRect b="27118" l="0" r="338" t="26149"/>
          <a:stretch/>
        </p:blipFill>
        <p:spPr>
          <a:xfrm>
            <a:off x="416275" y="86250"/>
            <a:ext cx="1168776" cy="774900"/>
          </a:xfrm>
          <a:prstGeom prst="rect">
            <a:avLst/>
          </a:prstGeom>
          <a:noFill/>
          <a:ln>
            <a:noFill/>
          </a:ln>
        </p:spPr>
      </p:pic>
      <p:sp>
        <p:nvSpPr>
          <p:cNvPr id="496" name="Google Shape;496;p16"/>
          <p:cNvSpPr txBox="1"/>
          <p:nvPr/>
        </p:nvSpPr>
        <p:spPr>
          <a:xfrm>
            <a:off x="536855" y="594391"/>
            <a:ext cx="7351670" cy="6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2000"/>
              <a:buFont typeface="Arial"/>
              <a:buNone/>
            </a:pPr>
            <a:r>
              <a:rPr b="1" i="0" lang="en-GB" sz="3000" u="none" cap="none" strike="noStrike">
                <a:solidFill>
                  <a:srgbClr val="6B2F21"/>
                </a:solidFill>
                <a:latin typeface="Arial"/>
                <a:ea typeface="Arial"/>
                <a:cs typeface="Arial"/>
                <a:sym typeface="Arial"/>
              </a:rPr>
              <a:t>Key Opportunities of Agentic AI</a:t>
            </a:r>
            <a:endParaRPr b="1" i="0" sz="3000" u="none" cap="none" strike="noStrike">
              <a:solidFill>
                <a:srgbClr val="6B2F21"/>
              </a:solidFill>
              <a:latin typeface="Arial"/>
              <a:ea typeface="Arial"/>
              <a:cs typeface="Arial"/>
              <a:sym typeface="Arial"/>
            </a:endParaRPr>
          </a:p>
        </p:txBody>
      </p:sp>
      <p:pic>
        <p:nvPicPr>
          <p:cNvPr id="497" name="Google Shape;497;p16"/>
          <p:cNvPicPr preferRelativeResize="0"/>
          <p:nvPr/>
        </p:nvPicPr>
        <p:blipFill rotWithShape="1">
          <a:blip r:embed="rId5">
            <a:alphaModFix/>
          </a:blip>
          <a:srcRect b="0" l="0" r="0" t="0"/>
          <a:stretch/>
        </p:blipFill>
        <p:spPr>
          <a:xfrm>
            <a:off x="1715125" y="147500"/>
            <a:ext cx="1949550" cy="415175"/>
          </a:xfrm>
          <a:prstGeom prst="rect">
            <a:avLst/>
          </a:prstGeom>
          <a:noFill/>
          <a:ln>
            <a:noFill/>
          </a:ln>
        </p:spPr>
      </p:pic>
      <p:pic>
        <p:nvPicPr>
          <p:cNvPr descr="A cartoon of a person holding a flag&#10;&#10;AI-generated content may be incorrect." id="498" name="Google Shape;498;p16"/>
          <p:cNvPicPr preferRelativeResize="0"/>
          <p:nvPr/>
        </p:nvPicPr>
        <p:blipFill rotWithShape="1">
          <a:blip r:embed="rId6">
            <a:alphaModFix/>
          </a:blip>
          <a:srcRect b="0" l="0" r="0" t="0"/>
          <a:stretch/>
        </p:blipFill>
        <p:spPr>
          <a:xfrm>
            <a:off x="5656669" y="1216891"/>
            <a:ext cx="3187687" cy="3187687"/>
          </a:xfrm>
          <a:prstGeom prst="rect">
            <a:avLst/>
          </a:prstGeom>
          <a:noFill/>
          <a:ln>
            <a:noFill/>
          </a:ln>
        </p:spPr>
      </p:pic>
      <p:sp>
        <p:nvSpPr>
          <p:cNvPr id="499" name="Google Shape;499;p16"/>
          <p:cNvSpPr/>
          <p:nvPr/>
        </p:nvSpPr>
        <p:spPr>
          <a:xfrm>
            <a:off x="416275" y="1248607"/>
            <a:ext cx="5110319" cy="3554819"/>
          </a:xfrm>
          <a:prstGeom prst="rect">
            <a:avLst/>
          </a:prstGeom>
          <a:noFill/>
          <a:ln>
            <a:noFill/>
          </a:ln>
        </p:spPr>
        <p:txBody>
          <a:bodyPr anchorCtr="0" anchor="ctr" bIns="45700" lIns="91425" spcFirstLastPara="1" rIns="91425" wrap="square" tIns="45700">
            <a:spAutoFit/>
          </a:bodyPr>
          <a:lstStyle/>
          <a:p>
            <a:pPr indent="-285750" lvl="0" marL="285750" marR="0" rtl="0" algn="l">
              <a:lnSpc>
                <a:spcPct val="100000"/>
              </a:lnSpc>
              <a:spcBef>
                <a:spcPts val="0"/>
              </a:spcBef>
              <a:spcAft>
                <a:spcPts val="0"/>
              </a:spcAft>
              <a:buClr>
                <a:srgbClr val="0E605A"/>
              </a:buClr>
              <a:buSzPts val="1500"/>
              <a:buFont typeface="Arial"/>
              <a:buChar char="•"/>
            </a:pPr>
            <a:r>
              <a:rPr b="1" i="0" lang="en-GB" sz="1500" u="none" cap="none" strike="noStrike">
                <a:solidFill>
                  <a:srgbClr val="0E605A"/>
                </a:solidFill>
                <a:latin typeface="Arial"/>
                <a:ea typeface="Arial"/>
                <a:cs typeface="Arial"/>
                <a:sym typeface="Arial"/>
              </a:rPr>
              <a:t>Automation and efficiency</a:t>
            </a:r>
            <a:r>
              <a:rPr b="0" i="0" lang="en-GB" sz="1500" u="none" cap="none" strike="noStrike">
                <a:solidFill>
                  <a:srgbClr val="0E605A"/>
                </a:solidFill>
                <a:latin typeface="Arial"/>
                <a:ea typeface="Arial"/>
                <a:cs typeface="Arial"/>
                <a:sym typeface="Arial"/>
              </a:rPr>
              <a:t> - Augments human capability, accelerates research processes, reduces time and cost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E605A"/>
              </a:buClr>
              <a:buSzPts val="1500"/>
              <a:buFont typeface="Arial"/>
              <a:buChar char="•"/>
            </a:pPr>
            <a:r>
              <a:rPr b="1" i="0" lang="en-GB" sz="1500" u="none" cap="none" strike="noStrike">
                <a:solidFill>
                  <a:srgbClr val="0E605A"/>
                </a:solidFill>
                <a:latin typeface="Arial"/>
                <a:ea typeface="Arial"/>
                <a:cs typeface="Arial"/>
                <a:sym typeface="Arial"/>
              </a:rPr>
              <a:t>Reduces administrative burden</a:t>
            </a:r>
            <a:r>
              <a:rPr b="0" i="0" lang="en-GB" sz="1500" u="none" cap="none" strike="noStrike">
                <a:solidFill>
                  <a:srgbClr val="0E605A"/>
                </a:solidFill>
                <a:latin typeface="Arial"/>
                <a:ea typeface="Arial"/>
                <a:cs typeface="Arial"/>
                <a:sym typeface="Arial"/>
              </a:rPr>
              <a:t> - Addresses pain points in metadata creation, compliance checking, literature searching, proposal formatting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E605A"/>
              </a:buClr>
              <a:buSzPts val="1500"/>
              <a:buFont typeface="Arial"/>
              <a:buChar char="•"/>
            </a:pPr>
            <a:r>
              <a:rPr b="1" i="0" lang="en-GB" sz="1500" u="none" cap="none" strike="noStrike">
                <a:solidFill>
                  <a:srgbClr val="0E605A"/>
                </a:solidFill>
                <a:latin typeface="Arial"/>
                <a:ea typeface="Arial"/>
                <a:cs typeface="Arial"/>
                <a:sym typeface="Arial"/>
              </a:rPr>
              <a:t>Democratises access to support</a:t>
            </a:r>
            <a:r>
              <a:rPr b="0" i="0" lang="en-GB" sz="1500" u="none" cap="none" strike="noStrike">
                <a:solidFill>
                  <a:srgbClr val="0E605A"/>
                </a:solidFill>
                <a:latin typeface="Arial"/>
                <a:ea typeface="Arial"/>
                <a:cs typeface="Arial"/>
                <a:sym typeface="Arial"/>
              </a:rPr>
              <a:t> - Valuable for smaller organisations without adequate support services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E605A"/>
              </a:buClr>
              <a:buSzPts val="1500"/>
              <a:buFont typeface="Arial"/>
              <a:buChar char="•"/>
            </a:pPr>
            <a:r>
              <a:rPr b="1" i="0" lang="en-GB" sz="1500" u="none" cap="none" strike="noStrike">
                <a:solidFill>
                  <a:srgbClr val="0E605A"/>
                </a:solidFill>
                <a:latin typeface="Arial"/>
                <a:ea typeface="Arial"/>
                <a:cs typeface="Arial"/>
                <a:sym typeface="Arial"/>
              </a:rPr>
              <a:t>Navigates complex ecosystems</a:t>
            </a:r>
            <a:r>
              <a:rPr b="0" i="0" lang="en-GB" sz="1500" u="none" cap="none" strike="noStrike">
                <a:solidFill>
                  <a:srgbClr val="0E605A"/>
                </a:solidFill>
                <a:latin typeface="Arial"/>
                <a:ea typeface="Arial"/>
                <a:cs typeface="Arial"/>
                <a:sym typeface="Arial"/>
              </a:rPr>
              <a:t> - Helps researchers find funding opportunities, literature, and appropriate data repositories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E605A"/>
              </a:buClr>
              <a:buSzPts val="1500"/>
              <a:buFont typeface="Arial"/>
              <a:buChar char="•"/>
            </a:pPr>
            <a:r>
              <a:rPr b="1" i="0" lang="en-GB" sz="1500" u="none" cap="none" strike="noStrike">
                <a:solidFill>
                  <a:srgbClr val="0E605A"/>
                </a:solidFill>
                <a:latin typeface="Arial"/>
                <a:ea typeface="Arial"/>
                <a:cs typeface="Arial"/>
                <a:sym typeface="Arial"/>
              </a:rPr>
              <a:t>Improves standardisation and quality</a:t>
            </a:r>
            <a:r>
              <a:rPr b="0" i="0" lang="en-GB" sz="1500" u="none" cap="none" strike="noStrike">
                <a:solidFill>
                  <a:srgbClr val="0E605A"/>
                </a:solidFill>
                <a:latin typeface="Arial"/>
                <a:ea typeface="Arial"/>
                <a:cs typeface="Arial"/>
                <a:sym typeface="Arial"/>
              </a:rPr>
              <a:t> - Reduces human error, enhances consistency in metadata and data management (FAIR principles)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9">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pic>
        <p:nvPicPr>
          <p:cNvPr id="504" name="Google Shape;504;p17"/>
          <p:cNvPicPr preferRelativeResize="0"/>
          <p:nvPr/>
        </p:nvPicPr>
        <p:blipFill rotWithShape="1">
          <a:blip r:embed="rId3">
            <a:alphaModFix amt="22000"/>
          </a:blip>
          <a:srcRect b="0" l="0" r="0" t="0"/>
          <a:stretch/>
        </p:blipFill>
        <p:spPr>
          <a:xfrm>
            <a:off x="5948807" y="1325550"/>
            <a:ext cx="3194502" cy="4518200"/>
          </a:xfrm>
          <a:prstGeom prst="rect">
            <a:avLst/>
          </a:prstGeom>
          <a:noFill/>
          <a:ln>
            <a:noFill/>
          </a:ln>
        </p:spPr>
      </p:pic>
      <p:sp>
        <p:nvSpPr>
          <p:cNvPr id="505" name="Google Shape;505;p17"/>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06" name="Google Shape;506;p17"/>
          <p:cNvPicPr preferRelativeResize="0"/>
          <p:nvPr/>
        </p:nvPicPr>
        <p:blipFill rotWithShape="1">
          <a:blip r:embed="rId4">
            <a:alphaModFix/>
          </a:blip>
          <a:srcRect b="27118" l="0" r="338" t="26149"/>
          <a:stretch/>
        </p:blipFill>
        <p:spPr>
          <a:xfrm>
            <a:off x="416275" y="86250"/>
            <a:ext cx="1168776" cy="774900"/>
          </a:xfrm>
          <a:prstGeom prst="rect">
            <a:avLst/>
          </a:prstGeom>
          <a:noFill/>
          <a:ln>
            <a:noFill/>
          </a:ln>
        </p:spPr>
      </p:pic>
      <p:sp>
        <p:nvSpPr>
          <p:cNvPr id="507" name="Google Shape;507;p17"/>
          <p:cNvSpPr txBox="1"/>
          <p:nvPr/>
        </p:nvSpPr>
        <p:spPr>
          <a:xfrm>
            <a:off x="536855" y="594391"/>
            <a:ext cx="7351670" cy="6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2000"/>
              <a:buFont typeface="Arial"/>
              <a:buNone/>
            </a:pPr>
            <a:r>
              <a:rPr b="1" i="0" lang="en-GB" sz="3000" u="none" cap="none" strike="noStrike">
                <a:solidFill>
                  <a:srgbClr val="6B2F21"/>
                </a:solidFill>
                <a:latin typeface="Arial"/>
                <a:ea typeface="Arial"/>
                <a:cs typeface="Arial"/>
                <a:sym typeface="Arial"/>
              </a:rPr>
              <a:t>Key Challenges of Agentic AI</a:t>
            </a:r>
            <a:endParaRPr b="1" i="0" sz="3000" u="none" cap="none" strike="noStrike">
              <a:solidFill>
                <a:srgbClr val="6B2F21"/>
              </a:solidFill>
              <a:latin typeface="Arial"/>
              <a:ea typeface="Arial"/>
              <a:cs typeface="Arial"/>
              <a:sym typeface="Arial"/>
            </a:endParaRPr>
          </a:p>
        </p:txBody>
      </p:sp>
      <p:pic>
        <p:nvPicPr>
          <p:cNvPr id="508" name="Google Shape;508;p17"/>
          <p:cNvPicPr preferRelativeResize="0"/>
          <p:nvPr/>
        </p:nvPicPr>
        <p:blipFill rotWithShape="1">
          <a:blip r:embed="rId5">
            <a:alphaModFix/>
          </a:blip>
          <a:srcRect b="0" l="0" r="0" t="0"/>
          <a:stretch/>
        </p:blipFill>
        <p:spPr>
          <a:xfrm>
            <a:off x="1715125" y="147500"/>
            <a:ext cx="1949550" cy="415175"/>
          </a:xfrm>
          <a:prstGeom prst="rect">
            <a:avLst/>
          </a:prstGeom>
          <a:noFill/>
          <a:ln>
            <a:noFill/>
          </a:ln>
        </p:spPr>
      </p:pic>
      <p:pic>
        <p:nvPicPr>
          <p:cNvPr descr="A person looking at a mountain&#10;&#10;AI-generated content may be incorrect." id="509" name="Google Shape;509;p17"/>
          <p:cNvPicPr preferRelativeResize="0"/>
          <p:nvPr/>
        </p:nvPicPr>
        <p:blipFill rotWithShape="1">
          <a:blip r:embed="rId6">
            <a:alphaModFix/>
          </a:blip>
          <a:srcRect b="0" l="0" r="0" t="0"/>
          <a:stretch/>
        </p:blipFill>
        <p:spPr>
          <a:xfrm>
            <a:off x="5740833" y="1141787"/>
            <a:ext cx="3241764" cy="3241764"/>
          </a:xfrm>
          <a:prstGeom prst="rect">
            <a:avLst/>
          </a:prstGeom>
          <a:noFill/>
          <a:ln>
            <a:noFill/>
          </a:ln>
        </p:spPr>
      </p:pic>
      <p:sp>
        <p:nvSpPr>
          <p:cNvPr id="510" name="Google Shape;510;p17"/>
          <p:cNvSpPr/>
          <p:nvPr/>
        </p:nvSpPr>
        <p:spPr>
          <a:xfrm>
            <a:off x="515517" y="1248625"/>
            <a:ext cx="5204100" cy="3554700"/>
          </a:xfrm>
          <a:prstGeom prst="rect">
            <a:avLst/>
          </a:prstGeom>
          <a:noFill/>
          <a:ln>
            <a:noFill/>
          </a:ln>
        </p:spPr>
        <p:txBody>
          <a:bodyPr anchorCtr="0" anchor="ctr" bIns="45700" lIns="91425" spcFirstLastPara="1" rIns="91425" wrap="square" tIns="45700">
            <a:spAutoFit/>
          </a:bodyPr>
          <a:lstStyle/>
          <a:p>
            <a:pPr indent="-285750" lvl="0" marL="285750" marR="0" rtl="0" algn="l">
              <a:lnSpc>
                <a:spcPct val="100000"/>
              </a:lnSpc>
              <a:spcBef>
                <a:spcPts val="0"/>
              </a:spcBef>
              <a:spcAft>
                <a:spcPts val="0"/>
              </a:spcAft>
              <a:buClr>
                <a:srgbClr val="0E605A"/>
              </a:buClr>
              <a:buSzPts val="1500"/>
              <a:buFont typeface="Arial"/>
              <a:buChar char="•"/>
            </a:pPr>
            <a:r>
              <a:rPr b="1" i="0" lang="en-GB" sz="1500" u="none" cap="none" strike="noStrike">
                <a:solidFill>
                  <a:srgbClr val="0E605A"/>
                </a:solidFill>
                <a:latin typeface="Arial"/>
                <a:ea typeface="Arial"/>
                <a:cs typeface="Arial"/>
                <a:sym typeface="Arial"/>
              </a:rPr>
              <a:t>Accuracy and trust deficits</a:t>
            </a:r>
            <a:r>
              <a:rPr b="0" i="0" lang="en-GB" sz="1500" u="none" cap="none" strike="noStrike">
                <a:solidFill>
                  <a:srgbClr val="0E605A"/>
                </a:solidFill>
                <a:latin typeface="Arial"/>
                <a:ea typeface="Arial"/>
                <a:cs typeface="Arial"/>
                <a:sym typeface="Arial"/>
              </a:rPr>
              <a:t> - AI hallucinations, errors requiring constant verification, inability to handle nuance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E605A"/>
              </a:buClr>
              <a:buSzPts val="1500"/>
              <a:buFont typeface="Arial"/>
              <a:buChar char="•"/>
            </a:pPr>
            <a:r>
              <a:rPr b="1" i="0" lang="en-GB" sz="1500" u="none" cap="none" strike="noStrike">
                <a:solidFill>
                  <a:srgbClr val="0E605A"/>
                </a:solidFill>
                <a:latin typeface="Arial"/>
                <a:ea typeface="Arial"/>
                <a:cs typeface="Arial"/>
                <a:sym typeface="Arial"/>
              </a:rPr>
              <a:t>Transparency and explainability gaps</a:t>
            </a:r>
            <a:r>
              <a:rPr b="0" i="0" lang="en-GB" sz="1500" u="none" cap="none" strike="noStrike">
                <a:solidFill>
                  <a:srgbClr val="0E605A"/>
                </a:solidFill>
                <a:latin typeface="Arial"/>
                <a:ea typeface="Arial"/>
                <a:cs typeface="Arial"/>
                <a:sym typeface="Arial"/>
              </a:rPr>
              <a:t> - Understanding how models work, defending processes; potential to misrepresent data or stifle innovation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E605A"/>
              </a:buClr>
              <a:buSzPts val="1500"/>
              <a:buFont typeface="Arial"/>
              <a:buChar char="•"/>
            </a:pPr>
            <a:r>
              <a:rPr b="1" i="0" lang="en-GB" sz="1500" u="none" cap="none" strike="noStrike">
                <a:solidFill>
                  <a:srgbClr val="0E605A"/>
                </a:solidFill>
                <a:latin typeface="Arial"/>
                <a:ea typeface="Arial"/>
                <a:cs typeface="Arial"/>
                <a:sym typeface="Arial"/>
              </a:rPr>
              <a:t>Loss of research skills and critical judgement</a:t>
            </a:r>
            <a:r>
              <a:rPr b="0" i="0" lang="en-GB" sz="1500" u="none" cap="none" strike="noStrike">
                <a:solidFill>
                  <a:srgbClr val="0E605A"/>
                </a:solidFill>
                <a:latin typeface="Arial"/>
                <a:ea typeface="Arial"/>
                <a:cs typeface="Arial"/>
                <a:sym typeface="Arial"/>
              </a:rPr>
              <a:t> - Reduced hands-on interaction may diminish abilities to justify conclusions and maintain research competencies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E605A"/>
              </a:buClr>
              <a:buSzPts val="1500"/>
              <a:buFont typeface="Arial"/>
              <a:buChar char="•"/>
            </a:pPr>
            <a:r>
              <a:rPr b="1" i="0" lang="en-GB" sz="1500" u="none" cap="none" strike="noStrike">
                <a:solidFill>
                  <a:srgbClr val="0E605A"/>
                </a:solidFill>
                <a:latin typeface="Arial"/>
                <a:ea typeface="Arial"/>
                <a:cs typeface="Arial"/>
                <a:sym typeface="Arial"/>
              </a:rPr>
              <a:t>Human oversight imperative</a:t>
            </a:r>
            <a:r>
              <a:rPr b="0" i="0" lang="en-GB" sz="1500" u="none" cap="none" strike="noStrike">
                <a:solidFill>
                  <a:srgbClr val="0E605A"/>
                </a:solidFill>
                <a:latin typeface="Arial"/>
                <a:ea typeface="Arial"/>
                <a:cs typeface="Arial"/>
                <a:sym typeface="Arial"/>
              </a:rPr>
              <a:t> - Human-in-the-loop crucial for responsible oversight, especially ethics and sensitive data; error propagation risks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E605A"/>
              </a:buClr>
              <a:buSzPts val="1500"/>
              <a:buFont typeface="Arial"/>
              <a:buChar char="•"/>
            </a:pPr>
            <a:r>
              <a:rPr b="1" i="0" lang="en-GB" sz="1500" u="none" cap="none" strike="noStrike">
                <a:solidFill>
                  <a:srgbClr val="0E605A"/>
                </a:solidFill>
                <a:latin typeface="Arial"/>
                <a:ea typeface="Arial"/>
                <a:cs typeface="Arial"/>
                <a:sym typeface="Arial"/>
              </a:rPr>
              <a:t>Infrastructure and equity barriers</a:t>
            </a:r>
            <a:r>
              <a:rPr b="0" i="0" lang="en-GB" sz="1500" u="none" cap="none" strike="noStrike">
                <a:solidFill>
                  <a:srgbClr val="0E605A"/>
                </a:solidFill>
                <a:latin typeface="Arial"/>
                <a:ea typeface="Arial"/>
                <a:cs typeface="Arial"/>
                <a:sym typeface="Arial"/>
              </a:rPr>
              <a:t> - Institutional policies, library contracts, IT protocols; unequal access, vendor lock-in, sustainability concerns</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0">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34"/>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16" name="Google Shape;516;p34"/>
          <p:cNvPicPr preferRelativeResize="0"/>
          <p:nvPr/>
        </p:nvPicPr>
        <p:blipFill rotWithShape="1">
          <a:blip r:embed="rId3">
            <a:alphaModFix/>
          </a:blip>
          <a:srcRect b="27118" l="0" r="338" t="26149"/>
          <a:stretch/>
        </p:blipFill>
        <p:spPr>
          <a:xfrm>
            <a:off x="416275" y="86250"/>
            <a:ext cx="1168776" cy="774900"/>
          </a:xfrm>
          <a:prstGeom prst="rect">
            <a:avLst/>
          </a:prstGeom>
          <a:noFill/>
          <a:ln>
            <a:noFill/>
          </a:ln>
        </p:spPr>
      </p:pic>
      <p:sp>
        <p:nvSpPr>
          <p:cNvPr id="517" name="Google Shape;517;p34"/>
          <p:cNvSpPr txBox="1"/>
          <p:nvPr/>
        </p:nvSpPr>
        <p:spPr>
          <a:xfrm>
            <a:off x="516129" y="734509"/>
            <a:ext cx="7351670" cy="6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2000"/>
              <a:buFont typeface="Arial"/>
              <a:buNone/>
            </a:pPr>
            <a:r>
              <a:rPr b="1" i="0" lang="en-GB" sz="3000" u="none" cap="none" strike="noStrike">
                <a:solidFill>
                  <a:srgbClr val="6B2F21"/>
                </a:solidFill>
                <a:latin typeface="Arial"/>
                <a:ea typeface="Arial"/>
                <a:cs typeface="Arial"/>
                <a:sym typeface="Arial"/>
              </a:rPr>
              <a:t>Future Work</a:t>
            </a:r>
            <a:endParaRPr b="1" i="0" sz="3000" u="none" cap="none" strike="noStrike">
              <a:solidFill>
                <a:srgbClr val="6B2F21"/>
              </a:solidFill>
              <a:latin typeface="Arial"/>
              <a:ea typeface="Arial"/>
              <a:cs typeface="Arial"/>
              <a:sym typeface="Arial"/>
            </a:endParaRPr>
          </a:p>
        </p:txBody>
      </p:sp>
      <p:pic>
        <p:nvPicPr>
          <p:cNvPr id="518" name="Google Shape;518;p34"/>
          <p:cNvPicPr preferRelativeResize="0"/>
          <p:nvPr/>
        </p:nvPicPr>
        <p:blipFill rotWithShape="1">
          <a:blip r:embed="rId4">
            <a:alphaModFix/>
          </a:blip>
          <a:srcRect b="0" l="0" r="0" t="0"/>
          <a:stretch/>
        </p:blipFill>
        <p:spPr>
          <a:xfrm>
            <a:off x="1715125" y="147500"/>
            <a:ext cx="1949550" cy="415175"/>
          </a:xfrm>
          <a:prstGeom prst="rect">
            <a:avLst/>
          </a:prstGeom>
          <a:noFill/>
          <a:ln>
            <a:noFill/>
          </a:ln>
        </p:spPr>
      </p:pic>
      <p:pic>
        <p:nvPicPr>
          <p:cNvPr descr="A collage of words&#10;&#10;AI-generated content may be incorrect." id="519" name="Google Shape;519;p34"/>
          <p:cNvPicPr preferRelativeResize="0"/>
          <p:nvPr/>
        </p:nvPicPr>
        <p:blipFill rotWithShape="1">
          <a:blip r:embed="rId5">
            <a:alphaModFix/>
          </a:blip>
          <a:srcRect b="12292" l="5213" r="51530" t="11855"/>
          <a:stretch/>
        </p:blipFill>
        <p:spPr>
          <a:xfrm>
            <a:off x="6682722" y="137532"/>
            <a:ext cx="2411605" cy="2378665"/>
          </a:xfrm>
          <a:prstGeom prst="rect">
            <a:avLst/>
          </a:prstGeom>
          <a:noFill/>
          <a:ln>
            <a:noFill/>
          </a:ln>
        </p:spPr>
      </p:pic>
      <p:pic>
        <p:nvPicPr>
          <p:cNvPr descr="A collage of words&#10;&#10;AI-generated content may be incorrect." id="520" name="Google Shape;520;p34"/>
          <p:cNvPicPr preferRelativeResize="0"/>
          <p:nvPr/>
        </p:nvPicPr>
        <p:blipFill rotWithShape="1">
          <a:blip r:embed="rId5">
            <a:alphaModFix/>
          </a:blip>
          <a:srcRect b="12291" l="52254" r="5748" t="12818"/>
          <a:stretch/>
        </p:blipFill>
        <p:spPr>
          <a:xfrm>
            <a:off x="6737359" y="2547913"/>
            <a:ext cx="2341266" cy="2348520"/>
          </a:xfrm>
          <a:prstGeom prst="rect">
            <a:avLst/>
          </a:prstGeom>
          <a:noFill/>
          <a:ln>
            <a:noFill/>
          </a:ln>
        </p:spPr>
      </p:pic>
      <p:sp>
        <p:nvSpPr>
          <p:cNvPr id="521" name="Google Shape;521;p34"/>
          <p:cNvSpPr txBox="1"/>
          <p:nvPr/>
        </p:nvSpPr>
        <p:spPr>
          <a:xfrm>
            <a:off x="516129" y="1357009"/>
            <a:ext cx="5936664" cy="317009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000"/>
              <a:buFont typeface="Arial"/>
              <a:buChar char="•"/>
            </a:pPr>
            <a:r>
              <a:rPr b="0" i="0" lang="en-GB" sz="2000" u="none" cap="none" strike="noStrike">
                <a:solidFill>
                  <a:srgbClr val="0E605A"/>
                </a:solidFill>
                <a:latin typeface="Arial"/>
                <a:ea typeface="Arial"/>
                <a:cs typeface="Arial"/>
                <a:sym typeface="Arial"/>
              </a:rPr>
              <a:t>The valuable insights from this consultation will guide the next phase of work in 2026</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000"/>
              <a:buFont typeface="Arial"/>
              <a:buChar char="•"/>
            </a:pPr>
            <a:r>
              <a:rPr b="0" i="0" lang="en-GB" sz="2000" u="none" cap="none" strike="noStrike">
                <a:solidFill>
                  <a:srgbClr val="0E605A"/>
                </a:solidFill>
                <a:latin typeface="Arial"/>
                <a:ea typeface="Arial"/>
                <a:cs typeface="Arial"/>
                <a:sym typeface="Arial"/>
              </a:rPr>
              <a:t>Collaborative community development of an </a:t>
            </a:r>
            <a:r>
              <a:rPr b="1" i="0" lang="en-GB" sz="2000" u="none" cap="none" strike="noStrike">
                <a:solidFill>
                  <a:srgbClr val="0E605A"/>
                </a:solidFill>
                <a:latin typeface="Arial"/>
                <a:ea typeface="Arial"/>
                <a:cs typeface="Arial"/>
                <a:sym typeface="Arial"/>
              </a:rPr>
              <a:t>open, technology-agnostic blueprint </a:t>
            </a:r>
            <a:r>
              <a:rPr b="0" i="0" lang="en-GB" sz="2000" u="none" cap="none" strike="noStrike">
                <a:solidFill>
                  <a:srgbClr val="0E605A"/>
                </a:solidFill>
                <a:latin typeface="Arial"/>
                <a:ea typeface="Arial"/>
                <a:cs typeface="Arial"/>
                <a:sym typeface="Arial"/>
              </a:rPr>
              <a:t>for a </a:t>
            </a:r>
            <a:r>
              <a:rPr b="1" i="0" lang="en-GB" sz="2000" u="none" cap="none" strike="noStrike">
                <a:solidFill>
                  <a:srgbClr val="0E605A"/>
                </a:solidFill>
                <a:latin typeface="Arial"/>
                <a:ea typeface="Arial"/>
                <a:cs typeface="Arial"/>
                <a:sym typeface="Arial"/>
              </a:rPr>
              <a:t>priority agentic AI tool</a:t>
            </a:r>
            <a:r>
              <a:rPr b="0" i="0" lang="en-GB" sz="2000" u="none" cap="none" strike="noStrike">
                <a:solidFill>
                  <a:srgbClr val="0E605A"/>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000"/>
              <a:buFont typeface="Arial"/>
              <a:buChar char="•"/>
            </a:pPr>
            <a:r>
              <a:rPr b="0" i="0" lang="en-GB" sz="2000" u="none" cap="none" strike="noStrike">
                <a:solidFill>
                  <a:srgbClr val="0E605A"/>
                </a:solidFill>
                <a:latin typeface="Arial"/>
                <a:ea typeface="Arial"/>
                <a:cs typeface="Arial"/>
                <a:sym typeface="Arial"/>
              </a:rPr>
              <a:t>This work will be executed with the </a:t>
            </a:r>
            <a:r>
              <a:rPr b="1" i="0" lang="en-GB" sz="2000" u="none" cap="none" strike="noStrike">
                <a:solidFill>
                  <a:srgbClr val="0E605A"/>
                </a:solidFill>
                <a:latin typeface="Arial"/>
                <a:ea typeface="Arial"/>
                <a:cs typeface="Arial"/>
                <a:sym typeface="Arial"/>
              </a:rPr>
              <a:t>framework of the RDA </a:t>
            </a:r>
            <a:r>
              <a:rPr b="0" i="0" lang="en-GB" sz="2000" u="none" cap="none" strike="noStrike">
                <a:solidFill>
                  <a:srgbClr val="0E605A"/>
                </a:solidFill>
                <a:latin typeface="Arial"/>
                <a:ea typeface="Arial"/>
                <a:cs typeface="Arial"/>
                <a:sym typeface="Arial"/>
              </a:rPr>
              <a:t>and adhere to the </a:t>
            </a:r>
            <a:r>
              <a:rPr b="1" i="0" lang="en-GB" sz="2000" u="none" cap="none" strike="noStrike">
                <a:solidFill>
                  <a:srgbClr val="0E605A"/>
                </a:solidFill>
                <a:latin typeface="Arial"/>
                <a:ea typeface="Arial"/>
                <a:cs typeface="Arial"/>
                <a:sym typeface="Arial"/>
              </a:rPr>
              <a:t>RDA Guiding principles</a:t>
            </a:r>
            <a:r>
              <a:rPr b="0" i="0" lang="en-GB" sz="2000" u="none" cap="none" strike="noStrike">
                <a:solidFill>
                  <a:srgbClr val="0E605A"/>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000"/>
              <a:buFont typeface="Arial"/>
              <a:buChar char="•"/>
            </a:pPr>
            <a:r>
              <a:rPr b="1" i="0" lang="en-GB" sz="2000" u="none" cap="none" strike="noStrike">
                <a:solidFill>
                  <a:srgbClr val="0E605A"/>
                </a:solidFill>
                <a:latin typeface="Arial"/>
                <a:ea typeface="Arial"/>
                <a:cs typeface="Arial"/>
                <a:sym typeface="Arial"/>
              </a:rPr>
              <a:t>Get Involved </a:t>
            </a:r>
            <a:r>
              <a:rPr b="0" i="0" lang="en-GB" sz="2000" u="none" cap="none" strike="noStrike">
                <a:solidFill>
                  <a:srgbClr val="0E605A"/>
                </a:solidFill>
                <a:latin typeface="Arial"/>
                <a:ea typeface="Arial"/>
                <a:cs typeface="Arial"/>
                <a:sym typeface="Arial"/>
              </a:rPr>
              <a:t>– 📩 </a:t>
            </a:r>
            <a:r>
              <a:rPr b="1" i="0" lang="en-GB" sz="2000" u="none" cap="none" strike="noStrike">
                <a:solidFill>
                  <a:srgbClr val="0E605A"/>
                </a:solidFill>
                <a:latin typeface="Arial"/>
                <a:ea typeface="Arial"/>
                <a:cs typeface="Arial"/>
                <a:sym typeface="Arial"/>
              </a:rPr>
              <a:t>Connie Clare </a:t>
            </a:r>
            <a:r>
              <a:rPr b="0" i="0" lang="en-GB" sz="2000" u="none" cap="none" strike="noStrike">
                <a:solidFill>
                  <a:srgbClr val="0E605A"/>
                </a:solidFill>
                <a:latin typeface="Arial"/>
                <a:ea typeface="Arial"/>
                <a:cs typeface="Arial"/>
                <a:sym typeface="Arial"/>
              </a:rPr>
              <a:t>(</a:t>
            </a:r>
            <a:r>
              <a:rPr b="0" i="0" lang="en-GB" sz="2000" u="sng" cap="none" strike="noStrike">
                <a:solidFill>
                  <a:srgbClr val="00B050"/>
                </a:solidFill>
                <a:latin typeface="Arial"/>
                <a:ea typeface="Arial"/>
                <a:cs typeface="Arial"/>
                <a:sym typeface="Arial"/>
                <a:hlinkClick r:id="rId6">
                  <a:extLst>
                    <a:ext uri="{A12FA001-AC4F-418D-AE19-62706E023703}">
                      <ahyp:hlinkClr val="tx"/>
                    </a:ext>
                  </a:extLst>
                </a:hlinkClick>
              </a:rPr>
              <a:t>connie.clare@rda-foundation.org</a:t>
            </a:r>
            <a:r>
              <a:rPr b="0" i="0" lang="en-GB" sz="2000" u="none" cap="none" strike="noStrike">
                <a:solidFill>
                  <a:srgbClr val="0E605A"/>
                </a:solidFill>
                <a:latin typeface="Arial"/>
                <a:ea typeface="Arial"/>
                <a:cs typeface="Arial"/>
                <a:sym typeface="Arial"/>
              </a:rPr>
              <a:t>) </a:t>
            </a:r>
            <a:endParaRPr b="0" i="0" sz="2000" u="none" cap="none" strike="noStrike">
              <a:solidFill>
                <a:srgbClr val="0E605A"/>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35"/>
          <p:cNvSpPr/>
          <p:nvPr/>
        </p:nvSpPr>
        <p:spPr>
          <a:xfrm>
            <a:off x="0" y="0"/>
            <a:ext cx="286200" cy="5143500"/>
          </a:xfrm>
          <a:prstGeom prst="rect">
            <a:avLst/>
          </a:prstGeom>
          <a:solidFill>
            <a:srgbClr val="0E605A"/>
          </a:solidFill>
          <a:ln cap="flat" cmpd="sng" w="9525">
            <a:solidFill>
              <a:srgbClr val="0E605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35"/>
          <p:cNvSpPr txBox="1"/>
          <p:nvPr/>
        </p:nvSpPr>
        <p:spPr>
          <a:xfrm>
            <a:off x="624150" y="945375"/>
            <a:ext cx="4457700" cy="55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rgbClr val="6B2F21"/>
                </a:solidFill>
                <a:latin typeface="Arial"/>
                <a:ea typeface="Arial"/>
                <a:cs typeface="Arial"/>
                <a:sym typeface="Arial"/>
              </a:rPr>
              <a:t>Contact us</a:t>
            </a:r>
            <a:endParaRPr b="1" i="0" sz="3200" u="none" cap="none" strike="noStrike">
              <a:solidFill>
                <a:srgbClr val="6B2F21"/>
              </a:solidFill>
              <a:latin typeface="Arial"/>
              <a:ea typeface="Arial"/>
              <a:cs typeface="Arial"/>
              <a:sym typeface="Arial"/>
            </a:endParaRPr>
          </a:p>
        </p:txBody>
      </p:sp>
      <p:sp>
        <p:nvSpPr>
          <p:cNvPr id="528" name="Google Shape;528;p35"/>
          <p:cNvSpPr txBox="1"/>
          <p:nvPr/>
        </p:nvSpPr>
        <p:spPr>
          <a:xfrm>
            <a:off x="741200" y="2150225"/>
            <a:ext cx="3940800" cy="125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Narrow"/>
              <a:ea typeface="Arial Narrow"/>
              <a:cs typeface="Arial Narrow"/>
              <a:sym typeface="Arial Narrow"/>
            </a:endParaRPr>
          </a:p>
        </p:txBody>
      </p:sp>
      <p:sp>
        <p:nvSpPr>
          <p:cNvPr id="529" name="Google Shape;529;p35"/>
          <p:cNvSpPr txBox="1"/>
          <p:nvPr/>
        </p:nvSpPr>
        <p:spPr>
          <a:xfrm>
            <a:off x="623484" y="1640601"/>
            <a:ext cx="3943858" cy="256313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0" i="0" lang="en-GB" sz="1900" u="none" cap="none" strike="noStrike">
                <a:solidFill>
                  <a:schemeClr val="dk1"/>
                </a:solidFill>
                <a:latin typeface="Arial Narrow"/>
                <a:ea typeface="Arial Narrow"/>
                <a:cs typeface="Arial Narrow"/>
                <a:sym typeface="Arial Narrow"/>
              </a:rPr>
              <a:t>The Secretariat staff are employed by the </a:t>
            </a:r>
            <a:r>
              <a:rPr b="0" i="0" lang="en-GB" sz="1900" u="sng" cap="none" strike="noStrike">
                <a:solidFill>
                  <a:schemeClr val="dk1"/>
                </a:solidFill>
                <a:latin typeface="Arial Narrow"/>
                <a:ea typeface="Arial Narrow"/>
                <a:cs typeface="Arial Narrow"/>
                <a:sym typeface="Arial Narrow"/>
                <a:hlinkClick r:id="rId3">
                  <a:extLst>
                    <a:ext uri="{A12FA001-AC4F-418D-AE19-62706E023703}">
                      <ahyp:hlinkClr val="tx"/>
                    </a:ext>
                  </a:extLst>
                </a:hlinkClick>
              </a:rPr>
              <a:t>RDA Foundation</a:t>
            </a:r>
            <a:r>
              <a:rPr b="0" i="0" lang="en-GB" sz="1900" u="none" cap="none" strike="noStrike">
                <a:solidFill>
                  <a:schemeClr val="dk1"/>
                </a:solidFill>
                <a:latin typeface="Arial Narrow"/>
                <a:ea typeface="Arial Narrow"/>
                <a:cs typeface="Arial Narrow"/>
                <a:sym typeface="Arial Narrow"/>
              </a:rPr>
              <a:t> and some members are made available through in-kind support from Regional partners. </a:t>
            </a:r>
            <a:br>
              <a:rPr b="0" i="0" lang="en-GB" sz="1900" u="none" cap="none" strike="noStrike">
                <a:solidFill>
                  <a:schemeClr val="dk1"/>
                </a:solidFill>
                <a:latin typeface="Arial Narrow"/>
                <a:ea typeface="Arial Narrow"/>
                <a:cs typeface="Arial Narrow"/>
                <a:sym typeface="Arial Narrow"/>
              </a:rPr>
            </a:br>
            <a:br>
              <a:rPr b="0" i="0" lang="en-GB" sz="1900" u="none" cap="none" strike="noStrike">
                <a:solidFill>
                  <a:schemeClr val="dk1"/>
                </a:solidFill>
                <a:latin typeface="Arial Narrow"/>
                <a:ea typeface="Arial Narrow"/>
                <a:cs typeface="Arial Narrow"/>
                <a:sym typeface="Arial Narrow"/>
              </a:rPr>
            </a:br>
            <a:r>
              <a:rPr b="0" i="0" lang="en-GB" sz="1900" u="none" cap="none" strike="noStrike">
                <a:solidFill>
                  <a:schemeClr val="dk1"/>
                </a:solidFill>
                <a:latin typeface="Arial Narrow"/>
                <a:ea typeface="Arial Narrow"/>
                <a:cs typeface="Arial Narrow"/>
                <a:sym typeface="Arial Narrow"/>
              </a:rPr>
              <a:t>The </a:t>
            </a:r>
            <a:r>
              <a:rPr b="0" i="0" lang="en-GB" sz="1900" u="sng" cap="none" strike="noStrike">
                <a:solidFill>
                  <a:schemeClr val="dk1"/>
                </a:solidFill>
                <a:latin typeface="Arial Narrow"/>
                <a:ea typeface="Arial Narrow"/>
                <a:cs typeface="Arial Narrow"/>
                <a:sym typeface="Arial Narrow"/>
                <a:hlinkClick r:id="rId4">
                  <a:extLst>
                    <a:ext uri="{A12FA001-AC4F-418D-AE19-62706E023703}">
                      <ahyp:hlinkClr val="tx"/>
                    </a:ext>
                  </a:extLst>
                </a:hlinkClick>
              </a:rPr>
              <a:t>Secretary General</a:t>
            </a:r>
            <a:r>
              <a:rPr b="0" i="0" lang="en-GB" sz="1900" u="none" cap="none" strike="noStrike">
                <a:solidFill>
                  <a:schemeClr val="dk1"/>
                </a:solidFill>
                <a:latin typeface="Arial Narrow"/>
                <a:ea typeface="Arial Narrow"/>
                <a:cs typeface="Arial Narrow"/>
                <a:sym typeface="Arial Narrow"/>
              </a:rPr>
              <a:t> leads the Secretariat and is CEO of the </a:t>
            </a:r>
            <a:r>
              <a:rPr b="0" i="0" lang="en-GB" sz="1900" u="sng" cap="none" strike="noStrike">
                <a:solidFill>
                  <a:schemeClr val="dk1"/>
                </a:solidFill>
                <a:latin typeface="Arial Narrow"/>
                <a:ea typeface="Arial Narrow"/>
                <a:cs typeface="Arial Narrow"/>
                <a:sym typeface="Arial Narrow"/>
                <a:hlinkClick r:id="rId5">
                  <a:extLst>
                    <a:ext uri="{A12FA001-AC4F-418D-AE19-62706E023703}">
                      <ahyp:hlinkClr val="tx"/>
                    </a:ext>
                  </a:extLst>
                </a:hlinkClick>
              </a:rPr>
              <a:t>RDA Foundation</a:t>
            </a:r>
            <a:r>
              <a:rPr b="0" i="0" lang="en-GB" sz="1900" u="none" cap="none" strike="noStrike">
                <a:solidFill>
                  <a:schemeClr val="dk1"/>
                </a:solidFill>
                <a:latin typeface="Arial Narrow"/>
                <a:ea typeface="Arial Narrow"/>
                <a:cs typeface="Arial Narrow"/>
                <a:sym typeface="Arial Narrow"/>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dk2"/>
              </a:solidFill>
              <a:latin typeface="Arial Narrow"/>
              <a:ea typeface="Arial Narrow"/>
              <a:cs typeface="Arial Narrow"/>
              <a:sym typeface="Arial Narrow"/>
            </a:endParaRPr>
          </a:p>
        </p:txBody>
      </p:sp>
      <p:pic>
        <p:nvPicPr>
          <p:cNvPr id="530" name="Google Shape;530;p35"/>
          <p:cNvPicPr preferRelativeResize="0"/>
          <p:nvPr/>
        </p:nvPicPr>
        <p:blipFill rotWithShape="1">
          <a:blip r:embed="rId6">
            <a:alphaModFix/>
          </a:blip>
          <a:srcRect b="0" l="0" r="44233" t="0"/>
          <a:stretch/>
        </p:blipFill>
        <p:spPr>
          <a:xfrm>
            <a:off x="4880800" y="0"/>
            <a:ext cx="4263198" cy="5143500"/>
          </a:xfrm>
          <a:prstGeom prst="rect">
            <a:avLst/>
          </a:prstGeom>
          <a:noFill/>
          <a:ln>
            <a:noFill/>
          </a:ln>
        </p:spPr>
      </p:pic>
      <p:sp>
        <p:nvSpPr>
          <p:cNvPr id="531" name="Google Shape;531;p35"/>
          <p:cNvSpPr txBox="1"/>
          <p:nvPr/>
        </p:nvSpPr>
        <p:spPr>
          <a:xfrm>
            <a:off x="5313446" y="283468"/>
            <a:ext cx="3198906" cy="4663902"/>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Narrow"/>
                <a:ea typeface="Arial Narrow"/>
                <a:cs typeface="Arial Narrow"/>
                <a:sym typeface="Arial Narrow"/>
              </a:rPr>
              <a:t>Hilary Hanahoe</a:t>
            </a:r>
            <a:br>
              <a:rPr b="1" i="0" lang="en-GB" sz="1400" u="none" cap="none" strike="noStrike">
                <a:solidFill>
                  <a:srgbClr val="000000"/>
                </a:solidFill>
                <a:latin typeface="Arial Narrow"/>
                <a:ea typeface="Arial Narrow"/>
                <a:cs typeface="Arial Narrow"/>
                <a:sym typeface="Arial Narrow"/>
              </a:rPr>
            </a:br>
            <a:r>
              <a:rPr b="0" i="0" lang="en-GB" sz="1400" u="none" cap="none" strike="noStrike">
                <a:solidFill>
                  <a:schemeClr val="dk1"/>
                </a:solidFill>
                <a:latin typeface="Arial Narrow"/>
                <a:ea typeface="Arial Narrow"/>
                <a:cs typeface="Arial Narrow"/>
                <a:sym typeface="Arial Narrow"/>
              </a:rPr>
              <a:t>Secretary General</a:t>
            </a:r>
            <a:endParaRPr b="0" i="0" sz="14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rgbClr val="55B147"/>
                </a:solidFill>
                <a:latin typeface="Arial Narrow"/>
                <a:ea typeface="Arial Narrow"/>
                <a:cs typeface="Arial Narrow"/>
                <a:sym typeface="Arial Narrow"/>
                <a:hlinkClick r:id="rId7">
                  <a:extLst>
                    <a:ext uri="{A12FA001-AC4F-418D-AE19-62706E023703}">
                      <ahyp:hlinkClr val="tx"/>
                    </a:ext>
                  </a:extLst>
                </a:hlinkClick>
              </a:rPr>
              <a:t>hilary.hanahoe@rda-foundation.org</a:t>
            </a:r>
            <a:endParaRPr b="0" i="0" sz="1400" u="none" cap="none" strike="noStrike">
              <a:solidFill>
                <a:srgbClr val="55B147"/>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Narrow"/>
                <a:ea typeface="Arial Narrow"/>
                <a:cs typeface="Arial Narrow"/>
                <a:sym typeface="Arial Narrow"/>
              </a:rPr>
              <a:t>Connie Clare</a:t>
            </a:r>
            <a:br>
              <a:rPr b="1" i="0" lang="en-GB" sz="1400" u="none" cap="none" strike="noStrike">
                <a:solidFill>
                  <a:srgbClr val="000000"/>
                </a:solidFill>
                <a:latin typeface="Arial Narrow"/>
                <a:ea typeface="Arial Narrow"/>
                <a:cs typeface="Arial Narrow"/>
                <a:sym typeface="Arial Narrow"/>
              </a:rPr>
            </a:br>
            <a:r>
              <a:rPr b="0" i="0" lang="en-GB" sz="1400" u="none" cap="none" strike="noStrike">
                <a:solidFill>
                  <a:schemeClr val="dk1"/>
                </a:solidFill>
                <a:latin typeface="Arial Narrow"/>
                <a:ea typeface="Arial Narrow"/>
                <a:cs typeface="Arial Narrow"/>
                <a:sym typeface="Arial Narrow"/>
              </a:rPr>
              <a:t>Community Development Manager</a:t>
            </a:r>
            <a:endParaRPr b="0" i="0" sz="14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rgbClr val="55B147"/>
                </a:solidFill>
                <a:latin typeface="Arial Narrow"/>
                <a:ea typeface="Arial Narrow"/>
                <a:cs typeface="Arial Narrow"/>
                <a:sym typeface="Arial Narrow"/>
                <a:hlinkClick r:id="rId8">
                  <a:extLst>
                    <a:ext uri="{A12FA001-AC4F-418D-AE19-62706E023703}">
                      <ahyp:hlinkClr val="tx"/>
                    </a:ext>
                  </a:extLst>
                </a:hlinkClick>
              </a:rPr>
              <a:t>connie.clare@rda-foundation.org</a:t>
            </a:r>
            <a:endParaRPr b="0" i="0" sz="14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Narrow"/>
                <a:ea typeface="Arial Narrow"/>
                <a:cs typeface="Arial Narrow"/>
                <a:sym typeface="Arial Narrow"/>
              </a:rPr>
              <a:t>Irina Hope</a:t>
            </a:r>
            <a:br>
              <a:rPr b="1" i="0" lang="en-GB" sz="1400" u="none" cap="none" strike="noStrike">
                <a:solidFill>
                  <a:srgbClr val="000000"/>
                </a:solidFill>
                <a:latin typeface="Arial Narrow"/>
                <a:ea typeface="Arial Narrow"/>
                <a:cs typeface="Arial Narrow"/>
                <a:sym typeface="Arial Narrow"/>
              </a:rPr>
            </a:br>
            <a:r>
              <a:rPr b="0" i="0" lang="en-GB" sz="1400" u="none" cap="none" strike="noStrike">
                <a:solidFill>
                  <a:schemeClr val="dk1"/>
                </a:solidFill>
                <a:latin typeface="Arial Narrow"/>
                <a:ea typeface="Arial Narrow"/>
                <a:cs typeface="Arial Narrow"/>
                <a:sym typeface="Arial Narrow"/>
              </a:rPr>
              <a:t>Global Events Manager</a:t>
            </a:r>
            <a:endParaRPr b="0" i="0" sz="14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rgbClr val="55B147"/>
                </a:solidFill>
                <a:latin typeface="Arial Narrow"/>
                <a:ea typeface="Arial Narrow"/>
                <a:cs typeface="Arial Narrow"/>
                <a:sym typeface="Arial Narrow"/>
                <a:hlinkClick r:id="rId9">
                  <a:extLst>
                    <a:ext uri="{A12FA001-AC4F-418D-AE19-62706E023703}">
                      <ahyp:hlinkClr val="tx"/>
                    </a:ext>
                  </a:extLst>
                </a:hlinkClick>
              </a:rPr>
              <a:t>irina.hope@rda-foundation.org</a:t>
            </a:r>
            <a:r>
              <a:rPr b="0" i="0" lang="en-GB" sz="1400" u="none" cap="none" strike="noStrike">
                <a:solidFill>
                  <a:srgbClr val="55B147"/>
                </a:solidFill>
                <a:latin typeface="Arial Narrow"/>
                <a:ea typeface="Arial Narrow"/>
                <a:cs typeface="Arial Narrow"/>
                <a:sym typeface="Arial Narrow"/>
              </a:rPr>
              <a:t> </a:t>
            </a:r>
            <a:endParaRPr b="0" i="0" sz="1400" u="none" cap="none" strike="noStrike">
              <a:solidFill>
                <a:srgbClr val="55B147"/>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55B147"/>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Narrow"/>
                <a:ea typeface="Arial Narrow"/>
                <a:cs typeface="Arial Narrow"/>
                <a:sym typeface="Arial Narrow"/>
              </a:rPr>
              <a:t>Trish Radotic</a:t>
            </a:r>
            <a:br>
              <a:rPr b="1" i="0" lang="en-GB" sz="1400" u="none" cap="none" strike="noStrike">
                <a:solidFill>
                  <a:srgbClr val="000000"/>
                </a:solidFill>
                <a:latin typeface="Arial Narrow"/>
                <a:ea typeface="Arial Narrow"/>
                <a:cs typeface="Arial Narrow"/>
                <a:sym typeface="Arial Narrow"/>
              </a:rPr>
            </a:br>
            <a:r>
              <a:rPr b="0" i="0" lang="en-GB" sz="1400" u="none" cap="none" strike="noStrike">
                <a:solidFill>
                  <a:schemeClr val="dk1"/>
                </a:solidFill>
                <a:latin typeface="Arial Narrow"/>
                <a:ea typeface="Arial Narrow"/>
                <a:cs typeface="Arial Narrow"/>
                <a:sym typeface="Arial Narrow"/>
              </a:rPr>
              <a:t>Community Development Manager Oceania &amp; East Asia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rgbClr val="55B147"/>
                </a:solidFill>
                <a:latin typeface="Arial Narrow"/>
                <a:ea typeface="Arial Narrow"/>
                <a:cs typeface="Arial Narrow"/>
                <a:sym typeface="Arial Narrow"/>
                <a:hlinkClick r:id="rId10">
                  <a:extLst>
                    <a:ext uri="{A12FA001-AC4F-418D-AE19-62706E023703}">
                      <ahyp:hlinkClr val="tx"/>
                    </a:ext>
                  </a:extLst>
                </a:hlinkClick>
              </a:rPr>
              <a:t>trish.radotic@rda-foundation.org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55B147"/>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Narrow"/>
                <a:ea typeface="Arial Narrow"/>
                <a:cs typeface="Arial Narrow"/>
                <a:sym typeface="Arial Narrow"/>
              </a:rPr>
              <a:t>Bridget Walker</a:t>
            </a:r>
            <a:br>
              <a:rPr b="1" i="0" lang="en-GB" sz="1400" u="none" cap="none" strike="noStrike">
                <a:solidFill>
                  <a:srgbClr val="000000"/>
                </a:solidFill>
                <a:latin typeface="Arial Narrow"/>
                <a:ea typeface="Arial Narrow"/>
                <a:cs typeface="Arial Narrow"/>
                <a:sym typeface="Arial Narrow"/>
              </a:rPr>
            </a:br>
            <a:r>
              <a:rPr b="0" i="0" lang="en-GB" sz="1400" u="none" cap="none" strike="noStrike">
                <a:solidFill>
                  <a:schemeClr val="dk1"/>
                </a:solidFill>
                <a:latin typeface="Arial Narrow"/>
                <a:ea typeface="Arial Narrow"/>
                <a:cs typeface="Arial Narrow"/>
                <a:sym typeface="Arial Narrow"/>
              </a:rPr>
              <a:t>Operations and Accounts Manager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rgbClr val="55B147"/>
                </a:solidFill>
                <a:latin typeface="Arial Narrow"/>
                <a:ea typeface="Arial Narrow"/>
                <a:cs typeface="Arial Narrow"/>
                <a:sym typeface="Arial Narrow"/>
                <a:hlinkClick r:id="rId11">
                  <a:extLst>
                    <a:ext uri="{A12FA001-AC4F-418D-AE19-62706E023703}">
                      <ahyp:hlinkClr val="tx"/>
                    </a:ext>
                  </a:extLst>
                </a:hlinkClick>
              </a:rPr>
              <a:t>bridget.walker@rda-foundation.org</a:t>
            </a:r>
            <a:endParaRPr b="0" i="0" sz="14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br>
              <a:rPr b="1" i="0" lang="en-GB" sz="1800" u="none" cap="none" strike="noStrike">
                <a:solidFill>
                  <a:srgbClr val="000000"/>
                </a:solidFill>
                <a:latin typeface="Arial Narrow"/>
                <a:ea typeface="Arial Narrow"/>
                <a:cs typeface="Arial Narrow"/>
                <a:sym typeface="Arial Narrow"/>
              </a:rPr>
            </a:br>
            <a:endParaRPr b="1"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Narrow"/>
              <a:ea typeface="Arial Narrow"/>
              <a:cs typeface="Arial Narrow"/>
              <a:sym typeface="Arial Narrow"/>
            </a:endParaRPr>
          </a:p>
        </p:txBody>
      </p:sp>
      <p:pic>
        <p:nvPicPr>
          <p:cNvPr id="532" name="Google Shape;532;p35"/>
          <p:cNvPicPr preferRelativeResize="0"/>
          <p:nvPr/>
        </p:nvPicPr>
        <p:blipFill rotWithShape="1">
          <a:blip r:embed="rId12">
            <a:alphaModFix/>
          </a:blip>
          <a:srcRect b="0" l="0" r="0" t="0"/>
          <a:stretch/>
        </p:blipFill>
        <p:spPr>
          <a:xfrm>
            <a:off x="375105" y="84152"/>
            <a:ext cx="797171" cy="5559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37"/>
          <p:cNvSpPr/>
          <p:nvPr/>
        </p:nvSpPr>
        <p:spPr>
          <a:xfrm>
            <a:off x="0" y="0"/>
            <a:ext cx="286200" cy="5143500"/>
          </a:xfrm>
          <a:prstGeom prst="rect">
            <a:avLst/>
          </a:prstGeom>
          <a:solidFill>
            <a:srgbClr val="0E605A"/>
          </a:solidFill>
          <a:ln cap="flat" cmpd="sng" w="9525">
            <a:solidFill>
              <a:srgbClr val="0E605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37"/>
          <p:cNvSpPr txBox="1"/>
          <p:nvPr/>
        </p:nvSpPr>
        <p:spPr>
          <a:xfrm>
            <a:off x="999875" y="1281575"/>
            <a:ext cx="5977500" cy="55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0E605A"/>
                </a:solidFill>
                <a:latin typeface="Arial"/>
                <a:ea typeface="Arial"/>
                <a:cs typeface="Arial"/>
                <a:sym typeface="Arial"/>
              </a:rPr>
              <a:t>THANK YOU FOR </a:t>
            </a:r>
            <a:br>
              <a:rPr b="1" i="0" lang="en-GB" sz="3600" u="none" cap="none" strike="noStrike">
                <a:solidFill>
                  <a:srgbClr val="0E605A"/>
                </a:solidFill>
                <a:latin typeface="Arial"/>
                <a:ea typeface="Arial"/>
                <a:cs typeface="Arial"/>
                <a:sym typeface="Arial"/>
              </a:rPr>
            </a:br>
            <a:r>
              <a:rPr b="1" i="0" lang="en-GB" sz="3600" u="none" cap="none" strike="noStrike">
                <a:solidFill>
                  <a:srgbClr val="0E605A"/>
                </a:solidFill>
                <a:latin typeface="Arial"/>
                <a:ea typeface="Arial"/>
                <a:cs typeface="Arial"/>
                <a:sym typeface="Arial"/>
              </a:rPr>
              <a:t>YOUR ATTENTION.</a:t>
            </a:r>
            <a:br>
              <a:rPr b="1" i="0" lang="en-GB" sz="3600" u="none" cap="none" strike="noStrike">
                <a:solidFill>
                  <a:srgbClr val="0E605A"/>
                </a:solidFill>
                <a:latin typeface="Arial"/>
                <a:ea typeface="Arial"/>
                <a:cs typeface="Arial"/>
                <a:sym typeface="Arial"/>
              </a:rPr>
            </a:br>
            <a:endParaRPr b="1" i="0" sz="3600" u="none" cap="none" strike="noStrike">
              <a:solidFill>
                <a:srgbClr val="0E605A"/>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6B2F21"/>
                </a:solidFill>
                <a:latin typeface="Arial"/>
                <a:ea typeface="Arial"/>
                <a:cs typeface="Arial"/>
                <a:sym typeface="Arial"/>
              </a:rPr>
              <a:t>ANY QUESTIONS?</a:t>
            </a:r>
            <a:endParaRPr b="0" i="0" sz="1400" u="none" cap="none" strike="noStrike">
              <a:solidFill>
                <a:srgbClr val="000000"/>
              </a:solidFill>
              <a:latin typeface="Arial"/>
              <a:ea typeface="Arial"/>
              <a:cs typeface="Arial"/>
              <a:sym typeface="Arial"/>
            </a:endParaRPr>
          </a:p>
        </p:txBody>
      </p:sp>
      <p:pic>
        <p:nvPicPr>
          <p:cNvPr id="539" name="Google Shape;539;p37"/>
          <p:cNvPicPr preferRelativeResize="0"/>
          <p:nvPr/>
        </p:nvPicPr>
        <p:blipFill rotWithShape="1">
          <a:blip r:embed="rId3">
            <a:alphaModFix amt="22000"/>
          </a:blip>
          <a:srcRect b="0" l="0" r="0" t="0"/>
          <a:stretch/>
        </p:blipFill>
        <p:spPr>
          <a:xfrm>
            <a:off x="5934923" y="1347675"/>
            <a:ext cx="3194502" cy="4518200"/>
          </a:xfrm>
          <a:prstGeom prst="rect">
            <a:avLst/>
          </a:prstGeom>
          <a:noFill/>
          <a:ln>
            <a:noFill/>
          </a:ln>
        </p:spPr>
      </p:pic>
      <p:pic>
        <p:nvPicPr>
          <p:cNvPr id="540" name="Google Shape;540;p37" title="Questions-amico (1).png"/>
          <p:cNvPicPr preferRelativeResize="0"/>
          <p:nvPr/>
        </p:nvPicPr>
        <p:blipFill rotWithShape="1">
          <a:blip r:embed="rId4">
            <a:alphaModFix/>
          </a:blip>
          <a:srcRect b="0" l="0" r="0" t="0"/>
          <a:stretch/>
        </p:blipFill>
        <p:spPr>
          <a:xfrm>
            <a:off x="5681975" y="1015975"/>
            <a:ext cx="2590800" cy="2590800"/>
          </a:xfrm>
          <a:prstGeom prst="rect">
            <a:avLst/>
          </a:prstGeom>
          <a:noFill/>
          <a:ln>
            <a:noFill/>
          </a:ln>
        </p:spPr>
      </p:pic>
    </p:spTree>
  </p:cSld>
  <p:clrMapOvr>
    <a:masterClrMapping/>
  </p:clrMapOvr>
  <mc:AlternateContent>
    <mc:Choice Requires="p14">
      <p:transition spd="slow" p14:dur="1500">
        <p14:flip dir="l"/>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44" name="Shape 544"/>
        <p:cNvGrpSpPr/>
        <p:nvPr/>
      </p:nvGrpSpPr>
      <p:grpSpPr>
        <a:xfrm>
          <a:off x="0" y="0"/>
          <a:ext cx="0" cy="0"/>
          <a:chOff x="0" y="0"/>
          <a:chExt cx="0" cy="0"/>
        </a:xfrm>
      </p:grpSpPr>
      <p:sp>
        <p:nvSpPr>
          <p:cNvPr id="545" name="Google Shape;545;g368b650bb17_0_0"/>
          <p:cNvSpPr/>
          <p:nvPr/>
        </p:nvSpPr>
        <p:spPr>
          <a:xfrm>
            <a:off x="0" y="0"/>
            <a:ext cx="286200" cy="5143500"/>
          </a:xfrm>
          <a:prstGeom prst="rect">
            <a:avLst/>
          </a:prstGeom>
          <a:solidFill>
            <a:srgbClr val="0E605A"/>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46" name="Google Shape;546;g368b650bb17_0_0"/>
          <p:cNvPicPr preferRelativeResize="0"/>
          <p:nvPr/>
        </p:nvPicPr>
        <p:blipFill rotWithShape="1">
          <a:blip r:embed="rId3">
            <a:alphaModFix/>
          </a:blip>
          <a:srcRect b="27118" l="0" r="338" t="26149"/>
          <a:stretch/>
        </p:blipFill>
        <p:spPr>
          <a:xfrm>
            <a:off x="451812" y="498378"/>
            <a:ext cx="1168776" cy="774900"/>
          </a:xfrm>
          <a:prstGeom prst="rect">
            <a:avLst/>
          </a:prstGeom>
          <a:noFill/>
          <a:ln>
            <a:noFill/>
          </a:ln>
        </p:spPr>
      </p:pic>
      <p:sp>
        <p:nvSpPr>
          <p:cNvPr id="547" name="Google Shape;547;g368b650bb17_0_0"/>
          <p:cNvSpPr txBox="1"/>
          <p:nvPr/>
        </p:nvSpPr>
        <p:spPr>
          <a:xfrm>
            <a:off x="4247310" y="256725"/>
            <a:ext cx="6259500" cy="62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GB" sz="3000" u="none" cap="none" strike="noStrike">
                <a:solidFill>
                  <a:srgbClr val="6B2F21"/>
                </a:solidFill>
                <a:latin typeface="Arial"/>
                <a:ea typeface="Arial"/>
                <a:cs typeface="Arial"/>
                <a:sym typeface="Arial"/>
              </a:rPr>
              <a:t>RDA’s Public-Private </a:t>
            </a:r>
            <a:br>
              <a:rPr b="1" i="0" lang="en-GB" sz="3000" u="none" cap="none" strike="noStrike">
                <a:solidFill>
                  <a:srgbClr val="6B2F21"/>
                </a:solidFill>
                <a:latin typeface="Arial"/>
                <a:ea typeface="Arial"/>
                <a:cs typeface="Arial"/>
                <a:sym typeface="Arial"/>
              </a:rPr>
            </a:br>
            <a:r>
              <a:rPr b="1" i="0" lang="en-GB" sz="3000" u="none" cap="none" strike="noStrike">
                <a:solidFill>
                  <a:srgbClr val="6B2F21"/>
                </a:solidFill>
                <a:latin typeface="Arial"/>
                <a:ea typeface="Arial"/>
                <a:cs typeface="Arial"/>
                <a:sym typeface="Arial"/>
              </a:rPr>
              <a:t>Partnership Framework</a:t>
            </a:r>
            <a:endParaRPr b="1" i="0" sz="3000" u="none" cap="none" strike="noStrike">
              <a:solidFill>
                <a:srgbClr val="6B2F21"/>
              </a:solidFill>
              <a:latin typeface="Arial"/>
              <a:ea typeface="Arial"/>
              <a:cs typeface="Arial"/>
              <a:sym typeface="Arial"/>
            </a:endParaRPr>
          </a:p>
        </p:txBody>
      </p:sp>
      <p:pic>
        <p:nvPicPr>
          <p:cNvPr id="548" name="Google Shape;548;g368b650bb17_0_0"/>
          <p:cNvPicPr preferRelativeResize="0"/>
          <p:nvPr/>
        </p:nvPicPr>
        <p:blipFill rotWithShape="1">
          <a:blip r:embed="rId4">
            <a:alphaModFix amt="22000"/>
          </a:blip>
          <a:srcRect b="0" l="0" r="0" t="0"/>
          <a:stretch/>
        </p:blipFill>
        <p:spPr>
          <a:xfrm>
            <a:off x="5949492" y="1321388"/>
            <a:ext cx="3194502" cy="4518200"/>
          </a:xfrm>
          <a:prstGeom prst="rect">
            <a:avLst/>
          </a:prstGeom>
          <a:noFill/>
          <a:ln>
            <a:noFill/>
          </a:ln>
        </p:spPr>
      </p:pic>
      <p:sp>
        <p:nvSpPr>
          <p:cNvPr id="549" name="Google Shape;549;g368b650bb17_0_0"/>
          <p:cNvSpPr/>
          <p:nvPr/>
        </p:nvSpPr>
        <p:spPr>
          <a:xfrm>
            <a:off x="506975" y="1321388"/>
            <a:ext cx="3039900" cy="3404700"/>
          </a:xfrm>
          <a:prstGeom prst="roundRect">
            <a:avLst>
              <a:gd fmla="val 16667" name="adj"/>
            </a:avLst>
          </a:prstGeom>
          <a:solidFill>
            <a:srgbClr val="0E605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g368b650bb17_0_0"/>
          <p:cNvSpPr txBox="1"/>
          <p:nvPr/>
        </p:nvSpPr>
        <p:spPr>
          <a:xfrm>
            <a:off x="720234" y="1493588"/>
            <a:ext cx="2685300" cy="3232500"/>
          </a:xfrm>
          <a:prstGeom prst="rect">
            <a:avLst/>
          </a:prstGeom>
          <a:noFill/>
          <a:ln>
            <a:noFill/>
          </a:ln>
        </p:spPr>
        <p:txBody>
          <a:bodyPr anchorCtr="0" anchor="t" bIns="91425" lIns="91425" spcFirstLastPara="1" rIns="91425" wrap="square" tIns="91425">
            <a:spAutoFit/>
          </a:bodyPr>
          <a:lstStyle/>
          <a:p>
            <a:pPr indent="-317500" lvl="0" marL="457200" marR="0" rtl="0" algn="l">
              <a:lnSpc>
                <a:spcPct val="100000"/>
              </a:lnSpc>
              <a:spcBef>
                <a:spcPts val="0"/>
              </a:spcBef>
              <a:spcAft>
                <a:spcPts val="0"/>
              </a:spcAft>
              <a:buClr>
                <a:schemeClr val="lt1"/>
              </a:buClr>
              <a:buSzPts val="1400"/>
              <a:buFont typeface="Arial"/>
              <a:buAutoNum type="arabicPeriod"/>
            </a:pPr>
            <a:r>
              <a:rPr b="1" i="0" lang="en-GB" sz="1800" u="none" cap="none" strike="noStrike">
                <a:solidFill>
                  <a:schemeClr val="lt1"/>
                </a:solidFill>
                <a:latin typeface="Arial"/>
                <a:ea typeface="Arial"/>
                <a:cs typeface="Arial"/>
                <a:sym typeface="Arial"/>
              </a:rPr>
              <a:t>Facilitated RDA Working Groups</a:t>
            </a:r>
            <a:r>
              <a:rPr b="0" i="0" lang="en-GB" sz="1800" u="none" cap="none" strike="noStrike">
                <a:solidFill>
                  <a:schemeClr val="lt1"/>
                </a:solidFill>
                <a:latin typeface="Arial"/>
                <a:ea typeface="Arial"/>
                <a:cs typeface="Arial"/>
                <a:sym typeface="Arial"/>
              </a:rPr>
              <a:t> to develop solutions to research data challenges</a:t>
            </a:r>
            <a:br>
              <a:rPr b="0" i="0" lang="en-GB" sz="1800" u="none" cap="none" strike="noStrike">
                <a:solidFill>
                  <a:schemeClr val="lt1"/>
                </a:solidFill>
                <a:latin typeface="Arial"/>
                <a:ea typeface="Arial"/>
                <a:cs typeface="Arial"/>
                <a:sym typeface="Arial"/>
              </a:rPr>
            </a:br>
            <a:endParaRPr b="0" i="0" sz="1800" u="none" cap="none" strike="noStrike">
              <a:solidFill>
                <a:schemeClr val="lt1"/>
              </a:solidFill>
              <a:latin typeface="Arial"/>
              <a:ea typeface="Arial"/>
              <a:cs typeface="Arial"/>
              <a:sym typeface="Arial"/>
            </a:endParaRPr>
          </a:p>
          <a:p>
            <a:pPr indent="-342900" lvl="0" marL="457200" marR="0" rtl="0" algn="l">
              <a:lnSpc>
                <a:spcPct val="100000"/>
              </a:lnSpc>
              <a:spcBef>
                <a:spcPts val="0"/>
              </a:spcBef>
              <a:spcAft>
                <a:spcPts val="0"/>
              </a:spcAft>
              <a:buClr>
                <a:schemeClr val="lt1"/>
              </a:buClr>
              <a:buSzPts val="1800"/>
              <a:buFont typeface="Arial"/>
              <a:buAutoNum type="arabicPeriod"/>
            </a:pPr>
            <a:r>
              <a:rPr b="1" i="0" lang="en-GB" sz="1800" u="none" cap="none" strike="noStrike">
                <a:solidFill>
                  <a:schemeClr val="lt1"/>
                </a:solidFill>
                <a:latin typeface="Arial"/>
                <a:ea typeface="Arial"/>
                <a:cs typeface="Arial"/>
                <a:sym typeface="Arial"/>
              </a:rPr>
              <a:t>High-impact community activities</a:t>
            </a:r>
            <a:r>
              <a:rPr b="0" i="0" lang="en-GB" sz="1800" u="none" cap="none" strike="noStrike">
                <a:solidFill>
                  <a:schemeClr val="lt1"/>
                </a:solidFill>
                <a:latin typeface="Arial"/>
                <a:ea typeface="Arial"/>
                <a:cs typeface="Arial"/>
                <a:sym typeface="Arial"/>
              </a:rPr>
              <a:t> on mutual topics of interest</a:t>
            </a:r>
            <a:endParaRPr b="0" i="0" sz="1800" u="none" cap="none" strike="noStrike">
              <a:solidFill>
                <a:schemeClr val="lt1"/>
              </a:solidFill>
              <a:latin typeface="Arial"/>
              <a:ea typeface="Arial"/>
              <a:cs typeface="Arial"/>
              <a:sym typeface="Arial"/>
            </a:endParaRPr>
          </a:p>
        </p:txBody>
      </p:sp>
      <p:sp>
        <p:nvSpPr>
          <p:cNvPr id="551" name="Google Shape;551;g368b650bb17_0_0"/>
          <p:cNvSpPr txBox="1"/>
          <p:nvPr/>
        </p:nvSpPr>
        <p:spPr>
          <a:xfrm>
            <a:off x="3807550" y="1499675"/>
            <a:ext cx="5097000" cy="3586500"/>
          </a:xfrm>
          <a:prstGeom prst="rect">
            <a:avLst/>
          </a:prstGeom>
          <a:noFill/>
          <a:ln>
            <a:noFill/>
          </a:ln>
        </p:spPr>
        <p:txBody>
          <a:bodyPr anchorCtr="0" anchor="t" bIns="91425" lIns="91425" spcFirstLastPara="1" rIns="91425" wrap="square" tIns="91425">
            <a:spAutoFit/>
          </a:bodyPr>
          <a:lstStyle/>
          <a:p>
            <a:pPr indent="-336550" lvl="0"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Bridges </a:t>
            </a:r>
            <a:r>
              <a:rPr b="1" i="0" lang="en-GB" sz="1700" u="none" cap="none" strike="noStrike">
                <a:solidFill>
                  <a:srgbClr val="0E605A"/>
                </a:solidFill>
                <a:latin typeface="Arial"/>
                <a:ea typeface="Arial"/>
                <a:cs typeface="Arial"/>
                <a:sym typeface="Arial"/>
              </a:rPr>
              <a:t>industry innovation</a:t>
            </a:r>
            <a:r>
              <a:rPr b="0" i="0" lang="en-GB" sz="1700" u="none" cap="none" strike="noStrike">
                <a:solidFill>
                  <a:srgbClr val="0E605A"/>
                </a:solidFill>
                <a:latin typeface="Arial"/>
                <a:ea typeface="Arial"/>
                <a:cs typeface="Arial"/>
                <a:sym typeface="Arial"/>
              </a:rPr>
              <a:t> with research </a:t>
            </a:r>
            <a:r>
              <a:rPr b="1" i="0" lang="en-GB" sz="1700" u="none" cap="none" strike="noStrike">
                <a:solidFill>
                  <a:srgbClr val="0E605A"/>
                </a:solidFill>
                <a:latin typeface="Arial"/>
                <a:ea typeface="Arial"/>
                <a:cs typeface="Arial"/>
                <a:sym typeface="Arial"/>
              </a:rPr>
              <a:t>infrastructure needs</a:t>
            </a:r>
            <a:br>
              <a:rPr b="1" i="0" lang="en-GB" sz="1700" u="none" cap="none" strike="noStrike">
                <a:solidFill>
                  <a:srgbClr val="0E605A"/>
                </a:solidFill>
                <a:latin typeface="Arial"/>
                <a:ea typeface="Arial"/>
                <a:cs typeface="Arial"/>
                <a:sym typeface="Arial"/>
              </a:rPr>
            </a:br>
            <a:endParaRPr b="1" i="0" sz="1700" u="none" cap="none" strike="noStrike">
              <a:solidFill>
                <a:srgbClr val="0E605A"/>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Organisations </a:t>
            </a:r>
            <a:r>
              <a:rPr b="1" i="0" lang="en-GB" sz="1700" u="none" cap="none" strike="noStrike">
                <a:solidFill>
                  <a:srgbClr val="0E605A"/>
                </a:solidFill>
                <a:latin typeface="Arial"/>
                <a:ea typeface="Arial"/>
                <a:cs typeface="Arial"/>
                <a:sym typeface="Arial"/>
              </a:rPr>
              <a:t>collaborate with data experts</a:t>
            </a:r>
            <a:r>
              <a:rPr b="0" i="0" lang="en-GB" sz="1700" u="none" cap="none" strike="noStrike">
                <a:solidFill>
                  <a:srgbClr val="0E605A"/>
                </a:solidFill>
                <a:latin typeface="Arial"/>
                <a:ea typeface="Arial"/>
                <a:cs typeface="Arial"/>
                <a:sym typeface="Arial"/>
              </a:rPr>
              <a:t>, </a:t>
            </a:r>
            <a:r>
              <a:rPr b="1" i="0" lang="en-GB" sz="1700" u="none" cap="none" strike="noStrike">
                <a:solidFill>
                  <a:srgbClr val="0E605A"/>
                </a:solidFill>
                <a:latin typeface="Arial"/>
                <a:ea typeface="Arial"/>
                <a:cs typeface="Arial"/>
                <a:sym typeface="Arial"/>
              </a:rPr>
              <a:t>gain</a:t>
            </a:r>
            <a:r>
              <a:rPr b="0" i="0" lang="en-GB" sz="1700" u="none" cap="none" strike="noStrike">
                <a:solidFill>
                  <a:srgbClr val="0E605A"/>
                </a:solidFill>
                <a:latin typeface="Arial"/>
                <a:ea typeface="Arial"/>
                <a:cs typeface="Arial"/>
                <a:sym typeface="Arial"/>
              </a:rPr>
              <a:t> </a:t>
            </a:r>
            <a:r>
              <a:rPr b="1" i="0" lang="en-GB" sz="1700" u="none" cap="none" strike="noStrike">
                <a:solidFill>
                  <a:srgbClr val="0E605A"/>
                </a:solidFill>
                <a:latin typeface="Arial"/>
                <a:ea typeface="Arial"/>
                <a:cs typeface="Arial"/>
                <a:sym typeface="Arial"/>
              </a:rPr>
              <a:t>global visibility</a:t>
            </a:r>
            <a:r>
              <a:rPr b="0" i="0" lang="en-GB" sz="1700" u="none" cap="none" strike="noStrike">
                <a:solidFill>
                  <a:srgbClr val="0E605A"/>
                </a:solidFill>
                <a:latin typeface="Arial"/>
                <a:ea typeface="Arial"/>
                <a:cs typeface="Arial"/>
                <a:sym typeface="Arial"/>
              </a:rPr>
              <a:t> and </a:t>
            </a:r>
            <a:r>
              <a:rPr b="1" i="0" lang="en-GB" sz="1700" u="none" cap="none" strike="noStrike">
                <a:solidFill>
                  <a:srgbClr val="0E605A"/>
                </a:solidFill>
                <a:latin typeface="Arial"/>
                <a:ea typeface="Arial"/>
                <a:cs typeface="Arial"/>
                <a:sym typeface="Arial"/>
              </a:rPr>
              <a:t>shape</a:t>
            </a:r>
            <a:r>
              <a:rPr b="0" i="0" lang="en-GB" sz="1700" u="none" cap="none" strike="noStrike">
                <a:solidFill>
                  <a:srgbClr val="0E605A"/>
                </a:solidFill>
                <a:latin typeface="Arial"/>
                <a:ea typeface="Arial"/>
                <a:cs typeface="Arial"/>
                <a:sym typeface="Arial"/>
              </a:rPr>
              <a:t> </a:t>
            </a:r>
            <a:r>
              <a:rPr b="1" i="0" lang="en-GB" sz="1700" u="none" cap="none" strike="noStrike">
                <a:solidFill>
                  <a:srgbClr val="0E605A"/>
                </a:solidFill>
                <a:latin typeface="Arial"/>
                <a:ea typeface="Arial"/>
                <a:cs typeface="Arial"/>
                <a:sym typeface="Arial"/>
              </a:rPr>
              <a:t>open standards</a:t>
            </a:r>
            <a:br>
              <a:rPr b="1" i="0" lang="en-GB" sz="1700" u="none" cap="none" strike="noStrike">
                <a:solidFill>
                  <a:srgbClr val="0E605A"/>
                </a:solidFill>
                <a:latin typeface="Arial"/>
                <a:ea typeface="Arial"/>
                <a:cs typeface="Arial"/>
                <a:sym typeface="Arial"/>
              </a:rPr>
            </a:br>
            <a:r>
              <a:rPr b="0" i="0" lang="en-GB" sz="1700" u="none" cap="none" strike="noStrike">
                <a:solidFill>
                  <a:srgbClr val="0E605A"/>
                </a:solidFill>
                <a:latin typeface="Arial"/>
                <a:ea typeface="Arial"/>
                <a:cs typeface="Arial"/>
                <a:sym typeface="Arial"/>
              </a:rPr>
              <a:t> </a:t>
            </a:r>
            <a:endParaRPr b="0" i="0" sz="1700" u="none" cap="none" strike="noStrike">
              <a:solidFill>
                <a:srgbClr val="0E605A"/>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Brings </a:t>
            </a:r>
            <a:r>
              <a:rPr b="1" i="0" lang="en-GB" sz="1700" u="none" cap="none" strike="noStrike">
                <a:solidFill>
                  <a:srgbClr val="0E605A"/>
                </a:solidFill>
                <a:latin typeface="Arial"/>
                <a:ea typeface="Arial"/>
                <a:cs typeface="Arial"/>
                <a:sym typeface="Arial"/>
              </a:rPr>
              <a:t>professional facilitation support</a:t>
            </a:r>
            <a:r>
              <a:rPr b="0" i="0" lang="en-GB" sz="1700" u="none" cap="none" strike="noStrike">
                <a:solidFill>
                  <a:srgbClr val="0E605A"/>
                </a:solidFill>
                <a:latin typeface="Arial"/>
                <a:ea typeface="Arial"/>
                <a:cs typeface="Arial"/>
                <a:sym typeface="Arial"/>
              </a:rPr>
              <a:t>, </a:t>
            </a:r>
            <a:r>
              <a:rPr b="1" i="0" lang="en-GB" sz="1700" u="none" cap="none" strike="noStrike">
                <a:solidFill>
                  <a:srgbClr val="0E605A"/>
                </a:solidFill>
                <a:latin typeface="Arial"/>
                <a:ea typeface="Arial"/>
                <a:cs typeface="Arial"/>
                <a:sym typeface="Arial"/>
              </a:rPr>
              <a:t>accelerated timelines</a:t>
            </a:r>
            <a:r>
              <a:rPr b="0" i="0" lang="en-GB" sz="1700" u="none" cap="none" strike="noStrike">
                <a:solidFill>
                  <a:srgbClr val="0E605A"/>
                </a:solidFill>
                <a:latin typeface="Arial"/>
                <a:ea typeface="Arial"/>
                <a:cs typeface="Arial"/>
                <a:sym typeface="Arial"/>
              </a:rPr>
              <a:t>, </a:t>
            </a:r>
            <a:r>
              <a:rPr b="1" i="0" lang="en-GB" sz="1700" u="none" cap="none" strike="noStrike">
                <a:solidFill>
                  <a:srgbClr val="0E605A"/>
                </a:solidFill>
                <a:latin typeface="Arial"/>
                <a:ea typeface="Arial"/>
                <a:cs typeface="Arial"/>
                <a:sym typeface="Arial"/>
              </a:rPr>
              <a:t>real-world implementation</a:t>
            </a:r>
            <a:r>
              <a:rPr b="0" i="0" lang="en-GB" sz="1700" u="none" cap="none" strike="noStrike">
                <a:solidFill>
                  <a:srgbClr val="0E605A"/>
                </a:solidFill>
                <a:latin typeface="Arial"/>
                <a:ea typeface="Arial"/>
                <a:cs typeface="Arial"/>
                <a:sym typeface="Arial"/>
              </a:rPr>
              <a:t> perspectives</a:t>
            </a:r>
            <a:br>
              <a:rPr b="0" i="0" lang="en-GB" sz="1700" u="none" cap="none" strike="noStrike">
                <a:solidFill>
                  <a:srgbClr val="0E605A"/>
                </a:solidFill>
                <a:latin typeface="Arial"/>
                <a:ea typeface="Arial"/>
                <a:cs typeface="Arial"/>
                <a:sym typeface="Arial"/>
              </a:rPr>
            </a:br>
            <a:endParaRPr b="0" i="0" sz="1700" u="none" cap="none" strike="noStrike">
              <a:solidFill>
                <a:srgbClr val="0E605A"/>
              </a:solidFill>
              <a:latin typeface="Arial"/>
              <a:ea typeface="Arial"/>
              <a:cs typeface="Arial"/>
              <a:sym typeface="Arial"/>
            </a:endParaRPr>
          </a:p>
          <a:p>
            <a:pPr indent="-336550" lvl="0" marL="457200" marR="0" rtl="0" algn="l">
              <a:lnSpc>
                <a:spcPct val="100000"/>
              </a:lnSpc>
              <a:spcBef>
                <a:spcPts val="0"/>
              </a:spcBef>
              <a:spcAft>
                <a:spcPts val="0"/>
              </a:spcAft>
              <a:buClr>
                <a:srgbClr val="0E605A"/>
              </a:buClr>
              <a:buSzPts val="1700"/>
              <a:buFont typeface="Arial"/>
              <a:buChar char="●"/>
            </a:pPr>
            <a:r>
              <a:rPr b="0" i="0" lang="en-GB" sz="1700" u="none" cap="none" strike="noStrike">
                <a:solidFill>
                  <a:srgbClr val="0E605A"/>
                </a:solidFill>
                <a:latin typeface="Arial"/>
                <a:ea typeface="Arial"/>
                <a:cs typeface="Arial"/>
                <a:sym typeface="Arial"/>
              </a:rPr>
              <a:t>Adheres to </a:t>
            </a:r>
            <a:r>
              <a:rPr b="1" i="0" lang="en-GB" sz="1700" u="none" cap="none" strike="noStrike">
                <a:solidFill>
                  <a:srgbClr val="0E605A"/>
                </a:solidFill>
                <a:latin typeface="Arial"/>
                <a:ea typeface="Arial"/>
                <a:cs typeface="Arial"/>
                <a:sym typeface="Arial"/>
              </a:rPr>
              <a:t>RDA Guiding Principles</a:t>
            </a:r>
            <a:r>
              <a:rPr b="0" i="0" lang="en-GB" sz="1700" u="none" cap="none" strike="noStrike">
                <a:solidFill>
                  <a:srgbClr val="0E605A"/>
                </a:solidFill>
                <a:latin typeface="Arial"/>
                <a:ea typeface="Arial"/>
                <a:cs typeface="Arial"/>
                <a:sym typeface="Arial"/>
              </a:rPr>
              <a:t> and </a:t>
            </a:r>
            <a:r>
              <a:rPr b="1" i="0" lang="en-GB" sz="1700" u="none" cap="none" strike="noStrike">
                <a:solidFill>
                  <a:srgbClr val="0E605A"/>
                </a:solidFill>
                <a:latin typeface="Arial"/>
                <a:ea typeface="Arial"/>
                <a:cs typeface="Arial"/>
                <a:sym typeface="Arial"/>
              </a:rPr>
              <a:t>processes</a:t>
            </a:r>
            <a:endParaRPr b="0" i="0" sz="1700" u="none" cap="none" strike="noStrike">
              <a:solidFill>
                <a:srgbClr val="0E605A"/>
              </a:solidFill>
              <a:latin typeface="Arial"/>
              <a:ea typeface="Arial"/>
              <a:cs typeface="Arial"/>
              <a:sym typeface="Arial"/>
            </a:endParaRPr>
          </a:p>
        </p:txBody>
      </p:sp>
      <p:sp>
        <p:nvSpPr>
          <p:cNvPr id="552" name="Google Shape;552;g368b650bb17_0_0"/>
          <p:cNvSpPr txBox="1"/>
          <p:nvPr/>
        </p:nvSpPr>
        <p:spPr>
          <a:xfrm>
            <a:off x="378521" y="4774198"/>
            <a:ext cx="3000000" cy="36930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B050"/>
                </a:solidFill>
                <a:latin typeface="Arial"/>
                <a:ea typeface="Arial"/>
                <a:cs typeface="Arial"/>
                <a:sym typeface="Arial"/>
              </a:rPr>
              <a:t>🌐 </a:t>
            </a:r>
            <a:r>
              <a:rPr b="0" i="0" lang="en-GB" sz="1200" u="sng" cap="none" strike="noStrike">
                <a:solidFill>
                  <a:srgbClr val="00B050"/>
                </a:solidFill>
                <a:latin typeface="Arial"/>
                <a:ea typeface="Arial"/>
                <a:cs typeface="Arial"/>
                <a:sym typeface="Arial"/>
                <a:hlinkClick r:id="rId5">
                  <a:extLst>
                    <a:ext uri="{A12FA001-AC4F-418D-AE19-62706E023703}">
                      <ahyp:hlinkClr val="tx"/>
                    </a:ext>
                  </a:extLst>
                </a:hlinkClick>
              </a:rPr>
              <a:t>http://bit.ly/valueforprivatesector</a:t>
            </a:r>
            <a:r>
              <a:rPr b="0" i="0" lang="en-GB" sz="1200" u="sng" cap="none" strike="noStrike">
                <a:solidFill>
                  <a:srgbClr val="00B050"/>
                </a:solidFill>
                <a:latin typeface="Arial"/>
                <a:ea typeface="Arial"/>
                <a:cs typeface="Arial"/>
                <a:sym typeface="Arial"/>
              </a:rPr>
              <a:t> </a:t>
            </a:r>
            <a:r>
              <a:rPr b="0" i="0" lang="en-GB" sz="1200" u="none" cap="none" strike="noStrike">
                <a:solidFill>
                  <a:srgbClr val="00B050"/>
                </a:solidFill>
                <a:latin typeface="Arial"/>
                <a:ea typeface="Arial"/>
                <a:cs typeface="Arial"/>
                <a:sym typeface="Arial"/>
              </a:rPr>
              <a:t> </a:t>
            </a:r>
            <a:endParaRPr b="0" i="0" sz="1200" u="none" cap="none" strike="noStrike">
              <a:solidFill>
                <a:srgbClr val="00B050"/>
              </a:solidFill>
              <a:latin typeface="Arial"/>
              <a:ea typeface="Arial"/>
              <a:cs typeface="Arial"/>
              <a:sym typeface="Arial"/>
            </a:endParaRPr>
          </a:p>
        </p:txBody>
      </p:sp>
      <p:pic>
        <p:nvPicPr>
          <p:cNvPr id="553" name="Google Shape;553;g368b650bb17_0_0"/>
          <p:cNvPicPr preferRelativeResize="0"/>
          <p:nvPr/>
        </p:nvPicPr>
        <p:blipFill rotWithShape="1">
          <a:blip r:embed="rId6">
            <a:alphaModFix/>
          </a:blip>
          <a:srcRect b="0" l="0" r="0" t="0"/>
          <a:stretch/>
        </p:blipFill>
        <p:spPr>
          <a:xfrm>
            <a:off x="1786200" y="612526"/>
            <a:ext cx="1949550" cy="415175"/>
          </a:xfrm>
          <a:prstGeom prst="rect">
            <a:avLst/>
          </a:prstGeom>
          <a:noFill/>
          <a:ln>
            <a:noFill/>
          </a:ln>
        </p:spPr>
      </p:pic>
      <p:sp>
        <p:nvSpPr>
          <p:cNvPr id="554" name="Google Shape;554;g368b650bb17_0_0"/>
          <p:cNvSpPr txBox="1"/>
          <p:nvPr/>
        </p:nvSpPr>
        <p:spPr>
          <a:xfrm>
            <a:off x="580114" y="121729"/>
            <a:ext cx="3104067" cy="446246"/>
          </a:xfrm>
          <a:prstGeom prst="rect">
            <a:avLst/>
          </a:prstGeom>
          <a:noFill/>
          <a:ln>
            <a:noFill/>
          </a:ln>
        </p:spPr>
        <p:txBody>
          <a:bodyPr anchorCtr="0" anchor="t" bIns="91425" lIns="91425" spcFirstLastPara="1" rIns="91425" wrap="square" tIns="91425">
            <a:spAutoFit/>
          </a:bodyPr>
          <a:lstStyle/>
          <a:p>
            <a:pPr indent="0" lvl="0" marL="120650" marR="0" rtl="0" algn="l">
              <a:lnSpc>
                <a:spcPct val="100000"/>
              </a:lnSpc>
              <a:spcBef>
                <a:spcPts val="0"/>
              </a:spcBef>
              <a:spcAft>
                <a:spcPts val="0"/>
              </a:spcAft>
              <a:buClr>
                <a:srgbClr val="000000"/>
              </a:buClr>
              <a:buSzPts val="1700"/>
              <a:buFont typeface="Arial"/>
              <a:buNone/>
            </a:pPr>
            <a:r>
              <a:rPr b="1" i="0" lang="en-GB" sz="1700" u="none" cap="none" strike="noStrike">
                <a:solidFill>
                  <a:srgbClr val="6B2F21"/>
                </a:solidFill>
                <a:latin typeface="Arial"/>
                <a:ea typeface="Arial"/>
                <a:cs typeface="Arial"/>
                <a:sym typeface="Arial"/>
              </a:rPr>
              <a:t>In Collaboration with…</a:t>
            </a:r>
            <a:endParaRPr b="1" i="0" sz="1700" u="none" cap="none" strike="noStrike">
              <a:solidFill>
                <a:srgbClr val="0E605A"/>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0x010100FC5EEF0A8F289444A493366DC7414DF9</vt:lpwstr>
  </property>
  <property fmtid="{D5CDD505-2E9C-101B-9397-08002B2CF9AE}" pid="3" name="MediaServiceImageTags">
    <vt:lpwstr/>
  </property>
</Properties>
</file>