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16"/>
  </p:notesMasterIdLst>
  <p:handoutMasterIdLst>
    <p:handoutMasterId r:id="rId17"/>
  </p:handoutMasterIdLst>
  <p:sldIdLst>
    <p:sldId id="257" r:id="rId3"/>
    <p:sldId id="267" r:id="rId4"/>
    <p:sldId id="269" r:id="rId5"/>
    <p:sldId id="266" r:id="rId6"/>
    <p:sldId id="260" r:id="rId7"/>
    <p:sldId id="268" r:id="rId8"/>
    <p:sldId id="258" r:id="rId9"/>
    <p:sldId id="261" r:id="rId10"/>
    <p:sldId id="265" r:id="rId11"/>
    <p:sldId id="263" r:id="rId12"/>
    <p:sldId id="259" r:id="rId13"/>
    <p:sldId id="264" r:id="rId14"/>
    <p:sldId id="262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F6"/>
    <a:srgbClr val="005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1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7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book%20HD:Users:williams13:Desktop:CMIP%20Plo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342314171013304E-2"/>
          <c:y val="4.7982742820694098E-2"/>
          <c:w val="0.87747810262775605"/>
          <c:h val="0.87512156036965605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Lit>
              <c:formatCode>General</c:formatCode>
              <c:ptCount val="5"/>
              <c:pt idx="0">
                <c:v>1995</c:v>
              </c:pt>
              <c:pt idx="1">
                <c:v>2001</c:v>
              </c:pt>
              <c:pt idx="2">
                <c:v>2007</c:v>
              </c:pt>
              <c:pt idx="3">
                <c:v>2013</c:v>
              </c:pt>
              <c:pt idx="4">
                <c:v>2019</c:v>
              </c:pt>
            </c:numLit>
          </c:cat>
          <c:val>
            <c:numRef>
              <c:f>Sheet1!$A$1:$E$1</c:f>
              <c:numCache>
                <c:formatCode>General</c:formatCode>
                <c:ptCount val="5"/>
                <c:pt idx="0">
                  <c:v>1000000000</c:v>
                </c:pt>
                <c:pt idx="1">
                  <c:v>500000000000</c:v>
                </c:pt>
                <c:pt idx="2">
                  <c:v>35000000000000</c:v>
                </c:pt>
                <c:pt idx="3">
                  <c:v>3.5E+16</c:v>
                </c:pt>
                <c:pt idx="4">
                  <c:v>3.5E+19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380992"/>
        <c:axId val="135382528"/>
      </c:lineChart>
      <c:dateAx>
        <c:axId val="135380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5382528"/>
        <c:crosses val="autoZero"/>
        <c:auto val="0"/>
        <c:lblOffset val="100"/>
        <c:baseTimeUnit val="days"/>
      </c:dateAx>
      <c:valAx>
        <c:axId val="135382528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3809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2688B-5119-4EF7-A613-3C9730D89D4D}" type="datetimeFigureOut">
              <a:rPr lang="de-DE" smtClean="0"/>
              <a:t>26.09.2018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57476-2BCF-4E6A-B39E-800279DE45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7530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B5376-33DE-4861-A15A-167750D809B5}" type="datetimeFigureOut">
              <a:rPr lang="de-DE" smtClean="0"/>
              <a:t>26.09.2018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13C6E-8511-4D6A-B9C5-C2A642620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150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:\doc\Vorlagen\Powerpoint\DKRZ Logo Einzelne Schwinge-238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5"/>
          <a:stretch/>
        </p:blipFill>
        <p:spPr bwMode="auto">
          <a:xfrm rot="10800000">
            <a:off x="1831643" y="4256039"/>
            <a:ext cx="7312357" cy="226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:\doc\Vorlagen\Powerpoint\DKRZ Logo Einzelne Schwinge-238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5"/>
          <a:stretch/>
        </p:blipFill>
        <p:spPr bwMode="auto">
          <a:xfrm>
            <a:off x="0" y="403176"/>
            <a:ext cx="7312357" cy="226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537615" cy="1440160"/>
          </a:xfrm>
          <a:prstGeom prst="rect">
            <a:avLst/>
          </a:prstGeom>
        </p:spPr>
        <p:txBody>
          <a:bodyPr wrap="square">
            <a:noAutofit/>
          </a:bodyPr>
          <a:lstStyle>
            <a:lvl1pPr algn="ctr">
              <a:defRPr>
                <a:solidFill>
                  <a:srgbClr val="005191"/>
                </a:solidFill>
                <a:latin typeface="Calibri" panose="020F0502020204030204" pitchFamily="34" charset="0"/>
                <a:ea typeface="CMU Sans Serif" pitchFamily="50" charset="0"/>
                <a:cs typeface="CMU Sans Serif" pitchFamily="50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1906911" y="5517232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005191"/>
                </a:solidFill>
                <a:latin typeface="Calibri" panose="020F0502020204030204" pitchFamily="34" charset="0"/>
                <a:ea typeface="CMU Sans Serif" pitchFamily="50" charset="0"/>
                <a:cs typeface="CMU Sans Serif" pitchFamily="50" charset="0"/>
              </a:rPr>
              <a:t>Tobias Weigel</a:t>
            </a:r>
          </a:p>
          <a:p>
            <a:pPr algn="ctr"/>
            <a:r>
              <a:rPr lang="de-DE" sz="2000" dirty="0" smtClean="0">
                <a:solidFill>
                  <a:srgbClr val="005191"/>
                </a:solidFill>
                <a:latin typeface="Calibri" panose="020F0502020204030204" pitchFamily="34" charset="0"/>
                <a:ea typeface="CMU Sans Serif" pitchFamily="50" charset="0"/>
                <a:cs typeface="CMU Sans Serif" pitchFamily="50" charset="0"/>
              </a:rPr>
              <a:t>Deutsches Klimarechenzentrum (DKRZ)</a:t>
            </a:r>
            <a:endParaRPr lang="en-US" sz="2000" dirty="0">
              <a:solidFill>
                <a:srgbClr val="005191"/>
              </a:solidFill>
              <a:latin typeface="Calibri" panose="020F0502020204030204" pitchFamily="34" charset="0"/>
              <a:ea typeface="CMU Sans Serif" pitchFamily="50" charset="0"/>
              <a:cs typeface="CMU Sans Serif" pitchFamily="50" charset="0"/>
            </a:endParaRP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1331913" y="2997201"/>
            <a:ext cx="6264423" cy="22320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5191"/>
                </a:solidFill>
              </a:defRPr>
            </a:lvl1pPr>
          </a:lstStyle>
          <a:p>
            <a:pPr lvl="0"/>
            <a:r>
              <a:rPr lang="de-DE" dirty="0" smtClean="0"/>
              <a:t>Untertitel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7620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1520" y="1340772"/>
            <a:ext cx="4248472" cy="474744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lang="en-GB" sz="28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lang="en-GB" sz="26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lang="en-GB" sz="24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lang="en-GB" sz="28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44009" y="1340772"/>
            <a:ext cx="4248472" cy="474744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657350" marR="0" indent="-45720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 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3114459" y="0"/>
            <a:ext cx="113352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prstClr val="white"/>
              </a:solidFill>
            </a:endParaRPr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5940154" y="0"/>
            <a:ext cx="316747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prstClr val="white"/>
              </a:solidFill>
            </a:endParaRPr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8401706" y="0"/>
            <a:ext cx="747633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prstClr val="white"/>
              </a:solidFill>
            </a:endParaRPr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1907705" y="0"/>
            <a:ext cx="101605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prstClr val="white"/>
              </a:solidFill>
            </a:endParaRPr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7164289" y="0"/>
            <a:ext cx="1303646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prstClr val="white"/>
              </a:solidFill>
            </a:endParaRPr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220074" y="0"/>
            <a:ext cx="1142863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prstClr val="white"/>
              </a:solidFill>
            </a:endParaRPr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276470" y="-2"/>
            <a:ext cx="63123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prstClr val="white"/>
              </a:solidFill>
            </a:endParaRPr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643478" y="0"/>
            <a:ext cx="640569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prstClr val="white"/>
              </a:solidFill>
            </a:endParaRPr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2590802" y="0"/>
            <a:ext cx="640569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prstClr val="white"/>
              </a:solidFill>
            </a:endParaRPr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4247980" y="0"/>
            <a:ext cx="105248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prstClr val="white"/>
              </a:solidFill>
            </a:endParaRPr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7357994" y="0"/>
            <a:ext cx="166335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prstClr val="white"/>
              </a:solidFill>
            </a:endParaRPr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35" y="-2"/>
            <a:ext cx="6436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prstClr val="white"/>
              </a:solidFill>
            </a:endParaRPr>
          </a:p>
        </p:txBody>
      </p: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520" y="6376247"/>
            <a:ext cx="864096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Immagine 37">
            <a:extLst>
              <a:ext uri="{FF2B5EF4-FFF2-40B4-BE49-F238E27FC236}">
                <a16:creationId xmlns:a16="http://schemas.microsoft.com/office/drawing/2014/main" xmlns="" id="{6E92571F-B9E2-4515-A851-FD195B1690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6813550"/>
            <a:ext cx="9144000" cy="44450"/>
          </a:xfrm>
          <a:prstGeom prst="rect">
            <a:avLst/>
          </a:prstGeom>
        </p:spPr>
      </p:pic>
      <p:pic>
        <p:nvPicPr>
          <p:cNvPr id="44" name="Immagine 43">
            <a:extLst>
              <a:ext uri="{FF2B5EF4-FFF2-40B4-BE49-F238E27FC236}">
                <a16:creationId xmlns:a16="http://schemas.microsoft.com/office/drawing/2014/main" xmlns="" id="{928418AB-C8AD-472B-89A7-2D6A16B3D9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-1585"/>
            <a:ext cx="9144000" cy="56665"/>
          </a:xfrm>
          <a:prstGeom prst="rect">
            <a:avLst/>
          </a:prstGeom>
        </p:spPr>
      </p:pic>
      <p:sp>
        <p:nvSpPr>
          <p:cNvPr id="46" name="Rettangolo 45">
            <a:extLst>
              <a:ext uri="{FF2B5EF4-FFF2-40B4-BE49-F238E27FC236}">
                <a16:creationId xmlns:a16="http://schemas.microsoft.com/office/drawing/2014/main" xmlns="" id="{123C6A7A-0C9A-4D82-B852-DF92CC423C4B}"/>
              </a:ext>
            </a:extLst>
          </p:cNvPr>
          <p:cNvSpPr/>
          <p:nvPr userDrawn="1"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xmlns="" id="{00EFEDC4-EF62-9343-9EE9-EB34B88BB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515151"/>
                </a:solidFill>
              </a:rPr>
              <a:pPr/>
              <a:t>‹Nr.›</a:t>
            </a:fld>
            <a:endParaRPr lang="en-US" dirty="0">
              <a:solidFill>
                <a:srgbClr val="515151"/>
              </a:solidFill>
            </a:endParaRPr>
          </a:p>
        </p:txBody>
      </p:sp>
      <p:sp>
        <p:nvSpPr>
          <p:cNvPr id="42" name="Date Placeholder 3">
            <a:extLst>
              <a:ext uri="{FF2B5EF4-FFF2-40B4-BE49-F238E27FC236}">
                <a16:creationId xmlns:a16="http://schemas.microsoft.com/office/drawing/2014/main" xmlns="" id="{8BDDDF39-2847-5C45-8C28-79E66DD097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de-DE" smtClean="0">
                <a:solidFill>
                  <a:srgbClr val="515151">
                    <a:lumMod val="75000"/>
                  </a:srgbClr>
                </a:solidFill>
              </a:rPr>
              <a:t>2018/09/26</a:t>
            </a:r>
            <a:endParaRPr lang="en-US" dirty="0">
              <a:solidFill>
                <a:srgbClr val="515151">
                  <a:lumMod val="75000"/>
                </a:srgbClr>
              </a:solidFill>
            </a:endParaRPr>
          </a:p>
        </p:txBody>
      </p:sp>
      <p:sp>
        <p:nvSpPr>
          <p:cNvPr id="43" name="Footer Placeholder 4">
            <a:extLst>
              <a:ext uri="{FF2B5EF4-FFF2-40B4-BE49-F238E27FC236}">
                <a16:creationId xmlns:a16="http://schemas.microsoft.com/office/drawing/2014/main" xmlns="" id="{E515CF22-948A-774C-8025-06D4D9860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>
                <a:solidFill>
                  <a:srgbClr val="515151">
                    <a:lumMod val="75000"/>
                  </a:srgbClr>
                </a:solidFill>
              </a:rPr>
              <a:t>Workshop on Digital Objects, Brussels</a:t>
            </a:r>
            <a:endParaRPr lang="en-US" dirty="0">
              <a:solidFill>
                <a:srgbClr val="515151">
                  <a:lumMod val="75000"/>
                </a:srgbClr>
              </a:solidFill>
            </a:endParaRPr>
          </a:p>
        </p:txBody>
      </p:sp>
      <p:sp>
        <p:nvSpPr>
          <p:cNvPr id="40" name="Segnaposto testo 3">
            <a:extLst>
              <a:ext uri="{FF2B5EF4-FFF2-40B4-BE49-F238E27FC236}">
                <a16:creationId xmlns:a16="http://schemas.microsoft.com/office/drawing/2014/main" xmlns="" id="{26E22B5B-74B7-984A-B35C-01F845E6DC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1677" y="260489"/>
            <a:ext cx="5980803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465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Text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01252496-1750-864D-B854-CEE0315DE69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 rot="5400000">
            <a:off x="2123727" y="-603447"/>
            <a:ext cx="4896546" cy="8640960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657350" marR="0" indent="-45720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r>
              <a:rPr lang="en-GB" noProof="0" dirty="0"/>
              <a:t> </a:t>
            </a:r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cxnSp>
        <p:nvCxnSpPr>
          <p:cNvPr id="40" name="Connettore 1 39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520" y="6376247"/>
            <a:ext cx="864096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Immagine 31">
            <a:extLst>
              <a:ext uri="{FF2B5EF4-FFF2-40B4-BE49-F238E27FC236}">
                <a16:creationId xmlns:a16="http://schemas.microsoft.com/office/drawing/2014/main" xmlns="" id="{FA6B2CD8-FEE8-4B8F-B1F0-EA8D83797B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6813550"/>
            <a:ext cx="9144000" cy="44450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xmlns="" id="{0EBFEB97-F397-4880-BA39-E13E87E319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-1585"/>
            <a:ext cx="9144000" cy="56665"/>
          </a:xfrm>
          <a:prstGeom prst="rect">
            <a:avLst/>
          </a:prstGeom>
        </p:spPr>
      </p:pic>
      <p:sp>
        <p:nvSpPr>
          <p:cNvPr id="45" name="Rettangolo 44">
            <a:extLst>
              <a:ext uri="{FF2B5EF4-FFF2-40B4-BE49-F238E27FC236}">
                <a16:creationId xmlns:a16="http://schemas.microsoft.com/office/drawing/2014/main" xmlns="" id="{D9796DA9-E1E4-4FB4-8943-01C592107B8A}"/>
              </a:ext>
            </a:extLst>
          </p:cNvPr>
          <p:cNvSpPr/>
          <p:nvPr userDrawn="1"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08331AB2-FA10-F049-BA93-704EC2A5F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515151"/>
                </a:solidFill>
              </a:rPr>
              <a:pPr/>
              <a:t>‹Nr.›</a:t>
            </a:fld>
            <a:endParaRPr lang="en-US" dirty="0">
              <a:solidFill>
                <a:srgbClr val="515151"/>
              </a:solidFill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89817EDF-DE74-3540-B1AD-C331BAC215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de-DE" smtClean="0">
                <a:solidFill>
                  <a:srgbClr val="515151">
                    <a:lumMod val="75000"/>
                  </a:srgbClr>
                </a:solidFill>
              </a:rPr>
              <a:t>2018/09/26</a:t>
            </a:r>
            <a:endParaRPr lang="en-US" dirty="0">
              <a:solidFill>
                <a:srgbClr val="515151">
                  <a:lumMod val="75000"/>
                </a:srgbClr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0BE6B5B4-AF6A-764F-AC9F-BFC02551E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>
                <a:solidFill>
                  <a:srgbClr val="515151">
                    <a:lumMod val="75000"/>
                  </a:srgbClr>
                </a:solidFill>
              </a:rPr>
              <a:t>Workshop on Digital Objects, Brussels</a:t>
            </a:r>
            <a:endParaRPr lang="en-US" dirty="0">
              <a:solidFill>
                <a:srgbClr val="515151">
                  <a:lumMod val="75000"/>
                </a:srgbClr>
              </a:solidFill>
            </a:endParaRPr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2D92F18E-5415-984E-8376-0329B157E5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1677" y="260489"/>
            <a:ext cx="5980803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8101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341E515-DD63-3D42-B42C-9035172A73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3568" y="2849622"/>
            <a:ext cx="7759774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F6408EAB-6398-5543-8CB0-5155F921C6F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83568" y="2162303"/>
            <a:ext cx="5883079" cy="556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B48407DB-BA49-C94D-ADD2-877CBDD6C6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33419"/>
            <a:ext cx="9144000" cy="56665"/>
          </a:xfrm>
          <a:prstGeom prst="rect">
            <a:avLst/>
          </a:prstGeom>
        </p:spPr>
      </p:pic>
      <p:sp>
        <p:nvSpPr>
          <p:cNvPr id="16" name="Segnaposto testo 3">
            <a:extLst>
              <a:ext uri="{FF2B5EF4-FFF2-40B4-BE49-F238E27FC236}">
                <a16:creationId xmlns:a16="http://schemas.microsoft.com/office/drawing/2014/main" xmlns="" id="{6CFA5BBC-FB79-3941-902F-8F674A72F7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5980803" cy="5858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2F32A041-669E-4668-AFFC-D799D71AE9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-1585"/>
            <a:ext cx="9144000" cy="5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76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se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89775736-39B8-4946-BA4E-2E26123BEAA4}"/>
              </a:ext>
            </a:extLst>
          </p:cNvPr>
          <p:cNvSpPr txBox="1"/>
          <p:nvPr userDrawn="1"/>
        </p:nvSpPr>
        <p:spPr>
          <a:xfrm>
            <a:off x="3131840" y="591996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4E9FBBCD-1A09-854C-AD37-ABFC23BF7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838387"/>
            <a:ext cx="589524" cy="57895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AB059FA9-527F-3047-9752-9021170989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5803404"/>
            <a:ext cx="644783" cy="63322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04016F19-9C1F-4B4E-A65D-FC565E20B416}"/>
              </a:ext>
            </a:extLst>
          </p:cNvPr>
          <p:cNvSpPr txBox="1"/>
          <p:nvPr userDrawn="1"/>
        </p:nvSpPr>
        <p:spPr>
          <a:xfrm>
            <a:off x="5004049" y="589282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D2F45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D2F45"/>
              </a:solidFill>
              <a:ea typeface="Source Sans Pro" charset="0"/>
              <a:cs typeface="Source Sans Pro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907" y="3358840"/>
            <a:ext cx="1784961" cy="2231201"/>
          </a:xfrm>
          <a:prstGeom prst="rect">
            <a:avLst/>
          </a:prstGeom>
        </p:spPr>
      </p:pic>
      <p:cxnSp>
        <p:nvCxnSpPr>
          <p:cNvPr id="18" name="Connettore 1 17">
            <a:extLst>
              <a:ext uri="{FF2B5EF4-FFF2-40B4-BE49-F238E27FC236}">
                <a16:creationId xmlns:a16="http://schemas.microsoft.com/office/drawing/2014/main" xmlns="" id="{97C3FAB3-381B-274E-9A7E-CD86B4B697B3}"/>
              </a:ext>
            </a:extLst>
          </p:cNvPr>
          <p:cNvCxnSpPr/>
          <p:nvPr userDrawn="1"/>
        </p:nvCxnSpPr>
        <p:spPr>
          <a:xfrm>
            <a:off x="671555" y="2929632"/>
            <a:ext cx="2112235" cy="0"/>
          </a:xfrm>
          <a:prstGeom prst="line">
            <a:avLst/>
          </a:prstGeom>
          <a:ln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olo 22">
            <a:extLst>
              <a:ext uri="{FF2B5EF4-FFF2-40B4-BE49-F238E27FC236}">
                <a16:creationId xmlns:a16="http://schemas.microsoft.com/office/drawing/2014/main" xmlns="" id="{91A4CF75-7F87-534F-870F-ED5701E571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702" y="1772817"/>
            <a:ext cx="2894178" cy="10081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 b="1" dirty="0" err="1">
                <a:solidFill>
                  <a:srgbClr val="1C3046"/>
                </a:solidFill>
              </a:rPr>
              <a:t>Thank</a:t>
            </a:r>
            <a:r>
              <a:rPr lang="it-IT" b="1" dirty="0">
                <a:solidFill>
                  <a:srgbClr val="1C3046"/>
                </a:solidFill>
              </a:rPr>
              <a:t> </a:t>
            </a:r>
            <a:r>
              <a:rPr lang="it-IT" b="1" dirty="0" err="1">
                <a:solidFill>
                  <a:srgbClr val="1C3046"/>
                </a:solidFill>
              </a:rPr>
              <a:t>you</a:t>
            </a:r>
            <a:r>
              <a:rPr lang="it-IT" b="1" dirty="0">
                <a:solidFill>
                  <a:srgbClr val="1C3046"/>
                </a:solidFill>
              </a:rPr>
              <a:t> for </a:t>
            </a:r>
            <a:r>
              <a:rPr lang="it-IT" b="1" dirty="0" err="1">
                <a:solidFill>
                  <a:srgbClr val="1C3046"/>
                </a:solidFill>
              </a:rPr>
              <a:t>your</a:t>
            </a:r>
            <a:r>
              <a:rPr lang="it-IT" b="1" dirty="0">
                <a:solidFill>
                  <a:srgbClr val="1C3046"/>
                </a:solidFill>
              </a:rPr>
              <a:t> </a:t>
            </a:r>
            <a:r>
              <a:rPr lang="it-IT" b="1" dirty="0" err="1">
                <a:solidFill>
                  <a:srgbClr val="1C3046"/>
                </a:solidFill>
              </a:rPr>
              <a:t>attention</a:t>
            </a:r>
            <a:r>
              <a:rPr lang="it-IT" b="1" dirty="0">
                <a:solidFill>
                  <a:srgbClr val="1C3046"/>
                </a:solidFill>
              </a:rPr>
              <a:t>!</a:t>
            </a:r>
            <a:endParaRPr lang="en-GB" dirty="0"/>
          </a:p>
        </p:txBody>
      </p:sp>
      <p:sp>
        <p:nvSpPr>
          <p:cNvPr id="33" name="Segnaposto contenuto 32">
            <a:extLst>
              <a:ext uri="{FF2B5EF4-FFF2-40B4-BE49-F238E27FC236}">
                <a16:creationId xmlns:a16="http://schemas.microsoft.com/office/drawing/2014/main" xmlns="" id="{EFF3BDC9-F42A-914E-9BE9-F145917FEA3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508104" y="1773238"/>
            <a:ext cx="3385071" cy="1585912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>
              <a:buFontTx/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0" indent="0">
              <a:buNone/>
            </a:pPr>
            <a:r>
              <a:rPr lang="en-GB" sz="1800" b="1" dirty="0">
                <a:solidFill>
                  <a:srgbClr val="1C3046"/>
                </a:solidFill>
              </a:rPr>
              <a:t>Contact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1C3046"/>
                </a:solidFill>
              </a:rPr>
              <a:t>Lorem ipsum </a:t>
            </a:r>
            <a:r>
              <a:rPr lang="en-GB" sz="1800" dirty="0" err="1">
                <a:solidFill>
                  <a:srgbClr val="1C3046"/>
                </a:solidFill>
              </a:rPr>
              <a:t>dolor</a:t>
            </a:r>
            <a:r>
              <a:rPr lang="en-GB" sz="1800" dirty="0">
                <a:solidFill>
                  <a:srgbClr val="1C3046"/>
                </a:solidFill>
              </a:rPr>
              <a:t> sit </a:t>
            </a:r>
            <a:r>
              <a:rPr lang="en-GB" sz="1800" dirty="0" err="1">
                <a:solidFill>
                  <a:srgbClr val="1C3046"/>
                </a:solidFill>
              </a:rPr>
              <a:t>amet</a:t>
            </a:r>
            <a:r>
              <a:rPr lang="en-GB" sz="1800" dirty="0">
                <a:solidFill>
                  <a:srgbClr val="1C3046"/>
                </a:solidFill>
              </a:rPr>
              <a:t>, </a:t>
            </a:r>
            <a:r>
              <a:rPr lang="en-GB" sz="1800" dirty="0" err="1">
                <a:solidFill>
                  <a:srgbClr val="1C3046"/>
                </a:solidFill>
              </a:rPr>
              <a:t>consectetur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adipisicing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elit</a:t>
            </a:r>
            <a:r>
              <a:rPr lang="en-GB" sz="1800" dirty="0">
                <a:solidFill>
                  <a:srgbClr val="1C3046"/>
                </a:solidFill>
              </a:rPr>
              <a:t>, </a:t>
            </a:r>
            <a:r>
              <a:rPr lang="en-GB" sz="1800" dirty="0" err="1">
                <a:solidFill>
                  <a:srgbClr val="1C3046"/>
                </a:solidFill>
              </a:rPr>
              <a:t>sed</a:t>
            </a:r>
            <a:r>
              <a:rPr lang="en-GB" sz="1800" dirty="0">
                <a:solidFill>
                  <a:srgbClr val="1C3046"/>
                </a:solidFill>
              </a:rPr>
              <a:t> do </a:t>
            </a:r>
            <a:r>
              <a:rPr lang="en-GB" sz="1800" dirty="0" err="1">
                <a:solidFill>
                  <a:srgbClr val="1C3046"/>
                </a:solidFill>
              </a:rPr>
              <a:t>eiusmod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tempor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incididunt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ut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labore</a:t>
            </a:r>
            <a:r>
              <a:rPr lang="en-GB" sz="1800" dirty="0">
                <a:solidFill>
                  <a:srgbClr val="1C3046"/>
                </a:solidFill>
              </a:rPr>
              <a:t> et </a:t>
            </a:r>
            <a:r>
              <a:rPr lang="en-GB" sz="1800" dirty="0" err="1">
                <a:solidFill>
                  <a:srgbClr val="1C3046"/>
                </a:solidFill>
              </a:rPr>
              <a:t>dolore</a:t>
            </a:r>
            <a:r>
              <a:rPr lang="en-GB" sz="1800" dirty="0">
                <a:solidFill>
                  <a:srgbClr val="1C3046"/>
                </a:solidFill>
              </a:rPr>
              <a:t> magna</a:t>
            </a:r>
          </a:p>
        </p:txBody>
      </p:sp>
      <p:sp>
        <p:nvSpPr>
          <p:cNvPr id="34" name="Segnaposto contenuto 32">
            <a:extLst>
              <a:ext uri="{FF2B5EF4-FFF2-40B4-BE49-F238E27FC236}">
                <a16:creationId xmlns:a16="http://schemas.microsoft.com/office/drawing/2014/main" xmlns="" id="{7E962D83-1102-414B-ACBE-1C6C8F8FE54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7105" y="3163634"/>
            <a:ext cx="2484735" cy="40938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1800" i="1" dirty="0" err="1"/>
              <a:t>Questions</a:t>
            </a:r>
            <a:r>
              <a:rPr lang="it-IT" sz="1800" i="1" dirty="0"/>
              <a:t>?</a:t>
            </a:r>
          </a:p>
          <a:p>
            <a:pPr marL="0" indent="0">
              <a:buNone/>
            </a:pPr>
            <a:endParaRPr lang="it-IT" sz="1800" i="1" dirty="0"/>
          </a:p>
        </p:txBody>
      </p:sp>
    </p:spTree>
    <p:extLst>
      <p:ext uri="{BB962C8B-B14F-4D97-AF65-F5344CB8AC3E}">
        <p14:creationId xmlns:p14="http://schemas.microsoft.com/office/powerpoint/2010/main" val="401022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76064"/>
          </a:xfrm>
          <a:prstGeom prst="rect">
            <a:avLst/>
          </a:prstGeom>
          <a:solidFill>
            <a:srgbClr val="F6F6F6"/>
          </a:solidFill>
        </p:spPr>
        <p:txBody>
          <a:bodyPr wrap="square" lIns="180000" rIns="180000"/>
          <a:lstStyle>
            <a:lvl1pPr algn="l">
              <a:defRPr sz="3200">
                <a:solidFill>
                  <a:srgbClr val="005191"/>
                </a:solidFill>
                <a:latin typeface="Calibri" panose="020F0502020204030204" pitchFamily="34" charset="0"/>
                <a:ea typeface="CMU Sans Serif" pitchFamily="50" charset="0"/>
                <a:cs typeface="CMU Sans Serif" pitchFamily="50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>
            <a:lvl1pPr marL="342900" indent="-342900">
              <a:buClr>
                <a:srgbClr val="005191"/>
              </a:buClr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5191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714500" indent="-342900">
              <a:buFont typeface="Wingdings" panose="05000000000000000000" pitchFamily="2" charset="2"/>
              <a:buChar char="§"/>
              <a:defRPr/>
            </a:lvl4pPr>
            <a:lvl5pPr marL="2171700" indent="-342900">
              <a:buFont typeface="Wingdings" panose="05000000000000000000" pitchFamily="2" charset="2"/>
              <a:buChar char="§"/>
              <a:defRPr/>
            </a:lvl5pPr>
            <a:lvl6pPr marL="2628900" indent="-342900">
              <a:buFont typeface="Wingdings" panose="05000000000000000000" pitchFamily="2" charset="2"/>
              <a:buChar char="§"/>
              <a:defRPr/>
            </a:lvl6pPr>
            <a:lvl7pPr marL="3086100" indent="-342900">
              <a:buFont typeface="Wingdings" panose="05000000000000000000" pitchFamily="2" charset="2"/>
              <a:buChar char="§"/>
              <a:defRPr/>
            </a:lvl7pPr>
            <a:lvl8pPr marL="3543300" indent="-342900">
              <a:buFont typeface="Wingdings" panose="05000000000000000000" pitchFamily="2" charset="2"/>
              <a:buChar char="§"/>
              <a:defRPr/>
            </a:lvl8pPr>
            <a:lvl9pPr marL="4000500" indent="-342900">
              <a:buFont typeface="Wingdings" panose="05000000000000000000" pitchFamily="2" charset="2"/>
              <a:buChar char="§"/>
              <a:defRPr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979712" y="6597352"/>
            <a:ext cx="5184576" cy="260648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r>
              <a:rPr lang="en-US" smtClean="0"/>
              <a:t>Workshop on Digital Objects, Brussels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88424" y="6597352"/>
            <a:ext cx="755576" cy="260648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fld id="{90442CE7-75D8-4B0E-B235-EC8EE16A1F7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7236296" y="6597352"/>
            <a:ext cx="1053480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6F6F6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r>
              <a:rPr lang="de-DE" smtClean="0"/>
              <a:t>2018/09/26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715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:\doc\Vorlagen\Powerpoint\DKRZ Logo Einzelne Schwinge-238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5"/>
          <a:stretch/>
        </p:blipFill>
        <p:spPr bwMode="auto">
          <a:xfrm rot="10800000">
            <a:off x="1831643" y="4256039"/>
            <a:ext cx="7312357" cy="226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:\doc\Vorlagen\Powerpoint\DKRZ Logo Einzelne Schwinge-238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5"/>
          <a:stretch/>
        </p:blipFill>
        <p:spPr bwMode="auto">
          <a:xfrm>
            <a:off x="0" y="403176"/>
            <a:ext cx="7312357" cy="226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0384" y="1772816"/>
            <a:ext cx="8603233" cy="1584176"/>
          </a:xfrm>
          <a:prstGeom prst="rect">
            <a:avLst/>
          </a:prstGeom>
        </p:spPr>
        <p:txBody>
          <a:bodyPr anchor="t"/>
          <a:lstStyle>
            <a:lvl1pPr algn="ctr">
              <a:defRPr sz="4400" b="0" cap="none" baseline="0">
                <a:solidFill>
                  <a:srgbClr val="005191"/>
                </a:solidFill>
                <a:latin typeface="Calibri" panose="020F0502020204030204" pitchFamily="34" charset="0"/>
                <a:ea typeface="CMU Sans Serif" pitchFamily="50" charset="0"/>
                <a:cs typeface="CMU Sans Serif" pitchFamily="50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76645" y="3645024"/>
            <a:ext cx="6390710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3200">
                <a:solidFill>
                  <a:srgbClr val="00519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979712" y="6597352"/>
            <a:ext cx="5184576" cy="260648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r>
              <a:rPr lang="en-US" smtClean="0"/>
              <a:t>Workshop on Digital Objects, Brussels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88424" y="6597352"/>
            <a:ext cx="755576" cy="260648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fld id="{90442CE7-75D8-4B0E-B235-EC8EE16A1F7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2"/>
          </p:nvPr>
        </p:nvSpPr>
        <p:spPr>
          <a:xfrm>
            <a:off x="7236296" y="6597352"/>
            <a:ext cx="1053480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6F6F6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r>
              <a:rPr lang="de-DE" smtClean="0"/>
              <a:t>2018/09/26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498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76064"/>
          </a:xfrm>
          <a:prstGeom prst="rect">
            <a:avLst/>
          </a:prstGeom>
          <a:solidFill>
            <a:srgbClr val="F6F6F6"/>
          </a:solidFill>
        </p:spPr>
        <p:txBody>
          <a:bodyPr wrap="square" lIns="180000" rIns="180000"/>
          <a:lstStyle>
            <a:lvl1pPr algn="l">
              <a:defRPr sz="3200">
                <a:solidFill>
                  <a:srgbClr val="005191"/>
                </a:solidFill>
                <a:latin typeface="Calibri" panose="020F0502020204030204" pitchFamily="34" charset="0"/>
                <a:ea typeface="CMU Sans Serif" pitchFamily="50" charset="0"/>
                <a:cs typeface="CMU Sans Serif" pitchFamily="50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3898776" cy="5112568"/>
          </a:xfrm>
        </p:spPr>
        <p:txBody>
          <a:bodyPr anchor="ctr" anchorCtr="0"/>
          <a:lstStyle>
            <a:lvl1pPr marL="342900" indent="-342900">
              <a:buClr>
                <a:srgbClr val="005191"/>
              </a:buClr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5191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714500" indent="-342900">
              <a:buFont typeface="Wingdings" panose="05000000000000000000" pitchFamily="2" charset="2"/>
              <a:buChar char="§"/>
              <a:defRPr/>
            </a:lvl4pPr>
            <a:lvl5pPr marL="2171700" indent="-342900">
              <a:buFont typeface="Wingdings" panose="05000000000000000000" pitchFamily="2" charset="2"/>
              <a:buChar char="§"/>
              <a:defRPr/>
            </a:lvl5pPr>
            <a:lvl6pPr marL="2628900" indent="-342900">
              <a:buFont typeface="Wingdings" panose="05000000000000000000" pitchFamily="2" charset="2"/>
              <a:buChar char="§"/>
              <a:defRPr/>
            </a:lvl6pPr>
            <a:lvl7pPr marL="3086100" indent="-342900">
              <a:buFont typeface="Wingdings" panose="05000000000000000000" pitchFamily="2" charset="2"/>
              <a:buChar char="§"/>
              <a:defRPr/>
            </a:lvl7pPr>
            <a:lvl8pPr marL="3543300" indent="-342900">
              <a:buFont typeface="Wingdings" panose="05000000000000000000" pitchFamily="2" charset="2"/>
              <a:buChar char="§"/>
              <a:defRPr/>
            </a:lvl8pPr>
            <a:lvl9pPr marL="4000500" indent="-342900">
              <a:buFont typeface="Wingdings" panose="05000000000000000000" pitchFamily="2" charset="2"/>
              <a:buChar char="§"/>
              <a:defRPr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979712" y="6597352"/>
            <a:ext cx="5184576" cy="260648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r>
              <a:rPr lang="en-US" smtClean="0"/>
              <a:t>Workshop on Digital Objects, Brussels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88424" y="6597352"/>
            <a:ext cx="755576" cy="260648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fld id="{90442CE7-75D8-4B0E-B235-EC8EE16A1F7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7236296" y="6597352"/>
            <a:ext cx="1053480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6F6F6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r>
              <a:rPr lang="de-DE" smtClean="0"/>
              <a:t>2018/09/26</a:t>
            </a:r>
            <a:endParaRPr lang="en-US" dirty="0"/>
          </a:p>
        </p:txBody>
      </p:sp>
      <p:sp>
        <p:nvSpPr>
          <p:cNvPr id="8" name="Inhaltsplatzhalter 2"/>
          <p:cNvSpPr>
            <a:spLocks noGrp="1"/>
          </p:cNvSpPr>
          <p:nvPr>
            <p:ph idx="13"/>
          </p:nvPr>
        </p:nvSpPr>
        <p:spPr>
          <a:xfrm>
            <a:off x="4716016" y="1196752"/>
            <a:ext cx="3898776" cy="5112568"/>
          </a:xfrm>
        </p:spPr>
        <p:txBody>
          <a:bodyPr anchor="ctr" anchorCtr="0"/>
          <a:lstStyle>
            <a:lvl1pPr marL="342900" indent="-342900">
              <a:buClr>
                <a:srgbClr val="005191"/>
              </a:buClr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5191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714500" indent="-342900">
              <a:buFont typeface="Wingdings" panose="05000000000000000000" pitchFamily="2" charset="2"/>
              <a:buChar char="§"/>
              <a:defRPr/>
            </a:lvl4pPr>
            <a:lvl5pPr marL="2171700" indent="-342900">
              <a:buFont typeface="Wingdings" panose="05000000000000000000" pitchFamily="2" charset="2"/>
              <a:buChar char="§"/>
              <a:defRPr/>
            </a:lvl5pPr>
            <a:lvl6pPr marL="2628900" indent="-342900">
              <a:buFont typeface="Wingdings" panose="05000000000000000000" pitchFamily="2" charset="2"/>
              <a:buChar char="§"/>
              <a:defRPr/>
            </a:lvl6pPr>
            <a:lvl7pPr marL="3086100" indent="-342900">
              <a:buFont typeface="Wingdings" panose="05000000000000000000" pitchFamily="2" charset="2"/>
              <a:buChar char="§"/>
              <a:defRPr/>
            </a:lvl7pPr>
            <a:lvl8pPr marL="3543300" indent="-342900">
              <a:buFont typeface="Wingdings" panose="05000000000000000000" pitchFamily="2" charset="2"/>
              <a:buChar char="§"/>
              <a:defRPr/>
            </a:lvl8pPr>
            <a:lvl9pPr marL="4000500" indent="-342900">
              <a:buFont typeface="Wingdings" panose="05000000000000000000" pitchFamily="2" charset="2"/>
              <a:buChar char="§"/>
              <a:defRPr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052255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979712" y="6597352"/>
            <a:ext cx="5184576" cy="260648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r>
              <a:rPr lang="en-US" smtClean="0"/>
              <a:t>Workshop on Digital Objects, Brussels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88424" y="6597352"/>
            <a:ext cx="755576" cy="260648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fld id="{90442CE7-75D8-4B0E-B235-EC8EE16A1F7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7236296" y="6597352"/>
            <a:ext cx="1053480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6F6F6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r>
              <a:rPr lang="de-DE" smtClean="0"/>
              <a:t>2018/09/26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570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mit Wasserzei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doc\Vorlagen\Powerpoint\DKRZ Logo Einzelne Schwinge-238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5"/>
          <a:stretch/>
        </p:blipFill>
        <p:spPr bwMode="auto">
          <a:xfrm rot="10800000">
            <a:off x="1831643" y="4256039"/>
            <a:ext cx="7312357" cy="226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:\doc\Vorlagen\Powerpoint\DKRZ Logo Einzelne Schwinge-238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5"/>
          <a:stretch/>
        </p:blipFill>
        <p:spPr bwMode="auto">
          <a:xfrm>
            <a:off x="0" y="403176"/>
            <a:ext cx="7312357" cy="226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979712" y="6597352"/>
            <a:ext cx="5184576" cy="260648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r>
              <a:rPr lang="en-US" smtClean="0"/>
              <a:t>Workshop on Digital Objects, Brussels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88424" y="6597352"/>
            <a:ext cx="755576" cy="260648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fld id="{90442CE7-75D8-4B0E-B235-EC8EE16A1F7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2"/>
          </p:nvPr>
        </p:nvSpPr>
        <p:spPr>
          <a:xfrm>
            <a:off x="7236296" y="6597352"/>
            <a:ext cx="1053480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6F6F6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defRPr>
            </a:lvl1pPr>
          </a:lstStyle>
          <a:p>
            <a:r>
              <a:rPr lang="de-DE" smtClean="0"/>
              <a:t>2018/09/26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258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C28C7CE7-02F6-9C4E-B49C-A3F54D237E10}"/>
              </a:ext>
            </a:extLst>
          </p:cNvPr>
          <p:cNvSpPr txBox="1"/>
          <p:nvPr userDrawn="1"/>
        </p:nvSpPr>
        <p:spPr>
          <a:xfrm>
            <a:off x="1858186" y="5161114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04E82C1C-60FB-2F41-A35A-E9EB596745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29" y="5021749"/>
            <a:ext cx="589524" cy="57895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8C95AC5E-022A-794A-B33A-6292101788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23" y="5413598"/>
            <a:ext cx="644783" cy="63322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188D622C-A836-684D-8BDB-40E405A1B5A9}"/>
              </a:ext>
            </a:extLst>
          </p:cNvPr>
          <p:cNvSpPr txBox="1"/>
          <p:nvPr userDrawn="1"/>
        </p:nvSpPr>
        <p:spPr>
          <a:xfrm>
            <a:off x="1794880" y="5557093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sp>
        <p:nvSpPr>
          <p:cNvPr id="12" name="Rettangolo 11"/>
          <p:cNvSpPr/>
          <p:nvPr userDrawn="1"/>
        </p:nvSpPr>
        <p:spPr>
          <a:xfrm>
            <a:off x="755578" y="6381329"/>
            <a:ext cx="8280920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25" dirty="0">
                <a:solidFill>
                  <a:srgbClr val="515151"/>
                </a:solidFill>
              </a:rPr>
              <a:t>EOSC-hub receives funding from the European Union’s Horizon 2020 research and innovation programme under grant agreement No. 777536.</a:t>
            </a:r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4" y="6381328"/>
            <a:ext cx="422176" cy="282000"/>
          </a:xfrm>
          <a:prstGeom prst="rect">
            <a:avLst/>
          </a:prstGeom>
        </p:spPr>
      </p:pic>
      <p:cxnSp>
        <p:nvCxnSpPr>
          <p:cNvPr id="14" name="Connettore 1 13"/>
          <p:cNvCxnSpPr>
            <a:cxnSpLocks/>
          </p:cNvCxnSpPr>
          <p:nvPr userDrawn="1"/>
        </p:nvCxnSpPr>
        <p:spPr>
          <a:xfrm>
            <a:off x="1403648" y="4941168"/>
            <a:ext cx="1872208" cy="0"/>
          </a:xfrm>
          <a:prstGeom prst="line">
            <a:avLst/>
          </a:prstGeom>
          <a:ln>
            <a:solidFill>
              <a:srgbClr val="1C30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80" y="1247533"/>
            <a:ext cx="4916162" cy="1224125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751C4A5-F0D1-DC40-9A0A-0C46196796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402928" y="3572463"/>
            <a:ext cx="6121400" cy="720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i="1">
                <a:solidFill>
                  <a:srgbClr val="B5892D"/>
                </a:solidFill>
              </a:defRPr>
            </a:lvl1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sub-</a:t>
            </a:r>
            <a:r>
              <a:rPr lang="it-IT" dirty="0" err="1"/>
              <a:t>title</a:t>
            </a:r>
            <a:endParaRPr lang="en-GB" dirty="0"/>
          </a:p>
        </p:txBody>
      </p:sp>
      <p:sp>
        <p:nvSpPr>
          <p:cNvPr id="19" name="Segnaposto contenuto 18">
            <a:extLst>
              <a:ext uri="{FF2B5EF4-FFF2-40B4-BE49-F238E27FC236}">
                <a16:creationId xmlns:a16="http://schemas.microsoft.com/office/drawing/2014/main" xmlns="" id="{0E77F5B3-574B-5F42-A9A9-B514FF8E49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03350" y="2852738"/>
            <a:ext cx="6192838" cy="5762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rgbClr val="1C3046"/>
                </a:solidFill>
              </a:defRPr>
            </a:lvl1pPr>
          </a:lstStyle>
          <a:p>
            <a:pPr lvl="0"/>
            <a:r>
              <a:rPr lang="it-IT" b="1" dirty="0">
                <a:solidFill>
                  <a:srgbClr val="1C3046"/>
                </a:solidFill>
              </a:rPr>
              <a:t>Click </a:t>
            </a:r>
            <a:r>
              <a:rPr lang="it-IT" b="1" dirty="0" err="1">
                <a:solidFill>
                  <a:srgbClr val="1C3046"/>
                </a:solidFill>
              </a:rPr>
              <a:t>here</a:t>
            </a:r>
            <a:r>
              <a:rPr lang="it-IT" b="1" dirty="0">
                <a:solidFill>
                  <a:srgbClr val="1C3046"/>
                </a:solidFill>
              </a:rPr>
              <a:t> to </a:t>
            </a:r>
            <a:r>
              <a:rPr lang="it-IT" b="1" dirty="0" err="1">
                <a:solidFill>
                  <a:srgbClr val="1C3046"/>
                </a:solidFill>
              </a:rPr>
              <a:t>add</a:t>
            </a:r>
            <a:r>
              <a:rPr lang="it-IT" b="1" dirty="0">
                <a:solidFill>
                  <a:srgbClr val="1C3046"/>
                </a:solidFill>
              </a:rPr>
              <a:t> </a:t>
            </a:r>
            <a:r>
              <a:rPr lang="it-IT" b="1" dirty="0" err="1">
                <a:solidFill>
                  <a:srgbClr val="1C3046"/>
                </a:solidFill>
              </a:rPr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64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515151"/>
                </a:solidFill>
              </a:rPr>
              <a:pPr/>
              <a:t>‹Nr.›</a:t>
            </a:fld>
            <a:endParaRPr lang="en-US" dirty="0">
              <a:solidFill>
                <a:srgbClr val="51515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1520" y="1268764"/>
            <a:ext cx="864096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de-DE" smtClean="0">
                <a:solidFill>
                  <a:srgbClr val="515151">
                    <a:lumMod val="75000"/>
                  </a:srgbClr>
                </a:solidFill>
              </a:rPr>
              <a:t>2018/09/26</a:t>
            </a:r>
            <a:endParaRPr lang="en-US" dirty="0">
              <a:solidFill>
                <a:srgbClr val="515151">
                  <a:lumMod val="75000"/>
                </a:srgbClr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>
                <a:solidFill>
                  <a:srgbClr val="515151">
                    <a:lumMod val="75000"/>
                  </a:srgbClr>
                </a:solidFill>
              </a:rPr>
              <a:t>Workshop on Digital Objects, Brussels</a:t>
            </a:r>
            <a:endParaRPr lang="en-US" dirty="0">
              <a:solidFill>
                <a:srgbClr val="515151">
                  <a:lumMod val="75000"/>
                </a:srgbClr>
              </a:solidFill>
            </a:endParaRPr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520" y="6376247"/>
            <a:ext cx="864096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5035836" y="-3"/>
            <a:ext cx="1303646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prstClr val="white"/>
              </a:solidFill>
            </a:endParaRPr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878656" y="-2404"/>
            <a:ext cx="1142863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prstClr val="white"/>
              </a:solidFill>
            </a:endParaRPr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381465" y="0"/>
            <a:ext cx="1601457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prstClr val="white"/>
              </a:solidFill>
            </a:endParaRPr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35" y="-3"/>
            <a:ext cx="643613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prstClr val="white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6813550"/>
            <a:ext cx="9144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1677" y="260489"/>
            <a:ext cx="5980803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619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/>
          <p:cNvSpPr>
            <a:spLocks/>
          </p:cNvSpPr>
          <p:nvPr userDrawn="1"/>
        </p:nvSpPr>
        <p:spPr>
          <a:xfrm>
            <a:off x="3114459" y="0"/>
            <a:ext cx="113352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prstClr val="white"/>
              </a:solidFill>
            </a:endParaRPr>
          </a:p>
        </p:txBody>
      </p:sp>
      <p:sp>
        <p:nvSpPr>
          <p:cNvPr id="22" name="Rettangolo 21"/>
          <p:cNvSpPr>
            <a:spLocks/>
          </p:cNvSpPr>
          <p:nvPr userDrawn="1"/>
        </p:nvSpPr>
        <p:spPr>
          <a:xfrm>
            <a:off x="5940154" y="0"/>
            <a:ext cx="316747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prstClr val="white"/>
              </a:solidFill>
            </a:endParaRPr>
          </a:p>
        </p:txBody>
      </p:sp>
      <p:sp>
        <p:nvSpPr>
          <p:cNvPr id="24" name="Rettangolo 23"/>
          <p:cNvSpPr>
            <a:spLocks/>
          </p:cNvSpPr>
          <p:nvPr userDrawn="1"/>
        </p:nvSpPr>
        <p:spPr>
          <a:xfrm>
            <a:off x="8401706" y="0"/>
            <a:ext cx="747633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prstClr val="white"/>
              </a:solidFill>
            </a:endParaRPr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1907705" y="0"/>
            <a:ext cx="101605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prstClr val="white"/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7164289" y="0"/>
            <a:ext cx="1303646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prstClr val="white"/>
              </a:solidFill>
            </a:endParaRPr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5220074" y="0"/>
            <a:ext cx="1142863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prstClr val="white"/>
              </a:solidFill>
            </a:endParaRPr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276470" y="-2"/>
            <a:ext cx="63123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prstClr val="white"/>
              </a:solidFill>
            </a:endParaRPr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643478" y="0"/>
            <a:ext cx="640569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prstClr val="white"/>
              </a:solidFill>
            </a:endParaRPr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2590802" y="0"/>
            <a:ext cx="640569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prstClr val="white"/>
              </a:solidFill>
            </a:endParaRPr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4247980" y="0"/>
            <a:ext cx="105248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prstClr val="white"/>
              </a:solidFill>
            </a:endParaRPr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7357994" y="0"/>
            <a:ext cx="166335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prstClr val="white"/>
              </a:solidFill>
            </a:endParaRPr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35" y="-2"/>
            <a:ext cx="6436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solidFill>
                <a:prstClr val="white"/>
              </a:solidFill>
            </a:endParaRPr>
          </a:p>
        </p:txBody>
      </p:sp>
      <p:cxnSp>
        <p:nvCxnSpPr>
          <p:cNvPr id="38" name="Connettore 1 37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520" y="6376247"/>
            <a:ext cx="864096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Immagine 33">
            <a:extLst>
              <a:ext uri="{FF2B5EF4-FFF2-40B4-BE49-F238E27FC236}">
                <a16:creationId xmlns:a16="http://schemas.microsoft.com/office/drawing/2014/main" xmlns="" id="{E748C170-E3A2-4036-BB02-1958ADA9CF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5" y="6813550"/>
            <a:ext cx="9144000" cy="44450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xmlns="" id="{2230377E-78D8-44FD-B341-8F4ED9188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5" y="-1585"/>
            <a:ext cx="9144000" cy="56665"/>
          </a:xfrm>
          <a:prstGeom prst="rect">
            <a:avLst/>
          </a:prstGeom>
        </p:spPr>
      </p:pic>
      <p:sp>
        <p:nvSpPr>
          <p:cNvPr id="42" name="Rettangolo 41">
            <a:extLst>
              <a:ext uri="{FF2B5EF4-FFF2-40B4-BE49-F238E27FC236}">
                <a16:creationId xmlns:a16="http://schemas.microsoft.com/office/drawing/2014/main" xmlns="" id="{72ADA07B-AD55-4EFA-9DCD-327EED436DBB}"/>
              </a:ext>
            </a:extLst>
          </p:cNvPr>
          <p:cNvSpPr/>
          <p:nvPr userDrawn="1"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xmlns="" id="{8908929C-8E44-1A4A-A572-D417C01C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515151"/>
                </a:solidFill>
              </a:rPr>
              <a:pPr/>
              <a:t>‹Nr.›</a:t>
            </a:fld>
            <a:endParaRPr lang="en-US" dirty="0">
              <a:solidFill>
                <a:srgbClr val="515151"/>
              </a:solidFill>
            </a:endParaRPr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xmlns="" id="{A1CF1935-6208-F949-8DA8-22C8D0B596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de-DE" smtClean="0">
                <a:solidFill>
                  <a:srgbClr val="515151">
                    <a:lumMod val="75000"/>
                  </a:srgbClr>
                </a:solidFill>
              </a:rPr>
              <a:t>2018/09/26</a:t>
            </a:r>
            <a:endParaRPr lang="en-US" dirty="0">
              <a:solidFill>
                <a:srgbClr val="515151">
                  <a:lumMod val="75000"/>
                </a:srgbClr>
              </a:solidFill>
            </a:endParaRPr>
          </a:p>
        </p:txBody>
      </p:sp>
      <p:sp>
        <p:nvSpPr>
          <p:cNvPr id="43" name="Footer Placeholder 4">
            <a:extLst>
              <a:ext uri="{FF2B5EF4-FFF2-40B4-BE49-F238E27FC236}">
                <a16:creationId xmlns:a16="http://schemas.microsoft.com/office/drawing/2014/main" xmlns="" id="{01410308-86A1-CE4F-8695-F61533B91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>
                <a:solidFill>
                  <a:srgbClr val="515151">
                    <a:lumMod val="75000"/>
                  </a:srgbClr>
                </a:solidFill>
              </a:rPr>
              <a:t>Workshop on Digital Objects, Brussels</a:t>
            </a:r>
            <a:endParaRPr lang="en-US" dirty="0">
              <a:solidFill>
                <a:srgbClr val="515151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978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rgbClr val="005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005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21" y="37412"/>
            <a:ext cx="958032" cy="25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107504" y="6597352"/>
            <a:ext cx="2376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schemeClr val="bg1"/>
                </a:solidFill>
                <a:latin typeface="Calibri" panose="020F0502020204030204" pitchFamily="34" charset="0"/>
                <a:ea typeface="CMU Bright" pitchFamily="50" charset="0"/>
                <a:cs typeface="CMU Bright" pitchFamily="50" charset="0"/>
              </a:rPr>
              <a:t>Tobias Weigel (DKRZ)</a:t>
            </a:r>
            <a:endParaRPr lang="de-DE" sz="1100" dirty="0">
              <a:solidFill>
                <a:schemeClr val="bg1"/>
              </a:solidFill>
              <a:latin typeface="Calibri" panose="020F0502020204030204" pitchFamily="34" charset="0"/>
              <a:ea typeface="CMU Bright" pitchFamily="50" charset="0"/>
              <a:cs typeface="CMU Br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95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7" r:id="rId4"/>
    <p:sldLayoutId id="2147483655" r:id="rId5"/>
    <p:sldLayoutId id="2147483656" r:id="rId6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5191"/>
        </a:buClr>
        <a:buFont typeface="Wingdings" panose="05000000000000000000" pitchFamily="2" charset="2"/>
        <a:buChar char="§"/>
        <a:tabLst>
          <a:tab pos="342000" algn="l"/>
          <a:tab pos="741600" algn="l"/>
          <a:tab pos="1144800" algn="l"/>
          <a:tab pos="1713600" algn="l"/>
          <a:tab pos="2170800" algn="l"/>
        </a:tabLst>
        <a:defRPr sz="3200" kern="1200">
          <a:solidFill>
            <a:schemeClr val="tx1"/>
          </a:solidFill>
          <a:latin typeface="Calibri" panose="020F0502020204030204" pitchFamily="34" charset="0"/>
          <a:ea typeface="CMU Sans Serif" pitchFamily="50" charset="0"/>
          <a:cs typeface="CMU Sans Serif" pitchFamily="50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5191"/>
        </a:buClr>
        <a:buFont typeface="Wingdings" panose="05000000000000000000" pitchFamily="2" charset="2"/>
        <a:buChar char="§"/>
        <a:tabLst>
          <a:tab pos="342000" algn="l"/>
          <a:tab pos="741600" algn="l"/>
          <a:tab pos="1144800" algn="l"/>
          <a:tab pos="1713600" algn="l"/>
          <a:tab pos="2170800" algn="l"/>
        </a:tabLst>
        <a:defRPr sz="2800" kern="1200">
          <a:solidFill>
            <a:schemeClr val="tx1"/>
          </a:solidFill>
          <a:latin typeface="Calibri" panose="020F0502020204030204" pitchFamily="34" charset="0"/>
          <a:ea typeface="CMU Sans Serif" pitchFamily="50" charset="0"/>
          <a:cs typeface="CMU Sans Serif" pitchFamily="50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5191"/>
        </a:buClr>
        <a:buFont typeface="Wingdings" panose="05000000000000000000" pitchFamily="2" charset="2"/>
        <a:buChar char="§"/>
        <a:tabLst>
          <a:tab pos="342000" algn="l"/>
          <a:tab pos="741600" algn="l"/>
          <a:tab pos="1144800" algn="l"/>
          <a:tab pos="1713600" algn="l"/>
          <a:tab pos="2170800" algn="l"/>
        </a:tabLst>
        <a:defRPr sz="2400" kern="1200">
          <a:solidFill>
            <a:schemeClr val="tx1"/>
          </a:solidFill>
          <a:latin typeface="Calibri" panose="020F0502020204030204" pitchFamily="34" charset="0"/>
          <a:ea typeface="CMU Sans Serif" pitchFamily="50" charset="0"/>
          <a:cs typeface="CMU Sans Serif" pitchFamily="50" charset="0"/>
        </a:defRPr>
      </a:lvl3pPr>
      <a:lvl4pPr marL="1714500" indent="-342900" algn="l" defTabSz="914400" rtl="0" eaLnBrk="1" latinLnBrk="0" hangingPunct="1">
        <a:spcBef>
          <a:spcPct val="20000"/>
        </a:spcBef>
        <a:buClr>
          <a:srgbClr val="005191"/>
        </a:buClr>
        <a:buFont typeface="Wingdings" panose="05000000000000000000" pitchFamily="2" charset="2"/>
        <a:buChar char="§"/>
        <a:tabLst>
          <a:tab pos="342000" algn="l"/>
          <a:tab pos="741600" algn="l"/>
          <a:tab pos="1144800" algn="l"/>
          <a:tab pos="1713600" algn="l"/>
          <a:tab pos="2170800" algn="l"/>
        </a:tabLst>
        <a:defRPr sz="2000" kern="1200">
          <a:solidFill>
            <a:schemeClr val="tx1"/>
          </a:solidFill>
          <a:latin typeface="Calibri" panose="020F0502020204030204" pitchFamily="34" charset="0"/>
          <a:ea typeface="CMU Sans Serif" pitchFamily="50" charset="0"/>
          <a:cs typeface="CMU Sans Serif" pitchFamily="50" charset="0"/>
        </a:defRPr>
      </a:lvl4pPr>
      <a:lvl5pPr marL="2171700" indent="-342900" algn="l" defTabSz="914400" rtl="0" eaLnBrk="1" latinLnBrk="0" hangingPunct="1">
        <a:spcBef>
          <a:spcPct val="20000"/>
        </a:spcBef>
        <a:buClr>
          <a:srgbClr val="005191"/>
        </a:buClr>
        <a:buFont typeface="Wingdings" panose="05000000000000000000" pitchFamily="2" charset="2"/>
        <a:buChar char="§"/>
        <a:tabLst>
          <a:tab pos="342000" algn="l"/>
          <a:tab pos="741600" algn="l"/>
          <a:tab pos="1144800" algn="l"/>
          <a:tab pos="1713600" algn="l"/>
          <a:tab pos="2170800" algn="l"/>
        </a:tabLst>
        <a:defRPr sz="2000" kern="1200">
          <a:solidFill>
            <a:schemeClr val="tx1"/>
          </a:solidFill>
          <a:latin typeface="Calibri" panose="020F0502020204030204" pitchFamily="34" charset="0"/>
          <a:ea typeface="CMU Sans Serif" pitchFamily="50" charset="0"/>
          <a:cs typeface="CMU Sans Serif" pitchFamily="50" charset="0"/>
        </a:defRPr>
      </a:lvl5pPr>
      <a:lvl6pPr marL="2286000" indent="0" algn="l" defTabSz="914400" rtl="0" eaLnBrk="1" latinLnBrk="0" hangingPunct="1">
        <a:spcBef>
          <a:spcPct val="20000"/>
        </a:spcBef>
        <a:buClr>
          <a:srgbClr val="005191"/>
        </a:buClr>
        <a:buFont typeface="Wingdings" panose="05000000000000000000" pitchFamily="2" charset="2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Clr>
          <a:srgbClr val="005191"/>
        </a:buClr>
        <a:buFont typeface="Wingdings" panose="05000000000000000000" pitchFamily="2" charset="2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Clr>
          <a:srgbClr val="005191"/>
        </a:buClr>
        <a:buFont typeface="Wingdings" panose="05000000000000000000" pitchFamily="2" charset="2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Clr>
          <a:srgbClr val="005191"/>
        </a:buClr>
        <a:buFont typeface="Wingdings" panose="05000000000000000000" pitchFamily="2" charset="2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1E31386F-E162-934A-8D1F-9D95C069AE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515151"/>
                </a:solidFill>
              </a:rPr>
              <a:pPr/>
              <a:t>‹Nr.›</a:t>
            </a:fld>
            <a:endParaRPr lang="en-US" dirty="0">
              <a:solidFill>
                <a:srgbClr val="515151"/>
              </a:solidFill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D864FEF-6066-9447-AB93-1A0F90C443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de-DE" smtClean="0">
                <a:solidFill>
                  <a:srgbClr val="515151">
                    <a:lumMod val="75000"/>
                  </a:srgbClr>
                </a:solidFill>
              </a:rPr>
              <a:t>2018/09/26</a:t>
            </a:r>
            <a:endParaRPr lang="en-US" dirty="0">
              <a:solidFill>
                <a:srgbClr val="515151">
                  <a:lumMod val="75000"/>
                </a:srgb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62C92904-4608-474D-BBAB-CD0DAE59C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>
                <a:solidFill>
                  <a:srgbClr val="515151">
                    <a:lumMod val="75000"/>
                  </a:srgbClr>
                </a:solidFill>
              </a:rPr>
              <a:t>Workshop on Digital Objects, Brussels</a:t>
            </a:r>
            <a:endParaRPr lang="en-US" dirty="0">
              <a:solidFill>
                <a:srgbClr val="515151">
                  <a:lumMod val="75000"/>
                </a:srgbClr>
              </a:solidFill>
            </a:endParaRPr>
          </a:p>
        </p:txBody>
      </p:sp>
      <p:cxnSp>
        <p:nvCxnSpPr>
          <p:cNvPr id="7" name="Connettore 1 6">
            <a:extLst>
              <a:ext uri="{FF2B5EF4-FFF2-40B4-BE49-F238E27FC236}">
                <a16:creationId xmlns:a16="http://schemas.microsoft.com/office/drawing/2014/main" xmlns="" id="{1319845F-1E54-2745-8B1A-D63A20E61931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520" y="6376247"/>
            <a:ext cx="864096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A085F82-CD25-8A4D-8A2C-FFC5CB539BB8}"/>
              </a:ext>
            </a:extLst>
          </p:cNvPr>
          <p:cNvSpPr/>
          <p:nvPr userDrawn="1"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25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hf hdr="0"/>
  <p:txStyles>
    <p:titleStyle>
      <a:lvl1pPr algn="l" defTabSz="342900" rtl="0" eaLnBrk="1" latinLnBrk="0" hangingPunct="1">
        <a:spcBef>
          <a:spcPct val="0"/>
        </a:spcBef>
        <a:buNone/>
        <a:defRPr sz="3200" b="1" kern="1200">
          <a:solidFill>
            <a:srgbClr val="1C3046"/>
          </a:solidFill>
          <a:latin typeface="+mn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wmf"/><Relationship Id="rId7" Type="http://schemas.openxmlformats.org/officeDocument/2006/relationships/image" Target="../media/image1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32.jpe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image" Target="../media/image22.tiff"/><Relationship Id="rId21" Type="http://schemas.openxmlformats.org/officeDocument/2006/relationships/image" Target="../media/image40.png"/><Relationship Id="rId34" Type="http://schemas.openxmlformats.org/officeDocument/2006/relationships/image" Target="../media/image53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tiff"/><Relationship Id="rId33" Type="http://schemas.openxmlformats.org/officeDocument/2006/relationships/image" Target="../media/image52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jpeg"/><Relationship Id="rId29" Type="http://schemas.openxmlformats.org/officeDocument/2006/relationships/image" Target="../media/image4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32" Type="http://schemas.openxmlformats.org/officeDocument/2006/relationships/image" Target="../media/image51.png"/><Relationship Id="rId5" Type="http://schemas.openxmlformats.org/officeDocument/2006/relationships/image" Target="../media/image24.png"/><Relationship Id="rId15" Type="http://schemas.openxmlformats.org/officeDocument/2006/relationships/image" Target="../media/image34.wmf"/><Relationship Id="rId23" Type="http://schemas.openxmlformats.org/officeDocument/2006/relationships/image" Target="../media/image42.png"/><Relationship Id="rId28" Type="http://schemas.openxmlformats.org/officeDocument/2006/relationships/image" Target="../media/image47.tiff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31" Type="http://schemas.openxmlformats.org/officeDocument/2006/relationships/image" Target="../media/image50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tiff"/><Relationship Id="rId30" Type="http://schemas.openxmlformats.org/officeDocument/2006/relationships/image" Target="../media/image49.jpeg"/><Relationship Id="rId35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smtClean="0"/>
              <a:t>Digital Object Management for ENES: Challenges and Opportunities</a:t>
            </a:r>
            <a:endParaRPr lang="de-DE" sz="400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smtClean="0"/>
              <a:t>GEDE workshop,</a:t>
            </a:r>
          </a:p>
          <a:p>
            <a:r>
              <a:rPr lang="de-DE" smtClean="0"/>
              <a:t>Brussels, 2018-09-26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882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Support for work at higher levels of abstraction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DOs as primary citizen in ENES</a:t>
            </a:r>
          </a:p>
          <a:p>
            <a:r>
              <a:rPr lang="de-DE" smtClean="0"/>
              <a:t>But: Abstraction not limited to DO concept</a:t>
            </a:r>
          </a:p>
          <a:p>
            <a:endParaRPr lang="de-DE" smtClean="0"/>
          </a:p>
          <a:p>
            <a:r>
              <a:rPr lang="de-DE" smtClean="0"/>
              <a:t>Users should concentrate on analysis problems, not data wrangling</a:t>
            </a:r>
          </a:p>
          <a:p>
            <a:r>
              <a:rPr lang="de-DE" smtClean="0"/>
              <a:t>Example: Data I/O layer for Jupyter environments</a:t>
            </a:r>
          </a:p>
          <a:p>
            <a:r>
              <a:rPr lang="de-DE" smtClean="0"/>
              <a:t>Example: Machine Learning support VRE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Digital Objects, Brussels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2018/09/26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810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Bridging one gap: Processing services (ECAS)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296144"/>
          </a:xfrm>
        </p:spPr>
        <p:txBody>
          <a:bodyPr/>
          <a:lstStyle/>
          <a:p>
            <a:r>
              <a:rPr lang="de-DE" smtClean="0"/>
              <a:t>Opportunity to put Kernel Information in place</a:t>
            </a:r>
          </a:p>
          <a:p>
            <a:r>
              <a:rPr lang="de-DE" smtClean="0"/>
              <a:t>Envisaged development for mid 2019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2018/09/26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4"/>
            <a:ext cx="6505798" cy="406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Ellipse 53"/>
          <p:cNvSpPr/>
          <p:nvPr/>
        </p:nvSpPr>
        <p:spPr>
          <a:xfrm>
            <a:off x="3038592" y="3861048"/>
            <a:ext cx="1050592" cy="924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Fußzeilenplatzhalter 5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Digital Objects, Brussels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1752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Support for new user communities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Knowledge of limitations and assumptions not obvious to non-ENES users</a:t>
            </a:r>
          </a:p>
          <a:p>
            <a:pPr lvl="1"/>
            <a:r>
              <a:rPr lang="de-DE" smtClean="0"/>
              <a:t>social sciences, public administration, policy making</a:t>
            </a:r>
          </a:p>
          <a:p>
            <a:r>
              <a:rPr lang="de-DE" smtClean="0"/>
              <a:t>DO angle: Abstraction &amp; Research Object approach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Digital Objects, Brussels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2018/09/26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402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Thank you for your attention!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weigel@dkrz.de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Digital Objects, Brussels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2018/09/26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035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>
                <a:solidFill>
                  <a:prstClr val="white"/>
                </a:solidFill>
              </a:rPr>
              <a:pPr/>
              <a:t>2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2018/09/26</a:t>
            </a:r>
            <a:endParaRPr lang="en-US" dirty="0"/>
          </a:p>
        </p:txBody>
      </p:sp>
      <p:graphicFrame>
        <p:nvGraphicFramePr>
          <p:cNvPr id="6" name="Chart 1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317056"/>
              </p:ext>
            </p:extLst>
          </p:nvPr>
        </p:nvGraphicFramePr>
        <p:xfrm>
          <a:off x="221665" y="1308818"/>
          <a:ext cx="8424641" cy="5349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125"/>
          <p:cNvCxnSpPr>
            <a:endCxn id="30" idx="0"/>
          </p:cNvCxnSpPr>
          <p:nvPr/>
        </p:nvCxnSpPr>
        <p:spPr>
          <a:xfrm>
            <a:off x="1097079" y="4115046"/>
            <a:ext cx="0" cy="202618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35"/>
          <p:cNvCxnSpPr/>
          <p:nvPr/>
        </p:nvCxnSpPr>
        <p:spPr>
          <a:xfrm>
            <a:off x="2868441" y="3469334"/>
            <a:ext cx="0" cy="275038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46"/>
          <p:cNvCxnSpPr/>
          <p:nvPr/>
        </p:nvCxnSpPr>
        <p:spPr>
          <a:xfrm flipH="1">
            <a:off x="4618503" y="3071187"/>
            <a:ext cx="25460" cy="311506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49"/>
          <p:cNvCxnSpPr/>
          <p:nvPr/>
        </p:nvCxnSpPr>
        <p:spPr>
          <a:xfrm flipH="1">
            <a:off x="6378773" y="2371623"/>
            <a:ext cx="43620" cy="3791226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50"/>
          <p:cNvCxnSpPr/>
          <p:nvPr/>
        </p:nvCxnSpPr>
        <p:spPr>
          <a:xfrm flipH="1">
            <a:off x="8147136" y="1685574"/>
            <a:ext cx="51309" cy="445951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933" y="4705093"/>
            <a:ext cx="1201674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144234" y="4461313"/>
            <a:ext cx="1249312" cy="215444"/>
          </a:xfrm>
          <a:prstGeom prst="rect">
            <a:avLst/>
          </a:prstGeom>
          <a:solidFill>
            <a:srgbClr val="CCFFCC"/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b="1" dirty="0" smtClean="0">
                <a:solidFill>
                  <a:srgbClr val="8F0856"/>
                </a:solidFill>
              </a:rPr>
              <a:t>CMIP1: (1 GB of data)</a:t>
            </a:r>
            <a:endParaRPr lang="en-US" sz="800" b="1" dirty="0">
              <a:solidFill>
                <a:srgbClr val="8F0856"/>
              </a:solidFill>
            </a:endParaRPr>
          </a:p>
        </p:txBody>
      </p:sp>
      <p:pic>
        <p:nvPicPr>
          <p:cNvPr id="15" name="Picture 127" descr="2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0572" y="4705093"/>
            <a:ext cx="1133094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908871" y="4461312"/>
            <a:ext cx="1385481" cy="215444"/>
          </a:xfrm>
          <a:prstGeom prst="rect">
            <a:avLst/>
          </a:prstGeom>
          <a:solidFill>
            <a:srgbClr val="CCFFCC"/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b="1" dirty="0" smtClean="0">
                <a:solidFill>
                  <a:srgbClr val="8F0856"/>
                </a:solidFill>
              </a:rPr>
              <a:t>CMIP 2: (500 GB of data)</a:t>
            </a:r>
            <a:endParaRPr lang="en-US" sz="800" b="1" dirty="0">
              <a:solidFill>
                <a:srgbClr val="8F0856"/>
              </a:solidFill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4671202" y="3795054"/>
            <a:ext cx="1308144" cy="215444"/>
          </a:xfrm>
          <a:prstGeom prst="rect">
            <a:avLst/>
          </a:prstGeom>
          <a:solidFill>
            <a:srgbClr val="CCFFCC"/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b="1" dirty="0" smtClean="0">
                <a:solidFill>
                  <a:srgbClr val="8F0856"/>
                </a:solidFill>
              </a:rPr>
              <a:t>CMIP3: (35 TB of data)</a:t>
            </a:r>
            <a:endParaRPr lang="en-US" sz="800" b="1" dirty="0">
              <a:solidFill>
                <a:srgbClr val="8F0856"/>
              </a:solidFill>
            </a:endParaRPr>
          </a:p>
        </p:txBody>
      </p:sp>
      <p:pic>
        <p:nvPicPr>
          <p:cNvPr id="18" name="Picture 157" descr="IPCC_AR4_cover_hir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2902" y="4701881"/>
            <a:ext cx="1179576" cy="146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0326" y="4705093"/>
            <a:ext cx="1081064" cy="14630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6438626" y="4461313"/>
            <a:ext cx="1333620" cy="215444"/>
          </a:xfrm>
          <a:prstGeom prst="rect">
            <a:avLst/>
          </a:prstGeom>
          <a:solidFill>
            <a:srgbClr val="CCFFCC"/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b="1" dirty="0" smtClean="0">
                <a:solidFill>
                  <a:srgbClr val="8F0856"/>
                </a:solidFill>
              </a:rPr>
              <a:t>CMIP5: (3.5 </a:t>
            </a:r>
            <a:r>
              <a:rPr lang="en-US" sz="800" b="1" dirty="0">
                <a:solidFill>
                  <a:srgbClr val="8F0856"/>
                </a:solidFill>
              </a:rPr>
              <a:t>P</a:t>
            </a:r>
            <a:r>
              <a:rPr lang="en-US" sz="800" b="1" dirty="0" smtClean="0">
                <a:solidFill>
                  <a:srgbClr val="8F0856"/>
                </a:solidFill>
              </a:rPr>
              <a:t>B of data)</a:t>
            </a:r>
            <a:endParaRPr lang="en-US" sz="800" b="1" dirty="0">
              <a:solidFill>
                <a:srgbClr val="8F0856"/>
              </a:solidFill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498325" y="2049426"/>
            <a:ext cx="1441175" cy="215444"/>
          </a:xfrm>
          <a:prstGeom prst="rect">
            <a:avLst/>
          </a:prstGeom>
          <a:solidFill>
            <a:srgbClr val="CCFFCC"/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b="1" dirty="0" smtClean="0">
                <a:solidFill>
                  <a:srgbClr val="8F0856"/>
                </a:solidFill>
              </a:rPr>
              <a:t>CMIP6: (300 PB to 3 EB ?)</a:t>
            </a:r>
            <a:endParaRPr lang="en-US" sz="800" b="1" dirty="0">
              <a:solidFill>
                <a:srgbClr val="8F0856"/>
              </a:solidFill>
            </a:endParaRPr>
          </a:p>
        </p:txBody>
      </p:sp>
      <p:grpSp>
        <p:nvGrpSpPr>
          <p:cNvPr id="22" name="Group 161"/>
          <p:cNvGrpSpPr/>
          <p:nvPr/>
        </p:nvGrpSpPr>
        <p:grpSpPr>
          <a:xfrm>
            <a:off x="7586924" y="2291384"/>
            <a:ext cx="1193034" cy="1463040"/>
            <a:chOff x="7914066" y="2438037"/>
            <a:chExt cx="1193034" cy="14630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Rectangle 162"/>
            <p:cNvSpPr/>
            <p:nvPr/>
          </p:nvSpPr>
          <p:spPr bwMode="auto">
            <a:xfrm>
              <a:off x="7914066" y="2438037"/>
              <a:ext cx="1193034" cy="1463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tlCol="0" anchor="b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pic>
          <p:nvPicPr>
            <p:cNvPr id="24" name="Picture 2" descr="C:\Users\lowder2\AppData\Local\Microsoft\Windows\Temporary Internet Files\Content.IE5\9IBKBFVC\MC900433797[1]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9690" y="2752634"/>
              <a:ext cx="961787" cy="96027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984361" y="2531306"/>
            <a:ext cx="902856" cy="1138773"/>
          </a:xfrm>
          <a:prstGeom prst="rect">
            <a:avLst/>
          </a:prstGeom>
          <a:solidFill>
            <a:srgbClr val="C1D9F7"/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prstClr val="black"/>
                </a:solidFill>
              </a:rPr>
              <a:t>“The balance of </a:t>
            </a:r>
            <a:r>
              <a:rPr lang="en-US" sz="800" b="1" i="1" dirty="0">
                <a:solidFill>
                  <a:srgbClr val="8F0856"/>
                </a:solidFill>
              </a:rPr>
              <a:t>evidence</a:t>
            </a:r>
            <a:r>
              <a:rPr lang="en-US" sz="800" dirty="0">
                <a:solidFill>
                  <a:prstClr val="black"/>
                </a:solidFill>
              </a:rPr>
              <a:t> suggests a discernible human influence on global climate</a:t>
            </a:r>
            <a:r>
              <a:rPr lang="en-US" sz="800" dirty="0" smtClean="0">
                <a:solidFill>
                  <a:prstClr val="black"/>
                </a:solidFill>
              </a:rPr>
              <a:t>”</a:t>
            </a:r>
          </a:p>
          <a:p>
            <a:pPr algn="just">
              <a:spcBef>
                <a:spcPct val="50000"/>
              </a:spcBef>
            </a:pPr>
            <a:r>
              <a:rPr lang="en-US" sz="800" b="1" dirty="0" smtClean="0">
                <a:solidFill>
                  <a:srgbClr val="8F0856"/>
                </a:solidFill>
              </a:rPr>
              <a:t>(1 GB of data)</a:t>
            </a:r>
            <a:endParaRPr lang="en-US" sz="800" b="1" dirty="0">
              <a:solidFill>
                <a:srgbClr val="8F0856"/>
              </a:solidFill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2238985" y="2132982"/>
            <a:ext cx="1175518" cy="1138773"/>
          </a:xfrm>
          <a:prstGeom prst="rect">
            <a:avLst/>
          </a:prstGeom>
          <a:solidFill>
            <a:srgbClr val="C1D9F7"/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prstClr val="black"/>
                </a:solidFill>
              </a:rPr>
              <a:t>“There is new and </a:t>
            </a:r>
            <a:r>
              <a:rPr lang="en-US" sz="800" b="1" i="1" dirty="0">
                <a:solidFill>
                  <a:srgbClr val="8F0856"/>
                </a:solidFill>
              </a:rPr>
              <a:t>stronger evidence </a:t>
            </a:r>
            <a:r>
              <a:rPr lang="en-US" sz="800" dirty="0">
                <a:solidFill>
                  <a:prstClr val="black"/>
                </a:solidFill>
              </a:rPr>
              <a:t>that most of the warming observed over the last 50 years is attributable to human activities</a:t>
            </a:r>
            <a:r>
              <a:rPr lang="en-US" sz="800" dirty="0" smtClean="0">
                <a:solidFill>
                  <a:prstClr val="black"/>
                </a:solidFill>
              </a:rPr>
              <a:t>”</a:t>
            </a:r>
          </a:p>
          <a:p>
            <a:pPr algn="just">
              <a:spcBef>
                <a:spcPct val="50000"/>
              </a:spcBef>
            </a:pPr>
            <a:r>
              <a:rPr lang="en-US" sz="800" b="1" dirty="0" smtClean="0">
                <a:solidFill>
                  <a:srgbClr val="8F0856"/>
                </a:solidFill>
              </a:rPr>
              <a:t>(500 GB of data)</a:t>
            </a:r>
            <a:endParaRPr lang="en-US" sz="800" b="1" dirty="0">
              <a:solidFill>
                <a:srgbClr val="8F0856"/>
              </a:solidFill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3771020" y="1347917"/>
            <a:ext cx="1278674" cy="1508105"/>
          </a:xfrm>
          <a:prstGeom prst="rect">
            <a:avLst/>
          </a:prstGeom>
          <a:solidFill>
            <a:srgbClr val="C1D9F7"/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prstClr val="black"/>
                </a:solidFill>
              </a:rPr>
              <a:t>“Most of the observed increase in globally averaged temperatures since the mid-20</a:t>
            </a:r>
            <a:r>
              <a:rPr lang="en-US" sz="800" baseline="30000" dirty="0">
                <a:solidFill>
                  <a:prstClr val="black"/>
                </a:solidFill>
              </a:rPr>
              <a:t>th</a:t>
            </a:r>
            <a:r>
              <a:rPr lang="en-US" sz="800" dirty="0">
                <a:solidFill>
                  <a:prstClr val="black"/>
                </a:solidFill>
              </a:rPr>
              <a:t> century is </a:t>
            </a:r>
            <a:r>
              <a:rPr lang="en-US" sz="800" b="1" i="1" dirty="0">
                <a:solidFill>
                  <a:srgbClr val="8F0856"/>
                </a:solidFill>
              </a:rPr>
              <a:t>very likely</a:t>
            </a:r>
            <a:r>
              <a:rPr lang="en-US" sz="800" i="1" dirty="0">
                <a:solidFill>
                  <a:prstClr val="black"/>
                </a:solidFill>
              </a:rPr>
              <a:t>*</a:t>
            </a:r>
            <a:r>
              <a:rPr lang="en-US" sz="800" dirty="0">
                <a:solidFill>
                  <a:prstClr val="black"/>
                </a:solidFill>
              </a:rPr>
              <a:t> due to the observed increase in anthropogenic greenhouse gas concentrations</a:t>
            </a:r>
            <a:r>
              <a:rPr lang="en-US" sz="800" dirty="0" smtClean="0">
                <a:solidFill>
                  <a:prstClr val="black"/>
                </a:solidFill>
              </a:rPr>
              <a:t>”</a:t>
            </a:r>
          </a:p>
          <a:p>
            <a:pPr algn="just">
              <a:spcBef>
                <a:spcPct val="50000"/>
              </a:spcBef>
            </a:pPr>
            <a:r>
              <a:rPr lang="en-US" sz="800" b="1" dirty="0" smtClean="0">
                <a:solidFill>
                  <a:srgbClr val="8F0856"/>
                </a:solidFill>
              </a:rPr>
              <a:t>(35 TB of data)</a:t>
            </a:r>
            <a:endParaRPr lang="en-US" sz="800" b="1" dirty="0">
              <a:solidFill>
                <a:srgbClr val="8F0856"/>
              </a:solidFill>
            </a:endParaRPr>
          </a:p>
        </p:txBody>
      </p:sp>
      <p:sp>
        <p:nvSpPr>
          <p:cNvPr id="29" name="TextBox 176"/>
          <p:cNvSpPr txBox="1"/>
          <p:nvPr/>
        </p:nvSpPr>
        <p:spPr>
          <a:xfrm rot="16200000">
            <a:off x="-314268" y="3884047"/>
            <a:ext cx="725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Bytes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" name="Oval 123"/>
          <p:cNvSpPr/>
          <p:nvPr/>
        </p:nvSpPr>
        <p:spPr bwMode="auto">
          <a:xfrm>
            <a:off x="1041292" y="6141229"/>
            <a:ext cx="111573" cy="111573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1" name="Oval 131"/>
          <p:cNvSpPr/>
          <p:nvPr/>
        </p:nvSpPr>
        <p:spPr bwMode="auto">
          <a:xfrm>
            <a:off x="2810164" y="6141229"/>
            <a:ext cx="111573" cy="111573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2" name="Oval 147"/>
          <p:cNvSpPr/>
          <p:nvPr/>
        </p:nvSpPr>
        <p:spPr bwMode="auto">
          <a:xfrm>
            <a:off x="4566989" y="6141229"/>
            <a:ext cx="111573" cy="111573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3" name="Oval 148"/>
          <p:cNvSpPr/>
          <p:nvPr/>
        </p:nvSpPr>
        <p:spPr bwMode="auto">
          <a:xfrm>
            <a:off x="6322986" y="6141229"/>
            <a:ext cx="111573" cy="111573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4" name="Oval 152"/>
          <p:cNvSpPr/>
          <p:nvPr/>
        </p:nvSpPr>
        <p:spPr bwMode="auto">
          <a:xfrm>
            <a:off x="8094515" y="6141229"/>
            <a:ext cx="111573" cy="111573"/>
          </a:xfrm>
          <a:prstGeom prst="ellips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35" name="Picture 17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2902" y="4036646"/>
            <a:ext cx="1179576" cy="66844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0616" y="332656"/>
            <a:ext cx="9144000" cy="576064"/>
          </a:xfrm>
        </p:spPr>
        <p:txBody>
          <a:bodyPr/>
          <a:lstStyle/>
          <a:p>
            <a:r>
              <a:rPr lang="de-DE" dirty="0" smtClean="0"/>
              <a:t>Scientific Driver: </a:t>
            </a:r>
            <a:r>
              <a:rPr lang="de-DE" sz="2000" dirty="0" smtClean="0"/>
              <a:t>International </a:t>
            </a:r>
            <a:r>
              <a:rPr lang="de-DE" sz="2000" dirty="0" err="1" smtClean="0"/>
              <a:t>Climate</a:t>
            </a:r>
            <a:r>
              <a:rPr lang="de-DE" sz="2000" dirty="0"/>
              <a:t> </a:t>
            </a:r>
            <a:r>
              <a:rPr lang="de-DE" sz="2000" dirty="0" smtClean="0"/>
              <a:t>Model </a:t>
            </a:r>
            <a:r>
              <a:rPr lang="de-DE" sz="2000" dirty="0" err="1" smtClean="0"/>
              <a:t>Intercomparsion</a:t>
            </a:r>
            <a:r>
              <a:rPr lang="de-DE" sz="2000" dirty="0" smtClean="0"/>
              <a:t> Projects</a:t>
            </a:r>
            <a:endParaRPr lang="de-DE" sz="2000" dirty="0"/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0" y="915874"/>
            <a:ext cx="9144000" cy="432043"/>
          </a:xfrm>
          <a:prstGeom prst="rect">
            <a:avLst/>
          </a:prstGeom>
          <a:solidFill>
            <a:srgbClr val="F6F6F6"/>
          </a:solidFill>
        </p:spPr>
        <p:txBody>
          <a:bodyPr wrap="square" lIns="180000" rIns="180000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5191"/>
                </a:solidFill>
                <a:latin typeface="Calibri" panose="020F0502020204030204" pitchFamily="34" charset="0"/>
                <a:ea typeface="CMU Sans Serif" pitchFamily="50" charset="0"/>
                <a:cs typeface="CMU Sans Serif" pitchFamily="50" charset="0"/>
              </a:defRPr>
            </a:lvl1pPr>
          </a:lstStyle>
          <a:p>
            <a:r>
              <a:rPr lang="en-US" sz="1600" dirty="0" smtClean="0">
                <a:latin typeface="Arial Narrow"/>
                <a:cs typeface="Arial Narrow"/>
              </a:rPr>
              <a:t>Intergovernmental Panel on Climate Change (IPCC): CMIP data history</a:t>
            </a:r>
            <a:endParaRPr lang="en-US" sz="1600" dirty="0">
              <a:latin typeface="Arial Narrow"/>
              <a:cs typeface="Arial Narrow"/>
            </a:endParaRP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5381344" y="1161142"/>
            <a:ext cx="1701965" cy="1015114"/>
          </a:xfrm>
          <a:prstGeom prst="rect">
            <a:avLst/>
          </a:prstGeom>
          <a:solidFill>
            <a:srgbClr val="C1D9F7"/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</a:rPr>
              <a:t>“</a:t>
            </a:r>
            <a:r>
              <a:rPr lang="en-US" sz="800" dirty="0">
                <a:solidFill>
                  <a:prstClr val="black"/>
                </a:solidFill>
              </a:rPr>
              <a:t>This evidence for human </a:t>
            </a:r>
            <a:r>
              <a:rPr lang="en-US" sz="800" dirty="0" smtClean="0">
                <a:solidFill>
                  <a:prstClr val="black"/>
                </a:solidFill>
              </a:rPr>
              <a:t>influence has </a:t>
            </a:r>
            <a:r>
              <a:rPr lang="en-US" sz="800" dirty="0">
                <a:solidFill>
                  <a:prstClr val="black"/>
                </a:solidFill>
              </a:rPr>
              <a:t>grown since AR4. It is </a:t>
            </a:r>
            <a:r>
              <a:rPr lang="en-US" sz="800" b="1" dirty="0">
                <a:solidFill>
                  <a:srgbClr val="8F0856"/>
                </a:solidFill>
              </a:rPr>
              <a:t>extremely likely </a:t>
            </a:r>
            <a:r>
              <a:rPr lang="en-US" sz="800" dirty="0">
                <a:solidFill>
                  <a:prstClr val="black"/>
                </a:solidFill>
              </a:rPr>
              <a:t>that human influence has been the dominant cause </a:t>
            </a:r>
            <a:r>
              <a:rPr lang="en-US" sz="800" dirty="0" smtClean="0">
                <a:solidFill>
                  <a:prstClr val="black"/>
                </a:solidFill>
              </a:rPr>
              <a:t>of the </a:t>
            </a:r>
            <a:r>
              <a:rPr lang="en-US" sz="800" dirty="0">
                <a:solidFill>
                  <a:prstClr val="black"/>
                </a:solidFill>
              </a:rPr>
              <a:t>observed warming since the mid-20th century.</a:t>
            </a:r>
            <a:r>
              <a:rPr lang="en-US" sz="800" dirty="0" smtClean="0">
                <a:solidFill>
                  <a:prstClr val="black"/>
                </a:solidFill>
              </a:rPr>
              <a:t>”</a:t>
            </a:r>
          </a:p>
          <a:p>
            <a:pPr algn="just">
              <a:spcBef>
                <a:spcPct val="50000"/>
              </a:spcBef>
            </a:pPr>
            <a:r>
              <a:rPr lang="en-US" sz="800" b="1" dirty="0" smtClean="0">
                <a:solidFill>
                  <a:srgbClr val="8F0856"/>
                </a:solidFill>
              </a:rPr>
              <a:t>(3.5 </a:t>
            </a:r>
            <a:r>
              <a:rPr lang="en-US" sz="800" b="1" dirty="0">
                <a:solidFill>
                  <a:srgbClr val="8F0856"/>
                </a:solidFill>
              </a:rPr>
              <a:t>P</a:t>
            </a:r>
            <a:r>
              <a:rPr lang="en-US" sz="800" b="1" dirty="0" smtClean="0">
                <a:solidFill>
                  <a:srgbClr val="8F0856"/>
                </a:solidFill>
              </a:rPr>
              <a:t>B of data)</a:t>
            </a:r>
            <a:endParaRPr lang="en-US" sz="800" b="1" dirty="0">
              <a:solidFill>
                <a:srgbClr val="8F0856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7037230" y="1347917"/>
            <a:ext cx="2114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err="1" smtClean="0"/>
              <a:t>Courtesy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Dean Williams</a:t>
            </a:r>
            <a:endParaRPr lang="de-DE" sz="1200" dirty="0"/>
          </a:p>
        </p:txBody>
      </p:sp>
      <p:sp>
        <p:nvSpPr>
          <p:cNvPr id="37" name="Fußzeilenplatzhalt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Workshop on Digital Objects, Brussels</a:t>
            </a: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83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CMIP6 experiment design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Digital Objects, Brussels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2018/09/26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908720"/>
            <a:ext cx="54006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-472" y="6010255"/>
            <a:ext cx="43924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smtClean="0"/>
              <a:t>Eyring, Bony, Meehl, Senior, Stevens et al., Overview of the Coupled Model Intercomparison Project Phase 6 (CMIP6) excperimental design and organization. Geosci. Model Dev., EGU, 2016. doi:10.5194/gmd-9-1937-2016</a:t>
            </a:r>
            <a:endParaRPr lang="de-DE" sz="1000"/>
          </a:p>
        </p:txBody>
      </p:sp>
    </p:spTree>
    <p:extLst>
      <p:ext uri="{BB962C8B-B14F-4D97-AF65-F5344CB8AC3E}">
        <p14:creationId xmlns:p14="http://schemas.microsoft.com/office/powerpoint/2010/main" val="2656070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972" y="2835070"/>
            <a:ext cx="5905246" cy="366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</a:rPr>
              <a:t>The Earth System </a:t>
            </a:r>
            <a:r>
              <a:rPr lang="de-DE" dirty="0" err="1">
                <a:latin typeface="Calibri" panose="020F0502020204030204" pitchFamily="34" charset="0"/>
              </a:rPr>
              <a:t>Grid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Federation</a:t>
            </a:r>
            <a:r>
              <a:rPr lang="de-DE" dirty="0">
                <a:latin typeface="Calibri" panose="020F0502020204030204" pitchFamily="34" charset="0"/>
              </a:rPr>
              <a:t> (ESGF)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2018/09/26</a:t>
            </a:r>
            <a:endParaRPr lang="en-US" dirty="0"/>
          </a:p>
        </p:txBody>
      </p:sp>
      <p:cxnSp>
        <p:nvCxnSpPr>
          <p:cNvPr id="17" name="Gerade Verbindung 16"/>
          <p:cNvCxnSpPr/>
          <p:nvPr/>
        </p:nvCxnSpPr>
        <p:spPr>
          <a:xfrm flipH="1" flipV="1">
            <a:off x="4046062" y="3645024"/>
            <a:ext cx="2182122" cy="8338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flipH="1" flipV="1">
            <a:off x="4052078" y="2676427"/>
            <a:ext cx="2896186" cy="9685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uppieren 18"/>
          <p:cNvGrpSpPr/>
          <p:nvPr/>
        </p:nvGrpSpPr>
        <p:grpSpPr>
          <a:xfrm>
            <a:off x="130600" y="3916677"/>
            <a:ext cx="4302383" cy="1961170"/>
            <a:chOff x="230667" y="2752281"/>
            <a:chExt cx="8897145" cy="3718009"/>
          </a:xfrm>
        </p:grpSpPr>
        <p:pic>
          <p:nvPicPr>
            <p:cNvPr id="20" name="Picture 4" descr="DOE_icon.tif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46" r="9113"/>
            <a:stretch>
              <a:fillRect/>
            </a:stretch>
          </p:blipFill>
          <p:spPr>
            <a:xfrm>
              <a:off x="339186" y="2752281"/>
              <a:ext cx="751505" cy="837496"/>
            </a:xfrm>
            <a:prstGeom prst="rect">
              <a:avLst/>
            </a:prstGeom>
          </p:spPr>
        </p:pic>
        <p:pic>
          <p:nvPicPr>
            <p:cNvPr id="21" name="Picture 5" descr="NSF_Logo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70183" y="2779167"/>
              <a:ext cx="723078" cy="786677"/>
            </a:xfrm>
            <a:prstGeom prst="rect">
              <a:avLst/>
            </a:prstGeom>
          </p:spPr>
        </p:pic>
        <p:pic>
          <p:nvPicPr>
            <p:cNvPr id="22" name="Picture 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53967" y="5961240"/>
              <a:ext cx="1773357" cy="498965"/>
            </a:xfrm>
            <a:prstGeom prst="rect">
              <a:avLst/>
            </a:prstGeom>
          </p:spPr>
        </p:pic>
        <p:pic>
          <p:nvPicPr>
            <p:cNvPr id="23" name="Picture 7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0667" y="5075218"/>
              <a:ext cx="777284" cy="669650"/>
            </a:xfrm>
            <a:prstGeom prst="rect">
              <a:avLst/>
            </a:prstGeom>
          </p:spPr>
        </p:pic>
        <p:pic>
          <p:nvPicPr>
            <p:cNvPr id="24" name="Picture 8" descr="LLL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08298" y="2855505"/>
              <a:ext cx="640632" cy="66109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25" name="Picture 9" descr="ORNL whiteText-Green.eps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414" y="3676876"/>
              <a:ext cx="966029" cy="57446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26" name="Picture 10" descr="Kitwarelogo-4c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4662" y="3818162"/>
              <a:ext cx="1125453" cy="307418"/>
            </a:xfrm>
            <a:prstGeom prst="rect">
              <a:avLst/>
            </a:prstGeom>
            <a:solidFill>
              <a:srgbClr val="FFFFFF"/>
            </a:solidFill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27" name="Picture 11" descr="SCI-logo-transparent-black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4179" y="3712509"/>
              <a:ext cx="927429" cy="507114"/>
            </a:xfrm>
            <a:prstGeom prst="rect">
              <a:avLst/>
            </a:prstGeom>
            <a:solidFill>
              <a:srgbClr val="FFFFFF"/>
            </a:solidFill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28" name="Picture 12" descr="nyu-poly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269" y="3032835"/>
              <a:ext cx="1099543" cy="30721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29" name="Picture 13" descr="logo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291" y="3718313"/>
              <a:ext cx="1019849" cy="496145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30" name="Picture 14" descr="3202620539_f67ac5284c.jp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123" y="3659090"/>
              <a:ext cx="688373" cy="60808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31" name="Picture 15" descr="TX_Logo_transparentbackground[1].eps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126" y="3648830"/>
              <a:ext cx="654314" cy="62747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32" name="Picture 16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6298823" y="3716376"/>
              <a:ext cx="747156" cy="4998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33" name="Picture 17"/>
            <p:cNvPicPr>
              <a:picLocks noChangeAspect="1"/>
            </p:cNvPicPr>
            <p:nvPr/>
          </p:nvPicPr>
          <p:blipFill rotWithShape="1">
            <a:blip r:embed="rId16"/>
            <a:srcRect l="43864" t="20061" r="39634" b="14374"/>
            <a:stretch/>
          </p:blipFill>
          <p:spPr>
            <a:xfrm>
              <a:off x="410614" y="4436237"/>
              <a:ext cx="762000" cy="35058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34" name="Picture 6" descr="PNNL_Logo.png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51" r="8036"/>
            <a:stretch/>
          </p:blipFill>
          <p:spPr bwMode="auto">
            <a:xfrm>
              <a:off x="2515099" y="4384218"/>
              <a:ext cx="1172633" cy="448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</p:pic>
        <p:pic>
          <p:nvPicPr>
            <p:cNvPr id="35" name="Picture 19" descr="sandia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2050" y="4402352"/>
              <a:ext cx="963613" cy="4146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0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8290" y="4472479"/>
              <a:ext cx="1051228" cy="28208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37" name="Picture 21"/>
            <p:cNvPicPr>
              <a:picLocks noChangeAspect="1"/>
            </p:cNvPicPr>
            <p:nvPr/>
          </p:nvPicPr>
          <p:blipFill rotWithShape="1">
            <a:blip r:embed="rId16"/>
            <a:srcRect l="80353"/>
            <a:stretch/>
          </p:blipFill>
          <p:spPr>
            <a:xfrm>
              <a:off x="3877168" y="4385088"/>
              <a:ext cx="758825" cy="44726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38" name="Picture 22"/>
            <p:cNvPicPr>
              <a:picLocks noChangeAspect="1"/>
            </p:cNvPicPr>
            <p:nvPr/>
          </p:nvPicPr>
          <p:blipFill rotWithShape="1">
            <a:blip r:embed="rId16"/>
            <a:srcRect l="62291" r="19694"/>
            <a:stretch/>
          </p:blipFill>
          <p:spPr>
            <a:xfrm>
              <a:off x="4825429" y="4372294"/>
              <a:ext cx="733425" cy="47144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39" name="Picture 23" descr="369943031_79b3a7e819.jpg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8954" y="4272060"/>
              <a:ext cx="622473" cy="66089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40" name="TextBox 24"/>
            <p:cNvSpPr txBox="1"/>
            <p:nvPr/>
          </p:nvSpPr>
          <p:spPr>
            <a:xfrm>
              <a:off x="8003813" y="5538497"/>
              <a:ext cx="960181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dirty="0" smtClean="0"/>
                <a:t>. . .</a:t>
              </a:r>
              <a:endParaRPr lang="en-US" sz="5000" dirty="0"/>
            </a:p>
          </p:txBody>
        </p:sp>
        <p:pic>
          <p:nvPicPr>
            <p:cNvPr id="41" name="Picture 25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351623" y="3576604"/>
              <a:ext cx="696458" cy="770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42" name="Picture 26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951826" y="2918736"/>
              <a:ext cx="3089707" cy="52287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43" name="Picture 27"/>
            <p:cNvPicPr>
              <a:picLocks noChangeAspect="1"/>
            </p:cNvPicPr>
            <p:nvPr/>
          </p:nvPicPr>
          <p:blipFill rotWithShape="1">
            <a:blip r:embed="rId23"/>
            <a:srcRect r="37429" b="7148"/>
            <a:stretch/>
          </p:blipFill>
          <p:spPr>
            <a:xfrm>
              <a:off x="2251625" y="5125951"/>
              <a:ext cx="1476329" cy="573759"/>
            </a:xfrm>
            <a:prstGeom prst="rect">
              <a:avLst/>
            </a:prstGeom>
          </p:spPr>
        </p:pic>
        <p:pic>
          <p:nvPicPr>
            <p:cNvPr id="44" name="Picture 28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3934879" y="5062879"/>
              <a:ext cx="1158192" cy="692973"/>
            </a:xfrm>
            <a:prstGeom prst="rect">
              <a:avLst/>
            </a:prstGeom>
          </p:spPr>
        </p:pic>
        <p:pic>
          <p:nvPicPr>
            <p:cNvPr id="45" name="Picture 29" descr="a.tiff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0320" y="5144717"/>
              <a:ext cx="1166626" cy="53828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46" name="Picture 30"/>
            <p:cNvPicPr>
              <a:picLocks noChangeAspect="1"/>
            </p:cNvPicPr>
            <p:nvPr/>
          </p:nvPicPr>
          <p:blipFill rotWithShape="1">
            <a:blip r:embed="rId26"/>
            <a:srcRect l="25723" t="42060" r="25746" b="26758"/>
            <a:stretch/>
          </p:blipFill>
          <p:spPr>
            <a:xfrm>
              <a:off x="5291631" y="4998538"/>
              <a:ext cx="701856" cy="81458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47" name="Picture 31" descr="a.tiff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7146" y="2893491"/>
              <a:ext cx="1627386" cy="57059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48" name="Picture 32" descr="a.tiff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34" y="6027601"/>
              <a:ext cx="1588197" cy="37353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49" name="Picture 33" descr="a.tiff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1427" y="5005417"/>
              <a:ext cx="677542" cy="80158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50" name="TextBox 34"/>
            <p:cNvSpPr txBox="1"/>
            <p:nvPr/>
          </p:nvSpPr>
          <p:spPr>
            <a:xfrm>
              <a:off x="7093116" y="3041486"/>
              <a:ext cx="1846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51" name="Picture 36" descr="ESMF logo.jpeg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5600" y="5985010"/>
              <a:ext cx="1295870" cy="45403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52" name="Picture 37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5542267" y="5945533"/>
              <a:ext cx="965326" cy="524757"/>
            </a:xfrm>
            <a:prstGeom prst="rect">
              <a:avLst/>
            </a:prstGeom>
          </p:spPr>
        </p:pic>
        <p:pic>
          <p:nvPicPr>
            <p:cNvPr id="53" name="Picture 39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7970925" y="4433188"/>
              <a:ext cx="738380" cy="356346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54" name="Picture 40"/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6707199" y="5949910"/>
              <a:ext cx="1057082" cy="435331"/>
            </a:xfrm>
            <a:prstGeom prst="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55" name="Grafik 54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951" y="5125951"/>
              <a:ext cx="1356977" cy="613296"/>
            </a:xfrm>
            <a:prstGeom prst="rect">
              <a:avLst/>
            </a:prstGeom>
          </p:spPr>
        </p:pic>
      </p:grpSp>
      <p:sp>
        <p:nvSpPr>
          <p:cNvPr id="59" name="Title 2"/>
          <p:cNvSpPr txBox="1">
            <a:spLocks/>
          </p:cNvSpPr>
          <p:nvPr/>
        </p:nvSpPr>
        <p:spPr>
          <a:xfrm>
            <a:off x="230667" y="962324"/>
            <a:ext cx="8686800" cy="1602579"/>
          </a:xfrm>
          <a:prstGeom prst="rect">
            <a:avLst/>
          </a:prstGeom>
          <a:solidFill>
            <a:srgbClr val="F6F6F6"/>
          </a:solidFill>
        </p:spPr>
        <p:txBody>
          <a:bodyPr wrap="square" lIns="180000" rIns="180000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5191"/>
                </a:solidFill>
                <a:latin typeface="Calibri" panose="020F0502020204030204" pitchFamily="34" charset="0"/>
                <a:ea typeface="CMU Sans Serif" pitchFamily="50" charset="0"/>
                <a:cs typeface="CMU Sans Serif" pitchFamily="50" charset="0"/>
              </a:defRPr>
            </a:lvl1pPr>
          </a:lstStyle>
          <a:p>
            <a:r>
              <a:rPr lang="en-US" sz="2600" dirty="0" smtClean="0">
                <a:latin typeface="+mn-lt"/>
                <a:cs typeface="Arial Narrow"/>
              </a:rPr>
              <a:t>ESGF is a coordinated multiagency, international collaboration of institutions that continually develop, deploy, and maintain software needed to facilitate and empower the study of climate </a:t>
            </a:r>
            <a:endParaRPr lang="en-US" sz="2600" dirty="0">
              <a:latin typeface="+mn-lt"/>
              <a:cs typeface="Arial Narrow"/>
            </a:endParaRPr>
          </a:p>
        </p:txBody>
      </p:sp>
      <p:sp>
        <p:nvSpPr>
          <p:cNvPr id="61" name="Rechteck 60"/>
          <p:cNvSpPr/>
          <p:nvPr/>
        </p:nvSpPr>
        <p:spPr>
          <a:xfrm>
            <a:off x="6228184" y="3645024"/>
            <a:ext cx="720080" cy="833882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Title 2"/>
          <p:cNvSpPr txBox="1">
            <a:spLocks/>
          </p:cNvSpPr>
          <p:nvPr/>
        </p:nvSpPr>
        <p:spPr>
          <a:xfrm>
            <a:off x="183076" y="2672145"/>
            <a:ext cx="3862986" cy="968597"/>
          </a:xfrm>
          <a:prstGeom prst="rect">
            <a:avLst/>
          </a:prstGeom>
          <a:solidFill>
            <a:srgbClr val="F6F6F6"/>
          </a:solidFill>
        </p:spPr>
        <p:txBody>
          <a:bodyPr wrap="square" lIns="180000" rIns="180000"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5191"/>
                </a:solidFill>
                <a:latin typeface="Calibri" panose="020F0502020204030204" pitchFamily="34" charset="0"/>
                <a:ea typeface="CMU Sans Serif" pitchFamily="50" charset="0"/>
                <a:cs typeface="CMU Sans Serif" pitchFamily="50" charset="0"/>
              </a:defRPr>
            </a:lvl1pPr>
          </a:lstStyle>
          <a:p>
            <a:r>
              <a:rPr lang="en-US" sz="2600" dirty="0" smtClean="0">
                <a:latin typeface="+mn-lt"/>
                <a:cs typeface="Arial Narrow"/>
              </a:rPr>
              <a:t>IS-ENES: European ESGF federation part</a:t>
            </a:r>
            <a:endParaRPr lang="en-US" sz="2600" dirty="0">
              <a:latin typeface="+mn-lt"/>
              <a:cs typeface="Arial Narrow"/>
            </a:endParaRP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400543"/>
            <a:ext cx="1512886" cy="54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920505" y="6245168"/>
            <a:ext cx="2114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err="1" smtClean="0"/>
              <a:t>Courtesy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Dean Williams</a:t>
            </a:r>
            <a:endParaRPr lang="de-DE" sz="120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Digital Objects, Brussels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745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Challenges and opportunities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smtClean="0"/>
              <a:t>Automated digital object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de-DE" smtClean="0"/>
              <a:t>Workflow support and provenance aggregation</a:t>
            </a:r>
          </a:p>
          <a:p>
            <a:pPr marL="514350" indent="-514350">
              <a:buFont typeface="+mj-lt"/>
              <a:buAutoNum type="arabicPeriod"/>
            </a:pPr>
            <a:r>
              <a:rPr lang="de-DE"/>
              <a:t>Support for work at higher levels of abstraction</a:t>
            </a:r>
          </a:p>
          <a:p>
            <a:pPr marL="514350" indent="-514350">
              <a:buFont typeface="+mj-lt"/>
              <a:buAutoNum type="arabicPeriod"/>
            </a:pPr>
            <a:r>
              <a:rPr lang="de-DE" smtClean="0"/>
              <a:t>Services to new user communities</a:t>
            </a:r>
          </a:p>
          <a:p>
            <a:pPr marL="514350" indent="-514350">
              <a:buFont typeface="+mj-lt"/>
              <a:buAutoNum type="arabicPeriod"/>
            </a:pPr>
            <a:r>
              <a:rPr lang="de-DE"/>
              <a:t>Sustainable funding and business </a:t>
            </a:r>
            <a:r>
              <a:rPr lang="de-DE" smtClean="0"/>
              <a:t>models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2018/09/26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Digital Objects, Brussels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560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ESGF </a:t>
            </a:r>
            <a:r>
              <a:rPr lang="de-DE" dirty="0" err="1" smtClean="0"/>
              <a:t>publication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versioning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>
                <a:solidFill>
                  <a:prstClr val="white"/>
                </a:solidFill>
              </a:rPr>
              <a:pPr/>
              <a:t>6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BD60584-D0C2-413B-BF12-47DF9533AFD7}" type="datetime1">
              <a:rPr lang="de-DE" smtClean="0"/>
              <a:t>26.09.2018</a:t>
            </a:fld>
            <a:endParaRPr lang="en-US" dirty="0"/>
          </a:p>
        </p:txBody>
      </p:sp>
      <p:pic>
        <p:nvPicPr>
          <p:cNvPr id="6" name="Picture 3" descr="Dean Williams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375" y="1042870"/>
            <a:ext cx="3613228" cy="3516075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179512" y="121676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r</a:t>
            </a:r>
            <a:r>
              <a:rPr lang="de-DE" dirty="0" err="1" smtClean="0"/>
              <a:t>aw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, </a:t>
            </a:r>
            <a:r>
              <a:rPr lang="de-DE" dirty="0" err="1" smtClean="0"/>
              <a:t>obs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13" name="Pfeil nach rechts 12"/>
          <p:cNvSpPr/>
          <p:nvPr/>
        </p:nvSpPr>
        <p:spPr>
          <a:xfrm rot="5400000">
            <a:off x="841373" y="1686103"/>
            <a:ext cx="287323" cy="3167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lussdiagramm: Vordefinierter Prozess 14"/>
          <p:cNvSpPr/>
          <p:nvPr/>
        </p:nvSpPr>
        <p:spPr>
          <a:xfrm>
            <a:off x="244623" y="2060848"/>
            <a:ext cx="1800200" cy="694811"/>
          </a:xfrm>
          <a:prstGeom prst="flowChartPredefined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Pre-processing</a:t>
            </a:r>
            <a:endParaRPr lang="de-DE" dirty="0" smtClean="0"/>
          </a:p>
        </p:txBody>
      </p:sp>
      <p:sp>
        <p:nvSpPr>
          <p:cNvPr id="16" name="Textfeld 15"/>
          <p:cNvSpPr txBox="1"/>
          <p:nvPr/>
        </p:nvSpPr>
        <p:spPr>
          <a:xfrm>
            <a:off x="174238" y="3206817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„ESGF </a:t>
            </a:r>
            <a:r>
              <a:rPr lang="de-DE" dirty="0" err="1" smtClean="0"/>
              <a:t>publishable</a:t>
            </a:r>
            <a:r>
              <a:rPr lang="de-DE" dirty="0" smtClean="0"/>
              <a:t>“ </a:t>
            </a:r>
            <a:r>
              <a:rPr lang="de-DE" dirty="0" err="1" smtClean="0"/>
              <a:t>files</a:t>
            </a:r>
            <a:endParaRPr lang="de-DE" dirty="0"/>
          </a:p>
        </p:txBody>
      </p:sp>
      <p:sp>
        <p:nvSpPr>
          <p:cNvPr id="17" name="Pfeil nach rechts 16"/>
          <p:cNvSpPr/>
          <p:nvPr/>
        </p:nvSpPr>
        <p:spPr>
          <a:xfrm rot="5400000">
            <a:off x="851376" y="2854236"/>
            <a:ext cx="287323" cy="3167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lussdiagramm: Vordefinierter Prozess 17"/>
          <p:cNvSpPr/>
          <p:nvPr/>
        </p:nvSpPr>
        <p:spPr>
          <a:xfrm>
            <a:off x="2839345" y="3576149"/>
            <a:ext cx="1800200" cy="694811"/>
          </a:xfrm>
          <a:prstGeom prst="flowChartPredefined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ESGF (</a:t>
            </a:r>
            <a:r>
              <a:rPr lang="de-DE" dirty="0" err="1" smtClean="0"/>
              <a:t>re</a:t>
            </a:r>
            <a:r>
              <a:rPr lang="de-DE" dirty="0" smtClean="0"/>
              <a:t>-) </a:t>
            </a:r>
            <a:r>
              <a:rPr lang="de-DE" dirty="0" err="1" smtClean="0"/>
              <a:t>publication</a:t>
            </a:r>
            <a:endParaRPr lang="de-DE" dirty="0" smtClean="0"/>
          </a:p>
        </p:txBody>
      </p:sp>
      <p:sp>
        <p:nvSpPr>
          <p:cNvPr id="19" name="Pfeil nach rechts 18"/>
          <p:cNvSpPr/>
          <p:nvPr/>
        </p:nvSpPr>
        <p:spPr>
          <a:xfrm>
            <a:off x="4873391" y="3776615"/>
            <a:ext cx="1504294" cy="2313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Nach oben gebogener Pfeil 19"/>
          <p:cNvSpPr/>
          <p:nvPr/>
        </p:nvSpPr>
        <p:spPr>
          <a:xfrm rot="5400000">
            <a:off x="1652664" y="2924853"/>
            <a:ext cx="330060" cy="183620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rapezoid 21"/>
          <p:cNvSpPr/>
          <p:nvPr/>
        </p:nvSpPr>
        <p:spPr>
          <a:xfrm>
            <a:off x="2792424" y="4474517"/>
            <a:ext cx="1284012" cy="602151"/>
          </a:xfrm>
          <a:prstGeom prst="trapezoi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smtClean="0"/>
              <a:t>Queueing system</a:t>
            </a:r>
            <a:endParaRPr lang="de-DE" sz="1600" dirty="0"/>
          </a:p>
        </p:txBody>
      </p:sp>
      <p:sp>
        <p:nvSpPr>
          <p:cNvPr id="23" name="Trapezoid 22"/>
          <p:cNvSpPr/>
          <p:nvPr/>
        </p:nvSpPr>
        <p:spPr>
          <a:xfrm>
            <a:off x="4572000" y="4477857"/>
            <a:ext cx="1467202" cy="595471"/>
          </a:xfrm>
          <a:prstGeom prst="trapezoi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smtClean="0"/>
              <a:t>Handle</a:t>
            </a:r>
            <a:endParaRPr lang="de-DE" sz="1600" dirty="0" smtClean="0"/>
          </a:p>
          <a:p>
            <a:pPr algn="ctr"/>
            <a:r>
              <a:rPr lang="de-DE" sz="1600" dirty="0" smtClean="0"/>
              <a:t>System</a:t>
            </a:r>
            <a:endParaRPr lang="de-DE" sz="1600" dirty="0"/>
          </a:p>
        </p:txBody>
      </p:sp>
      <p:cxnSp>
        <p:nvCxnSpPr>
          <p:cNvPr id="24" name="Gerade Verbindung 23"/>
          <p:cNvCxnSpPr>
            <a:stCxn id="22" idx="3"/>
            <a:endCxn id="23" idx="1"/>
          </p:cNvCxnSpPr>
          <p:nvPr/>
        </p:nvCxnSpPr>
        <p:spPr>
          <a:xfrm>
            <a:off x="4001167" y="4775593"/>
            <a:ext cx="645267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Rechteck 25"/>
          <p:cNvSpPr/>
          <p:nvPr/>
        </p:nvSpPr>
        <p:spPr>
          <a:xfrm>
            <a:off x="3137575" y="5301207"/>
            <a:ext cx="2447720" cy="7200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Agreed processes; </a:t>
            </a:r>
          </a:p>
          <a:p>
            <a:pPr algn="ctr"/>
            <a:r>
              <a:rPr lang="de-DE" sz="1400" smtClean="0"/>
              <a:t>Kernel Information schema;</a:t>
            </a:r>
          </a:p>
          <a:p>
            <a:pPr algn="ctr"/>
            <a:r>
              <a:rPr lang="de-DE" sz="1400" smtClean="0"/>
              <a:t>Governance</a:t>
            </a:r>
            <a:endParaRPr lang="de-DE" sz="1400" dirty="0"/>
          </a:p>
        </p:txBody>
      </p:sp>
      <p:cxnSp>
        <p:nvCxnSpPr>
          <p:cNvPr id="36" name="Gerade Verbindung 35"/>
          <p:cNvCxnSpPr/>
          <p:nvPr/>
        </p:nvCxnSpPr>
        <p:spPr>
          <a:xfrm>
            <a:off x="3434430" y="4285334"/>
            <a:ext cx="0" cy="1891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>
            <a:endCxn id="23" idx="3"/>
          </p:cNvCxnSpPr>
          <p:nvPr/>
        </p:nvCxnSpPr>
        <p:spPr>
          <a:xfrm flipH="1">
            <a:off x="5964768" y="3885837"/>
            <a:ext cx="983496" cy="889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3156678" y="2557726"/>
            <a:ext cx="1326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chemeClr val="tx2">
                    <a:lumMod val="75000"/>
                  </a:schemeClr>
                </a:solidFill>
              </a:rPr>
              <a:t>Iterate</a:t>
            </a:r>
            <a:r>
              <a:rPr lang="de-DE" sz="1400" dirty="0" smtClean="0">
                <a:solidFill>
                  <a:schemeClr val="tx2">
                    <a:lumMod val="75000"/>
                  </a:schemeClr>
                </a:solidFill>
              </a:rPr>
              <a:t> on </a:t>
            </a:r>
            <a:r>
              <a:rPr lang="de-DE" sz="1400" dirty="0" err="1" smtClean="0">
                <a:solidFill>
                  <a:schemeClr val="tx2">
                    <a:lumMod val="75000"/>
                  </a:schemeClr>
                </a:solidFill>
              </a:rPr>
              <a:t>new</a:t>
            </a:r>
            <a:r>
              <a:rPr lang="de-DE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tx2">
                    <a:lumMod val="75000"/>
                  </a:schemeClr>
                </a:solidFill>
              </a:rPr>
              <a:t>versions</a:t>
            </a:r>
            <a:endParaRPr lang="de-DE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Nach unten gekrümmter Pfeil 2"/>
          <p:cNvSpPr/>
          <p:nvPr/>
        </p:nvSpPr>
        <p:spPr>
          <a:xfrm flipH="1">
            <a:off x="3350680" y="3134553"/>
            <a:ext cx="777530" cy="37888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RDA Fifth Plenary: Large scale data projects</a:t>
            </a: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43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ESGF PID services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367742"/>
            <a:ext cx="8229600" cy="2941577"/>
          </a:xfrm>
        </p:spPr>
        <p:txBody>
          <a:bodyPr/>
          <a:lstStyle/>
          <a:p>
            <a:r>
              <a:rPr lang="de-DE" smtClean="0"/>
              <a:t>Scalability, reliability, governance</a:t>
            </a:r>
          </a:p>
          <a:p>
            <a:r>
              <a:rPr lang="de-DE" smtClean="0"/>
              <a:t>Future option: Replication support</a:t>
            </a:r>
          </a:p>
          <a:p>
            <a:pPr lvl="1"/>
            <a:r>
              <a:rPr lang="de-DE"/>
              <a:t>p</a:t>
            </a:r>
            <a:r>
              <a:rPr lang="de-DE" smtClean="0"/>
              <a:t>ackage – replicate – verify </a:t>
            </a:r>
          </a:p>
          <a:p>
            <a:r>
              <a:rPr lang="de-DE" smtClean="0"/>
              <a:t>Will require clear interfaces such as the DOIP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2018/09/26</a:t>
            </a:r>
            <a:endParaRPr lang="en-US" dirty="0"/>
          </a:p>
        </p:txBody>
      </p:sp>
      <p:pic>
        <p:nvPicPr>
          <p:cNvPr id="1026" name="Picture 2" descr="C:\Users\Tobias Weigel\doc\Organisiertes\ESGF\PID Services overview-2018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44" y="1406214"/>
            <a:ext cx="8689280" cy="196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Digital Objects, Brussels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8857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Automated DO  management &amp; Workflow support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Example: Replication support</a:t>
            </a:r>
          </a:p>
          <a:p>
            <a:r>
              <a:rPr lang="de-DE" smtClean="0"/>
              <a:t>Example: HPC workflow support</a:t>
            </a:r>
          </a:p>
          <a:p>
            <a:pPr lvl="1"/>
            <a:r>
              <a:rPr lang="de-DE" smtClean="0"/>
              <a:t>Models should be able to record who they are and what they did</a:t>
            </a:r>
          </a:p>
          <a:p>
            <a:r>
              <a:rPr lang="de-DE" smtClean="0"/>
              <a:t>Example: Workflow brokering, matching, data transformations</a:t>
            </a:r>
          </a:p>
          <a:p>
            <a:pPr lvl="1"/>
            <a:r>
              <a:rPr lang="de-DE" smtClean="0"/>
              <a:t>We discussed this in the frame of T-TAP in the past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2018/09/26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Digital Objects, Brussels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5990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272688" y="309489"/>
            <a:ext cx="4598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smtClean="0"/>
              <a:t>Type-Triggered Automated Processing (T-TAP):</a:t>
            </a:r>
          </a:p>
          <a:p>
            <a:pPr algn="ctr"/>
            <a:r>
              <a:rPr lang="de-DE" b="1" smtClean="0"/>
              <a:t>Status for climate data</a:t>
            </a:r>
            <a:endParaRPr lang="de-DE" b="1"/>
          </a:p>
        </p:txBody>
      </p:sp>
      <p:sp>
        <p:nvSpPr>
          <p:cNvPr id="14" name="Textfeld 13"/>
          <p:cNvSpPr txBox="1"/>
          <p:nvPr/>
        </p:nvSpPr>
        <p:spPr>
          <a:xfrm>
            <a:off x="197458" y="5733256"/>
            <a:ext cx="85198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red: operational / ready</a:t>
            </a:r>
          </a:p>
          <a:p>
            <a:r>
              <a:rPr lang="de-DE" smtClean="0"/>
              <a:t>orange: under construction (e.g. via confirmed projects), but likely to become operational</a:t>
            </a:r>
          </a:p>
          <a:p>
            <a:r>
              <a:rPr lang="de-DE" smtClean="0"/>
              <a:t>yellow: more work to be done</a:t>
            </a:r>
            <a:endParaRPr lang="de-DE"/>
          </a:p>
        </p:txBody>
      </p:sp>
      <p:sp>
        <p:nvSpPr>
          <p:cNvPr id="1027" name="Abgerundetes Rechteck 1026"/>
          <p:cNvSpPr/>
          <p:nvPr/>
        </p:nvSpPr>
        <p:spPr>
          <a:xfrm>
            <a:off x="3238075" y="2787850"/>
            <a:ext cx="4105099" cy="2446892"/>
          </a:xfrm>
          <a:prstGeom prst="roundRect">
            <a:avLst>
              <a:gd name="adj" fmla="val 821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29" name="Gerade Verbindung mit Pfeil 1028"/>
          <p:cNvCxnSpPr/>
          <p:nvPr/>
        </p:nvCxnSpPr>
        <p:spPr>
          <a:xfrm>
            <a:off x="4860032" y="2562861"/>
            <a:ext cx="0" cy="44997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Wolke 20"/>
          <p:cNvSpPr/>
          <p:nvPr/>
        </p:nvSpPr>
        <p:spPr>
          <a:xfrm>
            <a:off x="322885" y="2354422"/>
            <a:ext cx="3024336" cy="1928784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smtClean="0">
                <a:solidFill>
                  <a:sysClr val="windowText" lastClr="000000"/>
                </a:solidFill>
              </a:rPr>
              <a:t>Structured resource market</a:t>
            </a:r>
            <a:endParaRPr lang="de-DE" sz="2000">
              <a:solidFill>
                <a:sysClr val="windowText" lastClr="000000"/>
              </a:solidFill>
            </a:endParaRPr>
          </a:p>
        </p:txBody>
      </p:sp>
      <p:sp>
        <p:nvSpPr>
          <p:cNvPr id="5" name="Richtungspfeil 4"/>
          <p:cNvSpPr/>
          <p:nvPr/>
        </p:nvSpPr>
        <p:spPr>
          <a:xfrm>
            <a:off x="4355976" y="1973406"/>
            <a:ext cx="4568309" cy="576064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Processing controller</a:t>
            </a:r>
            <a:endParaRPr lang="de-DE"/>
          </a:p>
        </p:txBody>
      </p:sp>
      <p:pic>
        <p:nvPicPr>
          <p:cNvPr id="6" name="Picture 2" descr="C:\Users\Tobias Weigel\doc\Cliparts\female-us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980" y="1016211"/>
            <a:ext cx="809120" cy="8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899801" y="1825331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User</a:t>
            </a:r>
            <a:endParaRPr lang="de-DE"/>
          </a:p>
        </p:txBody>
      </p:sp>
      <p:sp>
        <p:nvSpPr>
          <p:cNvPr id="8" name="Zylinder 7"/>
          <p:cNvSpPr/>
          <p:nvPr/>
        </p:nvSpPr>
        <p:spPr>
          <a:xfrm>
            <a:off x="1000905" y="3869195"/>
            <a:ext cx="1152128" cy="576064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Zylinder 8"/>
          <p:cNvSpPr/>
          <p:nvPr/>
        </p:nvSpPr>
        <p:spPr>
          <a:xfrm>
            <a:off x="1153305" y="4021595"/>
            <a:ext cx="1152128" cy="576064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Zylinder 9"/>
          <p:cNvSpPr/>
          <p:nvPr/>
        </p:nvSpPr>
        <p:spPr>
          <a:xfrm>
            <a:off x="1305705" y="4173995"/>
            <a:ext cx="1152128" cy="576064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790154" y="4750059"/>
            <a:ext cx="1759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FAIR repositories</a:t>
            </a:r>
            <a:endParaRPr lang="de-DE"/>
          </a:p>
        </p:txBody>
      </p:sp>
      <p:sp>
        <p:nvSpPr>
          <p:cNvPr id="13" name="Zylinder 12"/>
          <p:cNvSpPr/>
          <p:nvPr/>
        </p:nvSpPr>
        <p:spPr>
          <a:xfrm>
            <a:off x="5562189" y="3109270"/>
            <a:ext cx="1575590" cy="573529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PID registry</a:t>
            </a:r>
            <a:endParaRPr lang="de-DE"/>
          </a:p>
        </p:txBody>
      </p:sp>
      <p:sp>
        <p:nvSpPr>
          <p:cNvPr id="15" name="Zylinder 14"/>
          <p:cNvSpPr/>
          <p:nvPr/>
        </p:nvSpPr>
        <p:spPr>
          <a:xfrm>
            <a:off x="3596656" y="3755684"/>
            <a:ext cx="1575590" cy="573529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Type Registry</a:t>
            </a:r>
            <a:endParaRPr lang="de-DE"/>
          </a:p>
        </p:txBody>
      </p:sp>
      <p:sp>
        <p:nvSpPr>
          <p:cNvPr id="17" name="Abgerundetes Rechteck 16"/>
          <p:cNvSpPr/>
          <p:nvPr/>
        </p:nvSpPr>
        <p:spPr>
          <a:xfrm>
            <a:off x="153779" y="2067657"/>
            <a:ext cx="1575590" cy="57352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Search service</a:t>
            </a:r>
            <a:endParaRPr lang="de-DE"/>
          </a:p>
        </p:txBody>
      </p:sp>
      <p:pic>
        <p:nvPicPr>
          <p:cNvPr id="1026" name="Picture 2" descr="C:\Users\Tobias Weigel\doc\Cliparts\ericlemerdy-Server-1-30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197" y="3061837"/>
            <a:ext cx="588864" cy="90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19"/>
          <p:cNvSpPr txBox="1"/>
          <p:nvPr/>
        </p:nvSpPr>
        <p:spPr>
          <a:xfrm>
            <a:off x="7473942" y="4021595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smtClean="0"/>
              <a:t>Computing</a:t>
            </a:r>
          </a:p>
          <a:p>
            <a:pPr algn="ctr"/>
            <a:r>
              <a:rPr lang="de-DE" sz="1400" smtClean="0"/>
              <a:t>resources</a:t>
            </a:r>
            <a:endParaRPr lang="de-DE" sz="1400"/>
          </a:p>
        </p:txBody>
      </p:sp>
      <p:cxnSp>
        <p:nvCxnSpPr>
          <p:cNvPr id="23" name="Gewinkelte Verbindung 22"/>
          <p:cNvCxnSpPr/>
          <p:nvPr/>
        </p:nvCxnSpPr>
        <p:spPr>
          <a:xfrm rot="5400000" flipH="1" flipV="1">
            <a:off x="1512685" y="909932"/>
            <a:ext cx="586614" cy="1728837"/>
          </a:xfrm>
          <a:prstGeom prst="bentConnector2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winkelte Verbindung 29"/>
          <p:cNvCxnSpPr/>
          <p:nvPr/>
        </p:nvCxnSpPr>
        <p:spPr>
          <a:xfrm>
            <a:off x="3623107" y="1481040"/>
            <a:ext cx="1740981" cy="492865"/>
          </a:xfrm>
          <a:prstGeom prst="bentConnector3">
            <a:avLst>
              <a:gd name="adj1" fmla="val 100021"/>
            </a:avLst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Abgerundetes Rechteck 1024"/>
          <p:cNvSpPr/>
          <p:nvPr/>
        </p:nvSpPr>
        <p:spPr>
          <a:xfrm>
            <a:off x="4564589" y="4523954"/>
            <a:ext cx="1584176" cy="56081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mtClean="0"/>
              <a:t>Broker</a:t>
            </a:r>
            <a:endParaRPr lang="de-DE"/>
          </a:p>
        </p:txBody>
      </p:sp>
      <p:sp>
        <p:nvSpPr>
          <p:cNvPr id="36" name="Abgerundetes Rechteck 35"/>
          <p:cNvSpPr/>
          <p:nvPr/>
        </p:nvSpPr>
        <p:spPr>
          <a:xfrm>
            <a:off x="5848042" y="1221528"/>
            <a:ext cx="1584176" cy="56081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Data distribution service</a:t>
            </a:r>
            <a:endParaRPr lang="de-DE" sz="1400"/>
          </a:p>
        </p:txBody>
      </p:sp>
      <p:sp>
        <p:nvSpPr>
          <p:cNvPr id="18" name="Zylinder 17"/>
          <p:cNvSpPr/>
          <p:nvPr/>
        </p:nvSpPr>
        <p:spPr>
          <a:xfrm>
            <a:off x="3599550" y="3109271"/>
            <a:ext cx="1575590" cy="573529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smtClean="0"/>
              <a:t>Schema registry</a:t>
            </a:r>
            <a:endParaRPr lang="de-DE" sz="1600"/>
          </a:p>
        </p:txBody>
      </p:sp>
      <p:cxnSp>
        <p:nvCxnSpPr>
          <p:cNvPr id="42" name="Gerade Verbindung mit Pfeil 41"/>
          <p:cNvCxnSpPr/>
          <p:nvPr/>
        </p:nvCxnSpPr>
        <p:spPr>
          <a:xfrm>
            <a:off x="5363137" y="2564271"/>
            <a:ext cx="0" cy="1900889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>
            <a:off x="5903014" y="2562861"/>
            <a:ext cx="0" cy="44997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winkelte Verbindung 52"/>
          <p:cNvCxnSpPr>
            <a:endCxn id="36" idx="3"/>
          </p:cNvCxnSpPr>
          <p:nvPr/>
        </p:nvCxnSpPr>
        <p:spPr>
          <a:xfrm rot="10800000">
            <a:off x="7432219" y="1501935"/>
            <a:ext cx="483957" cy="471470"/>
          </a:xfrm>
          <a:prstGeom prst="bentConnector3">
            <a:avLst>
              <a:gd name="adj1" fmla="val -2686"/>
            </a:avLst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/>
          <p:nvPr/>
        </p:nvCxnSpPr>
        <p:spPr>
          <a:xfrm>
            <a:off x="7916176" y="2574403"/>
            <a:ext cx="0" cy="44997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H="1">
            <a:off x="1805992" y="2261438"/>
            <a:ext cx="2549984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bgerundetes Rechteck 38"/>
          <p:cNvSpPr/>
          <p:nvPr/>
        </p:nvSpPr>
        <p:spPr>
          <a:xfrm>
            <a:off x="5580112" y="3762041"/>
            <a:ext cx="1584176" cy="56081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smtClean="0"/>
              <a:t>Collection management</a:t>
            </a:r>
            <a:endParaRPr lang="de-DE" sz="1400"/>
          </a:p>
        </p:txBody>
      </p:sp>
      <p:sp>
        <p:nvSpPr>
          <p:cNvPr id="27" name="Pfeil nach links und rechts 26"/>
          <p:cNvSpPr/>
          <p:nvPr/>
        </p:nvSpPr>
        <p:spPr>
          <a:xfrm rot="1503375">
            <a:off x="2847235" y="3579319"/>
            <a:ext cx="512440" cy="209543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187896" y="1906631"/>
            <a:ext cx="965409" cy="288032"/>
          </a:xfrm>
          <a:prstGeom prst="rect">
            <a:avLst/>
          </a:prstGeom>
          <a:solidFill>
            <a:srgbClr val="E527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smtClean="0">
                <a:solidFill>
                  <a:schemeClr val="tx1"/>
                </a:solidFill>
              </a:rPr>
              <a:t>ESGF search</a:t>
            </a:r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1246664" y="1906631"/>
            <a:ext cx="965409" cy="288032"/>
          </a:xfrm>
          <a:prstGeom prst="rect">
            <a:avLst/>
          </a:prstGeom>
          <a:solidFill>
            <a:srgbClr val="E527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smtClean="0">
                <a:solidFill>
                  <a:schemeClr val="tx1"/>
                </a:solidFill>
              </a:rPr>
              <a:t>B2FIND</a:t>
            </a:r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941573" y="3763157"/>
            <a:ext cx="1279518" cy="288032"/>
          </a:xfrm>
          <a:prstGeom prst="rect">
            <a:avLst/>
          </a:prstGeom>
          <a:solidFill>
            <a:srgbClr val="E527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smtClean="0">
                <a:solidFill>
                  <a:schemeClr val="tx1"/>
                </a:solidFill>
              </a:rPr>
              <a:t>CMIP6 (ESGF)</a:t>
            </a:r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941573" y="4121060"/>
            <a:ext cx="1270499" cy="288032"/>
          </a:xfrm>
          <a:prstGeom prst="rect">
            <a:avLst/>
          </a:prstGeom>
          <a:solidFill>
            <a:srgbClr val="E527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smtClean="0">
                <a:solidFill>
                  <a:schemeClr val="tx1"/>
                </a:solidFill>
              </a:rPr>
              <a:t>obs4MIPs (ESGF)</a:t>
            </a:r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941574" y="4465160"/>
            <a:ext cx="1270499" cy="288032"/>
          </a:xfrm>
          <a:prstGeom prst="rect">
            <a:avLst/>
          </a:prstGeom>
          <a:solidFill>
            <a:srgbClr val="E527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smtClean="0">
                <a:solidFill>
                  <a:schemeClr val="tx1"/>
                </a:solidFill>
              </a:rPr>
              <a:t>CORDEX (ESGF)</a:t>
            </a:r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5539167" y="3075218"/>
            <a:ext cx="1100963" cy="288032"/>
          </a:xfrm>
          <a:prstGeom prst="rect">
            <a:avLst/>
          </a:prstGeom>
          <a:gradFill flip="none" rotWithShape="1">
            <a:gsLst>
              <a:gs pos="0">
                <a:srgbClr val="E52701"/>
              </a:gs>
              <a:gs pos="50000">
                <a:srgbClr val="F29000"/>
              </a:gs>
              <a:gs pos="100000">
                <a:srgbClr val="FFFF66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smtClean="0">
                <a:solidFill>
                  <a:schemeClr val="tx1"/>
                </a:solidFill>
              </a:rPr>
              <a:t>ESGF PID KI</a:t>
            </a:r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4860032" y="2050647"/>
            <a:ext cx="3384512" cy="432048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smtClean="0">
                <a:solidFill>
                  <a:sysClr val="windowText" lastClr="000000"/>
                </a:solidFill>
              </a:rPr>
              <a:t>Agent / Climate processing controller</a:t>
            </a:r>
          </a:p>
        </p:txBody>
      </p:sp>
      <p:sp>
        <p:nvSpPr>
          <p:cNvPr id="46" name="Rechteck 45"/>
          <p:cNvSpPr/>
          <p:nvPr/>
        </p:nvSpPr>
        <p:spPr>
          <a:xfrm>
            <a:off x="3596656" y="3755684"/>
            <a:ext cx="1100963" cy="288032"/>
          </a:xfrm>
          <a:prstGeom prst="rect">
            <a:avLst/>
          </a:prstGeom>
          <a:solidFill>
            <a:srgbClr val="F29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smtClean="0">
                <a:solidFill>
                  <a:schemeClr val="tx1"/>
                </a:solidFill>
              </a:rPr>
              <a:t>ePIC DTR</a:t>
            </a:r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47" name="Rechteck 46"/>
          <p:cNvSpPr/>
          <p:nvPr/>
        </p:nvSpPr>
        <p:spPr>
          <a:xfrm>
            <a:off x="4812655" y="4617868"/>
            <a:ext cx="1100963" cy="372984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smtClean="0">
                <a:solidFill>
                  <a:sysClr val="windowText" lastClr="000000"/>
                </a:solidFill>
              </a:rPr>
              <a:t>DTR-aware Broker</a:t>
            </a:r>
            <a:endParaRPr lang="de-DE" sz="1200">
              <a:solidFill>
                <a:sysClr val="windowText" lastClr="000000"/>
              </a:solidFill>
            </a:endParaRPr>
          </a:p>
        </p:txBody>
      </p:sp>
      <p:sp>
        <p:nvSpPr>
          <p:cNvPr id="48" name="Rechteck 47"/>
          <p:cNvSpPr/>
          <p:nvPr/>
        </p:nvSpPr>
        <p:spPr>
          <a:xfrm>
            <a:off x="5722871" y="3821098"/>
            <a:ext cx="1298657" cy="432048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smtClean="0">
                <a:solidFill>
                  <a:sysClr val="windowText" lastClr="000000"/>
                </a:solidFill>
              </a:rPr>
              <a:t>Collection builder (cross-discipl.)</a:t>
            </a:r>
            <a:endParaRPr lang="de-DE" sz="1200">
              <a:solidFill>
                <a:sysClr val="windowText" lastClr="00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449729" y="4479368"/>
            <a:ext cx="1626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>
                <a:solidFill>
                  <a:srgbClr val="C00000"/>
                </a:solidFill>
              </a:rPr>
              <a:t>(various environments)</a:t>
            </a:r>
            <a:endParaRPr lang="de-DE" sz="1200">
              <a:solidFill>
                <a:srgbClr val="C00000"/>
              </a:solidFill>
            </a:endParaRPr>
          </a:p>
        </p:txBody>
      </p:sp>
      <p:sp>
        <p:nvSpPr>
          <p:cNvPr id="49" name="Rechteck 48"/>
          <p:cNvSpPr/>
          <p:nvPr/>
        </p:nvSpPr>
        <p:spPr>
          <a:xfrm>
            <a:off x="4205233" y="5350892"/>
            <a:ext cx="2434898" cy="372984"/>
          </a:xfrm>
          <a:prstGeom prst="rect">
            <a:avLst/>
          </a:prstGeom>
          <a:gradFill flip="none" rotWithShape="1">
            <a:gsLst>
              <a:gs pos="0">
                <a:srgbClr val="F29000"/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smtClean="0">
                <a:solidFill>
                  <a:sysClr val="windowText" lastClr="000000"/>
                </a:solidFill>
              </a:rPr>
              <a:t>Generic interfaces</a:t>
            </a:r>
            <a:endParaRPr lang="de-DE" sz="1200">
              <a:solidFill>
                <a:sysClr val="windowText" lastClr="000000"/>
              </a:solidFill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2272688" y="4465160"/>
            <a:ext cx="935852" cy="284899"/>
          </a:xfrm>
          <a:prstGeom prst="rect">
            <a:avLst/>
          </a:prstGeom>
          <a:solidFill>
            <a:srgbClr val="F29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smtClean="0">
                <a:solidFill>
                  <a:schemeClr val="tx1"/>
                </a:solidFill>
              </a:rPr>
              <a:t>Copernicus</a:t>
            </a:r>
            <a:endParaRPr lang="de-DE" sz="1200">
              <a:solidFill>
                <a:schemeClr val="tx1"/>
              </a:solidFill>
            </a:endParaRPr>
          </a:p>
        </p:txBody>
      </p:sp>
      <p:pic>
        <p:nvPicPr>
          <p:cNvPr id="45" name="Picture 2" descr="C:\Users\Tobias Weigel\doc\Cliparts\Blue-Robo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582" y="2040180"/>
            <a:ext cx="489218" cy="44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hteck 51"/>
          <p:cNvSpPr/>
          <p:nvPr/>
        </p:nvSpPr>
        <p:spPr>
          <a:xfrm>
            <a:off x="7604785" y="2641186"/>
            <a:ext cx="935852" cy="228648"/>
          </a:xfrm>
          <a:prstGeom prst="rect">
            <a:avLst/>
          </a:prstGeom>
          <a:solidFill>
            <a:srgbClr val="E527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smtClean="0">
                <a:solidFill>
                  <a:schemeClr val="tx1"/>
                </a:solidFill>
              </a:rPr>
              <a:t>birdhouse</a:t>
            </a:r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54" name="Rechteck 53"/>
          <p:cNvSpPr/>
          <p:nvPr/>
        </p:nvSpPr>
        <p:spPr>
          <a:xfrm>
            <a:off x="7604785" y="2414961"/>
            <a:ext cx="935852" cy="226225"/>
          </a:xfrm>
          <a:prstGeom prst="rect">
            <a:avLst/>
          </a:prstGeom>
          <a:solidFill>
            <a:srgbClr val="F29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smtClean="0">
                <a:solidFill>
                  <a:schemeClr val="tx1"/>
                </a:solidFill>
              </a:rPr>
              <a:t>ECAS</a:t>
            </a:r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2018/09/26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Workshop on Digital Objects, Brussels</a:t>
            </a:r>
            <a:endParaRPr lang="de-DE" dirty="0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2CE7-75D8-4B0E-B235-EC8EE16A1F7F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3783678"/>
      </p:ext>
    </p:extLst>
  </p:cSld>
  <p:clrMapOvr>
    <a:masterClrMapping/>
  </p:clrMapOvr>
</p:sld>
</file>

<file path=ppt/theme/theme1.xml><?xml version="1.0" encoding="utf-8"?>
<a:theme xmlns:a="http://schemas.openxmlformats.org/drawingml/2006/main" name="Allgemeine Präsentation DKRZ 4zu3 20150121 - TW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_base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8" id="{4751AB5D-640C-3342-BFAA-5DB4E45F457D}" vid="{E170F76C-6CC7-B945-846A-6208DD64BB9B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Allgemeine Präsentation DKRZ 4zu3 20150121 - TW</Template>
  <TotalTime>0</TotalTime>
  <Words>745</Words>
  <Application>Microsoft Office PowerPoint</Application>
  <PresentationFormat>Bildschirmpräsentation (4:3)</PresentationFormat>
  <Paragraphs>141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15" baseType="lpstr">
      <vt:lpstr>Allgemeine Präsentation DKRZ 4zu3 20150121 - TW</vt:lpstr>
      <vt:lpstr>slide_base</vt:lpstr>
      <vt:lpstr>Digital Object Management for ENES: Challenges and Opportunities</vt:lpstr>
      <vt:lpstr>Scientific Driver: International Climate Model Intercomparsion Projects</vt:lpstr>
      <vt:lpstr>CMIP6 experiment design</vt:lpstr>
      <vt:lpstr>The Earth System Grid Federation (ESGF)</vt:lpstr>
      <vt:lpstr>Challenges and opportunities</vt:lpstr>
      <vt:lpstr>ESGF publication and versioning</vt:lpstr>
      <vt:lpstr>ESGF PID services</vt:lpstr>
      <vt:lpstr>Automated DO  management &amp; Workflow support</vt:lpstr>
      <vt:lpstr>PowerPoint-Präsentation</vt:lpstr>
      <vt:lpstr>Support for work at higher levels of abstraction</vt:lpstr>
      <vt:lpstr>Bridging one gap: Processing services (ECAS)</vt:lpstr>
      <vt:lpstr>Support for new user communities</vt:lpstr>
      <vt:lpstr>Thank you for your attention!</vt:lpstr>
    </vt:vector>
  </TitlesOfParts>
  <Company>DKRZ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Object Management for ENES: Challenges and Opportunities</dc:title>
  <dc:creator>Tobias Weigel</dc:creator>
  <cp:lastModifiedBy>Tobias Weigel</cp:lastModifiedBy>
  <cp:revision>13</cp:revision>
  <dcterms:created xsi:type="dcterms:W3CDTF">2018-09-24T11:48:59Z</dcterms:created>
  <dcterms:modified xsi:type="dcterms:W3CDTF">2018-09-26T09:01:55Z</dcterms:modified>
</cp:coreProperties>
</file>