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9" r:id="rId1"/>
  </p:sldMasterIdLst>
  <p:notesMasterIdLst>
    <p:notesMasterId r:id="rId22"/>
  </p:notesMasterIdLst>
  <p:sldIdLst>
    <p:sldId id="278" r:id="rId2"/>
    <p:sldId id="277" r:id="rId3"/>
    <p:sldId id="4179" r:id="rId4"/>
    <p:sldId id="283" r:id="rId5"/>
    <p:sldId id="4180" r:id="rId6"/>
    <p:sldId id="4181" r:id="rId7"/>
    <p:sldId id="4182" r:id="rId8"/>
    <p:sldId id="4184" r:id="rId9"/>
    <p:sldId id="4183" r:id="rId10"/>
    <p:sldId id="4185" r:id="rId11"/>
    <p:sldId id="4237" r:id="rId12"/>
    <p:sldId id="4186" r:id="rId13"/>
    <p:sldId id="4187" r:id="rId14"/>
    <p:sldId id="4188" r:id="rId15"/>
    <p:sldId id="4189" r:id="rId16"/>
    <p:sldId id="4190" r:id="rId17"/>
    <p:sldId id="4231" r:id="rId18"/>
    <p:sldId id="4235" r:id="rId19"/>
    <p:sldId id="4236" r:id="rId20"/>
    <p:sldId id="331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97FD"/>
    <a:srgbClr val="C8DBEB"/>
    <a:srgbClr val="00658D"/>
    <a:srgbClr val="EAEAEA"/>
    <a:srgbClr val="3A358C"/>
    <a:srgbClr val="0A6A8F"/>
    <a:srgbClr val="555353"/>
    <a:srgbClr val="1D4408"/>
    <a:srgbClr val="39358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B79EB-BE1C-4C2E-A54A-A62DB92A9447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0EC45-84CD-4A5D-B198-1B91CF66C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77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87280-D153-4EFD-8828-661B9527DE0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80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are interested in our activity, please drop an email to me.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so much.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D576E8-16DB-4627-A3F8-E916ECC94CD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30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09"/>
          <p:cNvSpPr>
            <a:spLocks noChangeArrowheads="1"/>
          </p:cNvSpPr>
          <p:nvPr userDrawn="1"/>
        </p:nvSpPr>
        <p:spPr bwMode="auto">
          <a:xfrm>
            <a:off x="0" y="3456000"/>
            <a:ext cx="9144000" cy="54000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endParaRPr lang="ja-JP" altLang="en-US" sz="1292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12000" y="360000"/>
            <a:ext cx="7920000" cy="2916000"/>
          </a:xfrm>
          <a:prstGeom prst="rect">
            <a:avLst/>
          </a:prstGeom>
        </p:spPr>
        <p:txBody>
          <a:bodyPr anchor="b"/>
          <a:lstStyle>
            <a:lvl1pPr algn="ctr">
              <a:defRPr sz="4500" b="1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12000" y="3852000"/>
            <a:ext cx="7920000" cy="2736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7" name="Text Box 444"/>
          <p:cNvSpPr txBox="1">
            <a:spLocks noChangeArrowheads="1"/>
          </p:cNvSpPr>
          <p:nvPr userDrawn="1"/>
        </p:nvSpPr>
        <p:spPr bwMode="auto">
          <a:xfrm>
            <a:off x="3305467" y="6636178"/>
            <a:ext cx="2533066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923" dirty="0">
                <a:solidFill>
                  <a:srgbClr val="5F5F5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© 2021 National Institute of Informatics</a:t>
            </a:r>
          </a:p>
        </p:txBody>
      </p:sp>
    </p:spTree>
    <p:extLst>
      <p:ext uri="{BB962C8B-B14F-4D97-AF65-F5344CB8AC3E}">
        <p14:creationId xmlns:p14="http://schemas.microsoft.com/office/powerpoint/2010/main" val="144932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9"/>
          <p:cNvSpPr>
            <a:spLocks noChangeArrowheads="1"/>
          </p:cNvSpPr>
          <p:nvPr userDrawn="1"/>
        </p:nvSpPr>
        <p:spPr bwMode="auto">
          <a:xfrm>
            <a:off x="612000" y="1116000"/>
            <a:ext cx="7920000" cy="54000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endParaRPr lang="ja-JP" altLang="en-US" sz="1292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612000" y="1260000"/>
            <a:ext cx="7920000" cy="532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26328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09"/>
          <p:cNvSpPr>
            <a:spLocks noChangeArrowheads="1"/>
          </p:cNvSpPr>
          <p:nvPr userDrawn="1"/>
        </p:nvSpPr>
        <p:spPr bwMode="auto">
          <a:xfrm>
            <a:off x="0" y="0"/>
            <a:ext cx="9144000" cy="54000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endParaRPr lang="ja-JP" altLang="en-US" sz="1292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12000" y="1260000"/>
            <a:ext cx="3886200" cy="5328000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644000" y="1260000"/>
            <a:ext cx="3886200" cy="5328000"/>
          </a:xfr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9" name="タイトル 6"/>
          <p:cNvSpPr>
            <a:spLocks noGrp="1"/>
          </p:cNvSpPr>
          <p:nvPr>
            <p:ph type="title"/>
          </p:nvPr>
        </p:nvSpPr>
        <p:spPr>
          <a:xfrm>
            <a:off x="72000" y="180000"/>
            <a:ext cx="8424000" cy="72000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570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9"/>
          <p:cNvSpPr>
            <a:spLocks noChangeArrowheads="1"/>
          </p:cNvSpPr>
          <p:nvPr userDrawn="1"/>
        </p:nvSpPr>
        <p:spPr bwMode="auto">
          <a:xfrm>
            <a:off x="0" y="0"/>
            <a:ext cx="9144000" cy="54000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endParaRPr lang="ja-JP" altLang="en-US" sz="1292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10" name="タイトル 6"/>
          <p:cNvSpPr>
            <a:spLocks noGrp="1"/>
          </p:cNvSpPr>
          <p:nvPr>
            <p:ph type="title"/>
          </p:nvPr>
        </p:nvSpPr>
        <p:spPr>
          <a:xfrm>
            <a:off x="72000" y="180000"/>
            <a:ext cx="8424000" cy="72000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2716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09"/>
          <p:cNvSpPr>
            <a:spLocks noChangeArrowheads="1"/>
          </p:cNvSpPr>
          <p:nvPr userDrawn="1"/>
        </p:nvSpPr>
        <p:spPr bwMode="auto">
          <a:xfrm>
            <a:off x="0" y="0"/>
            <a:ext cx="9144000" cy="54000"/>
          </a:xfrm>
          <a:prstGeom prst="rect">
            <a:avLst/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HGPｺﾞｼｯｸE" panose="020B0900000000000000" pitchFamily="50" charset="-128"/>
                <a:ea typeface="ＭＳ Ｐゴシック" panose="020B0600070205080204" pitchFamily="50" charset="-128"/>
              </a:defRPr>
            </a:lvl9pPr>
          </a:lstStyle>
          <a:p>
            <a:endParaRPr lang="ja-JP" altLang="en-US" sz="1292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7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0" y="108000"/>
            <a:ext cx="1440000" cy="329600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7920000" cy="719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612000" y="1260000"/>
            <a:ext cx="7920000" cy="53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000" y="6587999"/>
            <a:ext cx="540000" cy="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87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3" r:id="rId3"/>
    <p:sldLayoutId id="2147483743" r:id="rId4"/>
    <p:sldLayoutId id="2147483726" r:id="rId5"/>
  </p:sldLayoutIdLst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kumimoji="1" sz="3600" b="1" kern="1200" baseline="0">
          <a:solidFill>
            <a:srgbClr val="555353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685800" rtl="0" eaLnBrk="1" latinLnBrk="0" hangingPunct="1">
        <a:lnSpc>
          <a:spcPct val="100000"/>
        </a:lnSpc>
        <a:spcBef>
          <a:spcPts val="0"/>
        </a:spcBef>
        <a:buFont typeface="メイリオ" panose="020B0604030504040204" pitchFamily="50" charset="-128"/>
        <a:buChar char="•"/>
        <a:defRPr kumimoji="1"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263525" algn="l" defTabSz="685800" rtl="0" eaLnBrk="1" latinLnBrk="0" hangingPunct="1">
        <a:lnSpc>
          <a:spcPct val="100000"/>
        </a:lnSpc>
        <a:spcBef>
          <a:spcPts val="0"/>
        </a:spcBef>
        <a:buFont typeface="メイリオ" panose="020B0604030504040204" pitchFamily="50" charset="-128"/>
        <a:buChar char="•"/>
        <a:defRPr kumimoji="1"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89013" indent="-269875" algn="l" defTabSz="685800" rtl="0" eaLnBrk="1" latinLnBrk="0" hangingPunct="1">
        <a:lnSpc>
          <a:spcPct val="100000"/>
        </a:lnSpc>
        <a:spcBef>
          <a:spcPts val="0"/>
        </a:spcBef>
        <a:buFont typeface="メイリオ" panose="020B0604030504040204" pitchFamily="50" charset="-128"/>
        <a:buChar char="•"/>
        <a:defRPr kumimoji="1"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180000" algn="l" defTabSz="685800" rtl="0" eaLnBrk="1" latinLnBrk="0" hangingPunct="1">
        <a:lnSpc>
          <a:spcPct val="100000"/>
        </a:lnSpc>
        <a:spcBef>
          <a:spcPts val="0"/>
        </a:spcBef>
        <a:buFont typeface="メイリオ" panose="020B0604030504040204" pitchFamily="50" charset="-128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180000" algn="l" defTabSz="685800" rtl="0" eaLnBrk="1" latinLnBrk="0" hangingPunct="1">
        <a:lnSpc>
          <a:spcPct val="100000"/>
        </a:lnSpc>
        <a:spcBef>
          <a:spcPts val="0"/>
        </a:spcBef>
        <a:buFont typeface="メイリオ" panose="020B0604030504040204" pitchFamily="50" charset="-128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8.cao.go.jp/cstp/tyousakai/kokusaiopen/guideline.pdf" TargetMode="External"/><Relationship Id="rId13" Type="http://schemas.openxmlformats.org/officeDocument/2006/relationships/hyperlink" Target="https://www8.cao.go.jp/cstp/tyousakai/kokusaiopen/sanko1.pdf" TargetMode="External"/><Relationship Id="rId3" Type="http://schemas.openxmlformats.org/officeDocument/2006/relationships/hyperlink" Target="https://www8.cao.go.jp/cstp/kihonkeikaku/index5.html" TargetMode="External"/><Relationship Id="rId7" Type="http://schemas.openxmlformats.org/officeDocument/2006/relationships/hyperlink" Target="https://www8.cao.go.jp/cstp/stsonota/datapolicy/datapolicy.html" TargetMode="External"/><Relationship Id="rId12" Type="http://schemas.openxmlformats.org/officeDocument/2006/relationships/hyperlink" Target="https://www8.cao.go.jp/cstp/kihonkeikaku/index6.html" TargetMode="External"/><Relationship Id="rId2" Type="http://schemas.openxmlformats.org/officeDocument/2006/relationships/hyperlink" Target="https://www8.cao.go.jp/cstp/sonota/openscience/150330_openscience_summary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8.cao.go.jp/cstp/tougosenryaku/index.html" TargetMode="External"/><Relationship Id="rId11" Type="http://schemas.openxmlformats.org/officeDocument/2006/relationships/hyperlink" Target="https://www.scj.go.jp/ja/info/kohyo/pdf/kohyo-24-t291-1.pdf" TargetMode="External"/><Relationship Id="rId5" Type="http://schemas.openxmlformats.org/officeDocument/2006/relationships/hyperlink" Target="https://www8.cao.go.jp/cstp/sogosenryaku/2017.html" TargetMode="External"/><Relationship Id="rId10" Type="http://schemas.openxmlformats.org/officeDocument/2006/relationships/hyperlink" Target="https://www.scj.go.jp/ja/info/kohyo/pdf/kohyo-24-t279-1.pdf" TargetMode="External"/><Relationship Id="rId4" Type="http://schemas.openxmlformats.org/officeDocument/2006/relationships/hyperlink" Target="https://www.scj.go.jp/ja/info/kohyo/pdf/kohyo-23-t230-en.pdf" TargetMode="External"/><Relationship Id="rId9" Type="http://schemas.openxmlformats.org/officeDocument/2006/relationships/hyperlink" Target="https://www8.cao.go.jp/cstp/tyousakai/kokusaiopen/houkokusho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iff"/><Relationship Id="rId3" Type="http://schemas.openxmlformats.org/officeDocument/2006/relationships/image" Target="../media/image42.png"/><Relationship Id="rId7" Type="http://schemas.openxmlformats.org/officeDocument/2006/relationships/image" Target="../media/image46.tif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f"/><Relationship Id="rId5" Type="http://schemas.openxmlformats.org/officeDocument/2006/relationships/image" Target="../media/image44.tiff"/><Relationship Id="rId4" Type="http://schemas.openxmlformats.org/officeDocument/2006/relationships/image" Target="../media/image4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1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6.svg"/><Relationship Id="rId7" Type="http://schemas.openxmlformats.org/officeDocument/2006/relationships/image" Target="../media/image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60.jpeg"/><Relationship Id="rId4" Type="http://schemas.openxmlformats.org/officeDocument/2006/relationships/image" Target="../media/image57.png"/><Relationship Id="rId9" Type="http://schemas.openxmlformats.org/officeDocument/2006/relationships/image" Target="../media/image59.gif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1.tiff"/><Relationship Id="rId7" Type="http://schemas.openxmlformats.org/officeDocument/2006/relationships/image" Target="../media/image65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svg"/><Relationship Id="rId7" Type="http://schemas.openxmlformats.org/officeDocument/2006/relationships/image" Target="../media/image75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67.svg"/><Relationship Id="rId5" Type="http://schemas.openxmlformats.org/officeDocument/2006/relationships/image" Target="../media/image73.svg"/><Relationship Id="rId10" Type="http://schemas.openxmlformats.org/officeDocument/2006/relationships/image" Target="../media/image66.png"/><Relationship Id="rId4" Type="http://schemas.openxmlformats.org/officeDocument/2006/relationships/image" Target="../media/image72.png"/><Relationship Id="rId9" Type="http://schemas.openxmlformats.org/officeDocument/2006/relationships/image" Target="../media/image7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GORC-WG Speaker series</a:t>
            </a:r>
            <a:br>
              <a:rPr lang="en-US" altLang="ja-JP" dirty="0"/>
            </a:br>
            <a:r>
              <a:rPr lang="en-US" altLang="ja-JP" dirty="0"/>
              <a:t>NII Research Data Cloud</a:t>
            </a:r>
            <a:endParaRPr lang="ja-JP" altLang="en-US" dirty="0"/>
          </a:p>
        </p:txBody>
      </p:sp>
      <p:sp>
        <p:nvSpPr>
          <p:cNvPr id="6" name="サブタイトル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ja-JP" dirty="0"/>
              <a:t>Kazu YAMAJI</a:t>
            </a:r>
          </a:p>
          <a:p>
            <a:pPr>
              <a:lnSpc>
                <a:spcPct val="110000"/>
              </a:lnSpc>
            </a:pPr>
            <a:r>
              <a:rPr lang="en-US" altLang="ja-JP" dirty="0"/>
              <a:t>National Institute of Informatics, JAPAN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530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NII</a:t>
            </a:r>
            <a:r>
              <a:rPr lang="ja-JP" altLang="en-US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</a:t>
            </a:r>
            <a:r>
              <a:rPr lang="ja-JP" altLang="en-US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</a:t>
            </a:r>
            <a:r>
              <a:rPr lang="ja-JP" altLang="en-US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Cloud</a:t>
            </a:r>
            <a:endParaRPr kumimoji="1" lang="ja-JP" altLang="en-US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49034592-2C50-4822-9373-1AB28468BA85}"/>
              </a:ext>
            </a:extLst>
          </p:cNvPr>
          <p:cNvSpPr txBox="1"/>
          <p:nvPr/>
        </p:nvSpPr>
        <p:spPr>
          <a:xfrm>
            <a:off x="14017" y="5717063"/>
            <a:ext cx="2952000" cy="1044000"/>
          </a:xfrm>
          <a:prstGeom prst="rect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72000" rIns="72000" bIns="72000" rtlCol="0">
            <a:no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00B0F0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Linking Func. between Article and Data</a:t>
            </a:r>
          </a:p>
          <a:p>
            <a:pPr marL="174625" indent="-174625" defTabSz="266700"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00B0F0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Researcher and Research Project</a:t>
            </a:r>
            <a:b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Identification and Management Func.</a:t>
            </a:r>
          </a:p>
          <a:p>
            <a:pPr marL="174625" indent="-174625" defTabSz="266700">
              <a:lnSpc>
                <a:spcPts val="1400"/>
              </a:lnSpc>
              <a:spcAft>
                <a:spcPts val="300"/>
              </a:spcAft>
            </a:pPr>
            <a:r>
              <a:rPr kumimoji="1" lang="ja-JP" altLang="en-US" sz="1200" dirty="0">
                <a:solidFill>
                  <a:srgbClr val="00B0F0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kumimoji="1"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Exchange with International </a:t>
            </a:r>
            <a:b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Discovery Service</a:t>
            </a:r>
            <a:endParaRPr kumimoji="1" lang="ja-JP" altLang="en-US" sz="12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62" name="曲折矢印 88">
            <a:extLst>
              <a:ext uri="{FF2B5EF4-FFF2-40B4-BE49-F238E27FC236}">
                <a16:creationId xmlns:a16="http://schemas.microsoft.com/office/drawing/2014/main" id="{F5E15105-23BD-479A-8CDD-3FA8183EA442}"/>
              </a:ext>
            </a:extLst>
          </p:cNvPr>
          <p:cNvSpPr/>
          <p:nvPr/>
        </p:nvSpPr>
        <p:spPr>
          <a:xfrm rot="5400000">
            <a:off x="6518024" y="2131621"/>
            <a:ext cx="627202" cy="1282998"/>
          </a:xfrm>
          <a:prstGeom prst="bentArrow">
            <a:avLst>
              <a:gd name="adj1" fmla="val 22108"/>
              <a:gd name="adj2" fmla="val 22996"/>
              <a:gd name="adj3" fmla="val 21778"/>
              <a:gd name="adj4" fmla="val 34586"/>
            </a:avLst>
          </a:prstGeom>
          <a:solidFill>
            <a:srgbClr val="3D519A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2" name="環状矢印 91">
            <a:extLst>
              <a:ext uri="{FF2B5EF4-FFF2-40B4-BE49-F238E27FC236}">
                <a16:creationId xmlns:a16="http://schemas.microsoft.com/office/drawing/2014/main" id="{33713713-ECA3-4C49-96A5-87CEFEF6E216}"/>
              </a:ext>
            </a:extLst>
          </p:cNvPr>
          <p:cNvSpPr/>
          <p:nvPr/>
        </p:nvSpPr>
        <p:spPr>
          <a:xfrm rot="12800490">
            <a:off x="2875368" y="2989148"/>
            <a:ext cx="3336495" cy="3188836"/>
          </a:xfrm>
          <a:prstGeom prst="circularArrow">
            <a:avLst>
              <a:gd name="adj1" fmla="val 9014"/>
              <a:gd name="adj2" fmla="val 1142319"/>
              <a:gd name="adj3" fmla="val 20321489"/>
              <a:gd name="adj4" fmla="val 419070"/>
              <a:gd name="adj5" fmla="val 8051"/>
            </a:avLst>
          </a:prstGeom>
          <a:gradFill>
            <a:gsLst>
              <a:gs pos="0">
                <a:srgbClr val="E5EFD1"/>
              </a:gs>
              <a:gs pos="80000">
                <a:srgbClr val="9BC348"/>
              </a:gs>
              <a:gs pos="100000">
                <a:srgbClr val="9CC746"/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3" name="フローチャート: 磁気ディスク 172">
            <a:extLst>
              <a:ext uri="{FF2B5EF4-FFF2-40B4-BE49-F238E27FC236}">
                <a16:creationId xmlns:a16="http://schemas.microsoft.com/office/drawing/2014/main" id="{A7E36AA3-4DDF-4569-9225-459D6F3DBB31}"/>
              </a:ext>
            </a:extLst>
          </p:cNvPr>
          <p:cNvSpPr/>
          <p:nvPr/>
        </p:nvSpPr>
        <p:spPr>
          <a:xfrm>
            <a:off x="6351070" y="3430336"/>
            <a:ext cx="538644" cy="366061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Cold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4" name="フローチャート: 磁気ディスク 173">
            <a:extLst>
              <a:ext uri="{FF2B5EF4-FFF2-40B4-BE49-F238E27FC236}">
                <a16:creationId xmlns:a16="http://schemas.microsoft.com/office/drawing/2014/main" id="{CBD9ECBA-2CEE-4232-86A5-4BE6082AD77C}"/>
              </a:ext>
            </a:extLst>
          </p:cNvPr>
          <p:cNvSpPr/>
          <p:nvPr/>
        </p:nvSpPr>
        <p:spPr>
          <a:xfrm>
            <a:off x="6946759" y="3427999"/>
            <a:ext cx="538644" cy="366061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Cold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5" name="フローチャート: 磁気ディスク 174">
            <a:extLst>
              <a:ext uri="{FF2B5EF4-FFF2-40B4-BE49-F238E27FC236}">
                <a16:creationId xmlns:a16="http://schemas.microsoft.com/office/drawing/2014/main" id="{0F5356A8-ECD2-4A9F-9DF9-75D16864DEB0}"/>
              </a:ext>
            </a:extLst>
          </p:cNvPr>
          <p:cNvSpPr/>
          <p:nvPr/>
        </p:nvSpPr>
        <p:spPr>
          <a:xfrm>
            <a:off x="7547193" y="3423000"/>
            <a:ext cx="538644" cy="366061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Cold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6" name="フローチャート: 磁気ディスク 175">
            <a:extLst>
              <a:ext uri="{FF2B5EF4-FFF2-40B4-BE49-F238E27FC236}">
                <a16:creationId xmlns:a16="http://schemas.microsoft.com/office/drawing/2014/main" id="{F7B6E81D-541F-47D9-9530-F5D219B3A5BB}"/>
              </a:ext>
            </a:extLst>
          </p:cNvPr>
          <p:cNvSpPr/>
          <p:nvPr/>
        </p:nvSpPr>
        <p:spPr>
          <a:xfrm>
            <a:off x="6165187" y="3094057"/>
            <a:ext cx="538644" cy="366061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Hot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7" name="フローチャート: 磁気ディスク 176">
            <a:extLst>
              <a:ext uri="{FF2B5EF4-FFF2-40B4-BE49-F238E27FC236}">
                <a16:creationId xmlns:a16="http://schemas.microsoft.com/office/drawing/2014/main" id="{ABA330AF-F11F-4CE1-A305-F3DCCC7BAE72}"/>
              </a:ext>
            </a:extLst>
          </p:cNvPr>
          <p:cNvSpPr/>
          <p:nvPr/>
        </p:nvSpPr>
        <p:spPr>
          <a:xfrm>
            <a:off x="6760876" y="3091720"/>
            <a:ext cx="538644" cy="366061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Hot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8" name="フローチャート: 磁気ディスク 177">
            <a:extLst>
              <a:ext uri="{FF2B5EF4-FFF2-40B4-BE49-F238E27FC236}">
                <a16:creationId xmlns:a16="http://schemas.microsoft.com/office/drawing/2014/main" id="{293B3137-F2D3-4C85-8C39-6FABC042CC43}"/>
              </a:ext>
            </a:extLst>
          </p:cNvPr>
          <p:cNvSpPr/>
          <p:nvPr/>
        </p:nvSpPr>
        <p:spPr>
          <a:xfrm>
            <a:off x="7361311" y="3086721"/>
            <a:ext cx="538644" cy="366061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Hot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0425631B-C48A-4E40-BB2C-3DACA99B3CBF}"/>
              </a:ext>
            </a:extLst>
          </p:cNvPr>
          <p:cNvSpPr/>
          <p:nvPr/>
        </p:nvSpPr>
        <p:spPr>
          <a:xfrm>
            <a:off x="4946225" y="3419929"/>
            <a:ext cx="4984615" cy="2990769"/>
          </a:xfrm>
          <a:prstGeom prst="rect">
            <a:avLst/>
          </a:prstGeom>
          <a:solidFill>
            <a:srgbClr val="FFAF57"/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>
                <a:lumMod val="9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66E7977C-3863-459D-A0BF-C0964174B2B2}"/>
              </a:ext>
            </a:extLst>
          </p:cNvPr>
          <p:cNvSpPr/>
          <p:nvPr/>
        </p:nvSpPr>
        <p:spPr>
          <a:xfrm>
            <a:off x="2112834" y="1198368"/>
            <a:ext cx="4984615" cy="2990769"/>
          </a:xfrm>
          <a:prstGeom prst="rect">
            <a:avLst/>
          </a:prstGeom>
          <a:solidFill>
            <a:srgbClr val="9797FF"/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>
                <a:lumMod val="9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122E34B5-51E6-49A7-B247-22780ED2200B}"/>
              </a:ext>
            </a:extLst>
          </p:cNvPr>
          <p:cNvSpPr/>
          <p:nvPr/>
        </p:nvSpPr>
        <p:spPr>
          <a:xfrm>
            <a:off x="6257083" y="5352322"/>
            <a:ext cx="1980000" cy="324000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Publication Platform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82" name="雲 181">
            <a:extLst>
              <a:ext uri="{FF2B5EF4-FFF2-40B4-BE49-F238E27FC236}">
                <a16:creationId xmlns:a16="http://schemas.microsoft.com/office/drawing/2014/main" id="{455A4B80-ED32-482E-935F-289B7D843027}"/>
              </a:ext>
            </a:extLst>
          </p:cNvPr>
          <p:cNvSpPr/>
          <p:nvPr/>
        </p:nvSpPr>
        <p:spPr>
          <a:xfrm>
            <a:off x="6101756" y="4540895"/>
            <a:ext cx="2627336" cy="776836"/>
          </a:xfrm>
          <a:prstGeom prst="cloud">
            <a:avLst/>
          </a:prstGeom>
          <a:ln>
            <a:solidFill>
              <a:srgbClr val="FF8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183" name="角丸四角形 107">
            <a:extLst>
              <a:ext uri="{FF2B5EF4-FFF2-40B4-BE49-F238E27FC236}">
                <a16:creationId xmlns:a16="http://schemas.microsoft.com/office/drawing/2014/main" id="{DC0C1FE6-C5B3-4E10-9790-268407251258}"/>
              </a:ext>
            </a:extLst>
          </p:cNvPr>
          <p:cNvSpPr/>
          <p:nvPr/>
        </p:nvSpPr>
        <p:spPr>
          <a:xfrm>
            <a:off x="6395348" y="4685311"/>
            <a:ext cx="816964" cy="297966"/>
          </a:xfrm>
          <a:prstGeom prst="roundRect">
            <a:avLst/>
          </a:prstGeom>
          <a:ln>
            <a:solidFill>
              <a:srgbClr val="FF8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Paper</a:t>
            </a:r>
            <a:endParaRPr kumimoji="1" lang="ja-JP" altLang="en-US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cxnSp>
        <p:nvCxnSpPr>
          <p:cNvPr id="184" name="直線矢印コネクタ 183">
            <a:extLst>
              <a:ext uri="{FF2B5EF4-FFF2-40B4-BE49-F238E27FC236}">
                <a16:creationId xmlns:a16="http://schemas.microsoft.com/office/drawing/2014/main" id="{7405421F-8259-44B9-ACDF-EBA7201046A1}"/>
              </a:ext>
            </a:extLst>
          </p:cNvPr>
          <p:cNvCxnSpPr/>
          <p:nvPr/>
        </p:nvCxnSpPr>
        <p:spPr>
          <a:xfrm flipH="1">
            <a:off x="7212309" y="4834294"/>
            <a:ext cx="494500" cy="1"/>
          </a:xfrm>
          <a:prstGeom prst="straightConnector1">
            <a:avLst/>
          </a:prstGeom>
          <a:ln w="57150">
            <a:solidFill>
              <a:srgbClr val="FF8A09"/>
            </a:solidFill>
            <a:headEnd type="triangl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85" name="角丸四角形 109">
            <a:extLst>
              <a:ext uri="{FF2B5EF4-FFF2-40B4-BE49-F238E27FC236}">
                <a16:creationId xmlns:a16="http://schemas.microsoft.com/office/drawing/2014/main" id="{C8A057D4-3D86-40B8-826B-2C2858E0D151}"/>
              </a:ext>
            </a:extLst>
          </p:cNvPr>
          <p:cNvSpPr/>
          <p:nvPr/>
        </p:nvSpPr>
        <p:spPr>
          <a:xfrm>
            <a:off x="7706810" y="4698782"/>
            <a:ext cx="817057" cy="271025"/>
          </a:xfrm>
          <a:prstGeom prst="roundRect">
            <a:avLst/>
          </a:prstGeom>
          <a:ln>
            <a:solidFill>
              <a:srgbClr val="FF8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33231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2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Suppl. Data</a:t>
            </a:r>
            <a:endParaRPr kumimoji="1" lang="ja-JP" altLang="en-US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186" name="正方形/長方形 185">
            <a:extLst>
              <a:ext uri="{FF2B5EF4-FFF2-40B4-BE49-F238E27FC236}">
                <a16:creationId xmlns:a16="http://schemas.microsoft.com/office/drawing/2014/main" id="{D7912B2D-964D-4491-98B7-170BDFC27E4A}"/>
              </a:ext>
            </a:extLst>
          </p:cNvPr>
          <p:cNvSpPr/>
          <p:nvPr/>
        </p:nvSpPr>
        <p:spPr>
          <a:xfrm>
            <a:off x="6667800" y="5033314"/>
            <a:ext cx="1598607" cy="225582"/>
          </a:xfrm>
          <a:prstGeom prst="rect">
            <a:avLst/>
          </a:prstGeom>
          <a:ln>
            <a:solidFill>
              <a:srgbClr val="FF8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ts val="12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015" dirty="0">
                <a:solidFill>
                  <a:srgbClr val="000000"/>
                </a:solidFill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Institutional RDM</a:t>
            </a:r>
            <a:endParaRPr kumimoji="1" lang="ja-JP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A6ED73BD-0F11-482F-8AEE-0C2C9F1ABEA6}"/>
              </a:ext>
            </a:extLst>
          </p:cNvPr>
          <p:cNvGrpSpPr/>
          <p:nvPr/>
        </p:nvGrpSpPr>
        <p:grpSpPr>
          <a:xfrm rot="14400000" flipH="1">
            <a:off x="3140182" y="3879438"/>
            <a:ext cx="2363932" cy="2129837"/>
            <a:chOff x="3600826" y="2769850"/>
            <a:chExt cx="2780082" cy="2504493"/>
          </a:xfrm>
        </p:grpSpPr>
        <p:sp>
          <p:nvSpPr>
            <p:cNvPr id="188" name="二等辺三角形 187">
              <a:extLst>
                <a:ext uri="{FF2B5EF4-FFF2-40B4-BE49-F238E27FC236}">
                  <a16:creationId xmlns:a16="http://schemas.microsoft.com/office/drawing/2014/main" id="{BE40A13D-B196-4AF4-96B6-3C7B355B6F2C}"/>
                </a:ext>
              </a:extLst>
            </p:cNvPr>
            <p:cNvSpPr/>
            <p:nvPr/>
          </p:nvSpPr>
          <p:spPr>
            <a:xfrm>
              <a:off x="3600826" y="2769850"/>
              <a:ext cx="2780082" cy="2459350"/>
            </a:xfrm>
            <a:prstGeom prst="triangle">
              <a:avLst/>
            </a:prstGeom>
            <a:solidFill>
              <a:schemeClr val="bg1"/>
            </a:solidFill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/>
                <a:cs typeface="Segoe UI Historic" panose="020B0502040204020203" pitchFamily="34" charset="0"/>
              </a:endParaRPr>
            </a:p>
          </p:txBody>
        </p:sp>
        <p:sp>
          <p:nvSpPr>
            <p:cNvPr id="189" name="二等辺三角形 188">
              <a:extLst>
                <a:ext uri="{FF2B5EF4-FFF2-40B4-BE49-F238E27FC236}">
                  <a16:creationId xmlns:a16="http://schemas.microsoft.com/office/drawing/2014/main" id="{350E4B4F-1098-416E-AF76-56D207CACD51}"/>
                </a:ext>
              </a:extLst>
            </p:cNvPr>
            <p:cNvSpPr/>
            <p:nvPr/>
          </p:nvSpPr>
          <p:spPr>
            <a:xfrm rot="14400000">
              <a:off x="3625083" y="5016686"/>
              <a:ext cx="271425" cy="243889"/>
            </a:xfrm>
            <a:prstGeom prst="triangle">
              <a:avLst/>
            </a:prstGeom>
            <a:solidFill>
              <a:srgbClr val="3D519A"/>
            </a:solidFill>
            <a:ln w="19050">
              <a:solidFill>
                <a:srgbClr val="3D51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/>
                <a:cs typeface="Segoe UI Historic" panose="020B0502040204020203" pitchFamily="34" charset="0"/>
              </a:endParaRPr>
            </a:p>
          </p:txBody>
        </p:sp>
        <p:sp>
          <p:nvSpPr>
            <p:cNvPr id="190" name="二等辺三角形 189">
              <a:extLst>
                <a:ext uri="{FF2B5EF4-FFF2-40B4-BE49-F238E27FC236}">
                  <a16:creationId xmlns:a16="http://schemas.microsoft.com/office/drawing/2014/main" id="{756C8FAB-DEFC-47D2-A77F-62F43D85E260}"/>
                </a:ext>
              </a:extLst>
            </p:cNvPr>
            <p:cNvSpPr/>
            <p:nvPr/>
          </p:nvSpPr>
          <p:spPr>
            <a:xfrm rot="14400000">
              <a:off x="6011302" y="5014417"/>
              <a:ext cx="271425" cy="243889"/>
            </a:xfrm>
            <a:prstGeom prst="triangle">
              <a:avLst/>
            </a:prstGeom>
            <a:solidFill>
              <a:srgbClr val="FF8A09"/>
            </a:solidFill>
            <a:ln w="19050">
              <a:solidFill>
                <a:srgbClr val="FF8A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/>
                <a:cs typeface="Segoe UI Historic" panose="020B0502040204020203" pitchFamily="34" charset="0"/>
              </a:endParaRPr>
            </a:p>
          </p:txBody>
        </p:sp>
        <p:sp>
          <p:nvSpPr>
            <p:cNvPr id="191" name="二等辺三角形 190">
              <a:extLst>
                <a:ext uri="{FF2B5EF4-FFF2-40B4-BE49-F238E27FC236}">
                  <a16:creationId xmlns:a16="http://schemas.microsoft.com/office/drawing/2014/main" id="{49C597DC-5913-4BAC-B42F-A331B87A6E6D}"/>
                </a:ext>
              </a:extLst>
            </p:cNvPr>
            <p:cNvSpPr/>
            <p:nvPr/>
          </p:nvSpPr>
          <p:spPr>
            <a:xfrm rot="14400000">
              <a:off x="4819871" y="2907226"/>
              <a:ext cx="271425" cy="243889"/>
            </a:xfrm>
            <a:prstGeom prst="triangle">
              <a:avLst/>
            </a:prstGeom>
            <a:solidFill>
              <a:srgbClr val="30BCE4"/>
            </a:solidFill>
            <a:ln w="19050">
              <a:solidFill>
                <a:srgbClr val="30BC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/>
                <a:cs typeface="Segoe UI Historic" panose="020B0502040204020203" pitchFamily="34" charset="0"/>
              </a:endParaRPr>
            </a:p>
          </p:txBody>
        </p:sp>
      </p:grpSp>
      <p:sp>
        <p:nvSpPr>
          <p:cNvPr id="192" name="角丸四角形吹き出し 116">
            <a:extLst>
              <a:ext uri="{FF2B5EF4-FFF2-40B4-BE49-F238E27FC236}">
                <a16:creationId xmlns:a16="http://schemas.microsoft.com/office/drawing/2014/main" id="{62F8B8F4-E9E6-4A27-B4E8-451604CC78B8}"/>
              </a:ext>
            </a:extLst>
          </p:cNvPr>
          <p:cNvSpPr/>
          <p:nvPr/>
        </p:nvSpPr>
        <p:spPr>
          <a:xfrm>
            <a:off x="4683625" y="4847119"/>
            <a:ext cx="1080000" cy="324000"/>
          </a:xfrm>
          <a:prstGeom prst="wedgeRoundRectCallout">
            <a:avLst>
              <a:gd name="adj1" fmla="val -34881"/>
              <a:gd name="adj2" fmla="val -81802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公開・蓄積</a:t>
            </a:r>
          </a:p>
        </p:txBody>
      </p:sp>
      <p:sp>
        <p:nvSpPr>
          <p:cNvPr id="193" name="角丸四角形吹き出し 117">
            <a:extLst>
              <a:ext uri="{FF2B5EF4-FFF2-40B4-BE49-F238E27FC236}">
                <a16:creationId xmlns:a16="http://schemas.microsoft.com/office/drawing/2014/main" id="{F87F659C-1579-4576-9143-2AD59093517B}"/>
              </a:ext>
            </a:extLst>
          </p:cNvPr>
          <p:cNvSpPr/>
          <p:nvPr/>
        </p:nvSpPr>
        <p:spPr>
          <a:xfrm>
            <a:off x="4050640" y="3798275"/>
            <a:ext cx="1080000" cy="324000"/>
          </a:xfrm>
          <a:prstGeom prst="wedgeRoundRectCallout">
            <a:avLst>
              <a:gd name="adj1" fmla="val 4081"/>
              <a:gd name="adj2" fmla="val 80236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管理・保存</a:t>
            </a:r>
          </a:p>
        </p:txBody>
      </p:sp>
      <p:sp>
        <p:nvSpPr>
          <p:cNvPr id="194" name="角丸四角形吹き出し 118">
            <a:extLst>
              <a:ext uri="{FF2B5EF4-FFF2-40B4-BE49-F238E27FC236}">
                <a16:creationId xmlns:a16="http://schemas.microsoft.com/office/drawing/2014/main" id="{17B8C65B-1790-42E3-9B82-E43310992071}"/>
              </a:ext>
            </a:extLst>
          </p:cNvPr>
          <p:cNvSpPr/>
          <p:nvPr/>
        </p:nvSpPr>
        <p:spPr>
          <a:xfrm>
            <a:off x="3374509" y="4845816"/>
            <a:ext cx="1080000" cy="324000"/>
          </a:xfrm>
          <a:prstGeom prst="wedgeRoundRectCallout">
            <a:avLst>
              <a:gd name="adj1" fmla="val 36190"/>
              <a:gd name="adj2" fmla="val -90694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検索・利用</a:t>
            </a:r>
          </a:p>
        </p:txBody>
      </p:sp>
      <p:grpSp>
        <p:nvGrpSpPr>
          <p:cNvPr id="195" name="グループ化 194">
            <a:extLst>
              <a:ext uri="{FF2B5EF4-FFF2-40B4-BE49-F238E27FC236}">
                <a16:creationId xmlns:a16="http://schemas.microsoft.com/office/drawing/2014/main" id="{4F950AA5-A1F8-4DDA-BDDA-123C0C265CFD}"/>
              </a:ext>
            </a:extLst>
          </p:cNvPr>
          <p:cNvGrpSpPr/>
          <p:nvPr/>
        </p:nvGrpSpPr>
        <p:grpSpPr>
          <a:xfrm>
            <a:off x="4221485" y="4391632"/>
            <a:ext cx="254042" cy="338902"/>
            <a:chOff x="4505326" y="3905251"/>
            <a:chExt cx="223838" cy="271463"/>
          </a:xfrm>
        </p:grpSpPr>
        <p:sp>
          <p:nvSpPr>
            <p:cNvPr id="196" name="Freeform 440">
              <a:extLst>
                <a:ext uri="{FF2B5EF4-FFF2-40B4-BE49-F238E27FC236}">
                  <a16:creationId xmlns:a16="http://schemas.microsoft.com/office/drawing/2014/main" id="{71F90524-493D-46FB-AD0D-A4E9EDC6C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326" y="4006851"/>
              <a:ext cx="223838" cy="169863"/>
            </a:xfrm>
            <a:custGeom>
              <a:avLst/>
              <a:gdLst>
                <a:gd name="T0" fmla="*/ 106 w 106"/>
                <a:gd name="T1" fmla="*/ 52 h 81"/>
                <a:gd name="T2" fmla="*/ 53 w 106"/>
                <a:gd name="T3" fmla="*/ 0 h 81"/>
                <a:gd name="T4" fmla="*/ 0 w 106"/>
                <a:gd name="T5" fmla="*/ 52 h 81"/>
                <a:gd name="T6" fmla="*/ 106 w 106"/>
                <a:gd name="T7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1">
                  <a:moveTo>
                    <a:pt x="106" y="52"/>
                  </a:moveTo>
                  <a:cubicBezTo>
                    <a:pt x="106" y="23"/>
                    <a:pt x="82" y="0"/>
                    <a:pt x="53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106" y="81"/>
                    <a:pt x="106" y="52"/>
                  </a:cubicBez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197" name="Oval 441">
              <a:extLst>
                <a:ext uri="{FF2B5EF4-FFF2-40B4-BE49-F238E27FC236}">
                  <a16:creationId xmlns:a16="http://schemas.microsoft.com/office/drawing/2014/main" id="{10C6CD33-8CEF-4DB0-84FF-2E88739E0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9776" y="3905251"/>
              <a:ext cx="134938" cy="139700"/>
            </a:xfrm>
            <a:prstGeom prst="ellipse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</p:grp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73BC7711-1E46-459B-8382-A8596FDEBD92}"/>
              </a:ext>
            </a:extLst>
          </p:cNvPr>
          <p:cNvSpPr txBox="1"/>
          <p:nvPr/>
        </p:nvSpPr>
        <p:spPr>
          <a:xfrm>
            <a:off x="5779965" y="5717063"/>
            <a:ext cx="2952000" cy="1044000"/>
          </a:xfrm>
          <a:prstGeom prst="rect">
            <a:avLst/>
          </a:prstGeom>
          <a:ln w="19050">
            <a:solidFill>
              <a:srgbClr val="FF8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2000" tIns="72000" rIns="72000" bIns="72000" rtlCol="0">
            <a:no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FF8A09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oriented Self-Archiving Func.</a:t>
            </a:r>
          </a:p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FF8A09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Versioning and auto-Packaging Func.</a:t>
            </a:r>
          </a:p>
          <a:p>
            <a:pPr marL="174625" indent="-174625" defTabSz="266700">
              <a:lnSpc>
                <a:spcPts val="1400"/>
              </a:lnSpc>
              <a:spcAft>
                <a:spcPts val="300"/>
              </a:spcAft>
              <a:tabLst>
                <a:tab pos="266700" algn="l"/>
              </a:tabLst>
            </a:pPr>
            <a:r>
              <a:rPr kumimoji="1" lang="ja-JP" altLang="en-US" sz="1200" dirty="0">
                <a:solidFill>
                  <a:srgbClr val="FF8A09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kumimoji="1"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User Dependent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Personal </a:t>
            </a: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</a:t>
            </a:r>
            <a:b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Pseudonym Func.</a:t>
            </a:r>
            <a:endParaRPr kumimoji="1" lang="ja-JP" altLang="en-US" sz="12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EE946448-4513-4121-A1DC-C1506857BBAF}"/>
              </a:ext>
            </a:extLst>
          </p:cNvPr>
          <p:cNvSpPr txBox="1"/>
          <p:nvPr/>
        </p:nvSpPr>
        <p:spPr>
          <a:xfrm>
            <a:off x="18325" y="2517176"/>
            <a:ext cx="2713935" cy="941056"/>
          </a:xfrm>
          <a:prstGeom prst="rect">
            <a:avLst/>
          </a:prstGeom>
          <a:ln w="19050">
            <a:solidFill>
              <a:srgbClr val="37119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72000" tIns="72000" rIns="72000" bIns="72000" rtlCol="0">
            <a:noAutofit/>
          </a:bodyPr>
          <a:lstStyle/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3D519A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High Speed Access using SINET5</a:t>
            </a:r>
          </a:p>
          <a:p>
            <a:pPr marL="174625" indent="-174625" defTabSz="266700">
              <a:lnSpc>
                <a:spcPts val="1400"/>
              </a:lnSpc>
              <a:spcAft>
                <a:spcPts val="300"/>
              </a:spcAft>
            </a:pPr>
            <a:r>
              <a:rPr lang="ja-JP" altLang="en-US" sz="1200" dirty="0">
                <a:solidFill>
                  <a:srgbClr val="3D519A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Sharing Func. using</a:t>
            </a:r>
            <a:b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Virtual NW and ID Federation</a:t>
            </a:r>
          </a:p>
          <a:p>
            <a:pPr>
              <a:lnSpc>
                <a:spcPts val="1400"/>
              </a:lnSpc>
              <a:spcAft>
                <a:spcPts val="300"/>
              </a:spcAft>
            </a:pPr>
            <a:r>
              <a:rPr kumimoji="1" lang="ja-JP" altLang="en-US" sz="1200" dirty="0">
                <a:solidFill>
                  <a:srgbClr val="3D519A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●</a:t>
            </a:r>
            <a:r>
              <a:rPr kumimoji="1"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kumimoji="1" lang="en-US" altLang="ja-JP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Effective Data Storage Switcher</a:t>
            </a:r>
            <a:endParaRPr kumimoji="1" lang="ja-JP" altLang="en-US" sz="12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200" name="Picture 2" descr="JAIRO Cloud">
            <a:extLst>
              <a:ext uri="{FF2B5EF4-FFF2-40B4-BE49-F238E27FC236}">
                <a16:creationId xmlns:a16="http://schemas.microsoft.com/office/drawing/2014/main" id="{37A966BD-20B1-474C-B30D-55BCFF68C9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3" r="47142" b="-2"/>
          <a:stretch/>
        </p:blipFill>
        <p:spPr bwMode="auto">
          <a:xfrm>
            <a:off x="6319431" y="4267876"/>
            <a:ext cx="871632" cy="33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正方形/長方形 200">
            <a:extLst>
              <a:ext uri="{FF2B5EF4-FFF2-40B4-BE49-F238E27FC236}">
                <a16:creationId xmlns:a16="http://schemas.microsoft.com/office/drawing/2014/main" id="{39E05E13-D109-4B40-A412-B2D135F30117}"/>
              </a:ext>
            </a:extLst>
          </p:cNvPr>
          <p:cNvSpPr/>
          <p:nvPr/>
        </p:nvSpPr>
        <p:spPr>
          <a:xfrm>
            <a:off x="7248475" y="4470162"/>
            <a:ext cx="192360" cy="1560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by</a:t>
            </a:r>
            <a:endParaRPr kumimoji="1" lang="ja-JP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 pitchFamily="50" charset="-128"/>
              <a:cs typeface="Segoe UI Historic" panose="020B0502040204020203" pitchFamily="34" charset="0"/>
            </a:endParaRPr>
          </a:p>
        </p:txBody>
      </p: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4D249274-360E-4F57-A1DB-8314D9227155}"/>
              </a:ext>
            </a:extLst>
          </p:cNvPr>
          <p:cNvGrpSpPr/>
          <p:nvPr/>
        </p:nvGrpSpPr>
        <p:grpSpPr>
          <a:xfrm>
            <a:off x="4461700" y="4391632"/>
            <a:ext cx="254042" cy="338902"/>
            <a:chOff x="4505326" y="3905251"/>
            <a:chExt cx="223838" cy="271463"/>
          </a:xfrm>
        </p:grpSpPr>
        <p:sp>
          <p:nvSpPr>
            <p:cNvPr id="203" name="Freeform 440">
              <a:extLst>
                <a:ext uri="{FF2B5EF4-FFF2-40B4-BE49-F238E27FC236}">
                  <a16:creationId xmlns:a16="http://schemas.microsoft.com/office/drawing/2014/main" id="{BDB2AAAF-1689-4AB7-A3E3-BCC2995A5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326" y="4006851"/>
              <a:ext cx="223838" cy="169863"/>
            </a:xfrm>
            <a:custGeom>
              <a:avLst/>
              <a:gdLst>
                <a:gd name="T0" fmla="*/ 106 w 106"/>
                <a:gd name="T1" fmla="*/ 52 h 81"/>
                <a:gd name="T2" fmla="*/ 53 w 106"/>
                <a:gd name="T3" fmla="*/ 0 h 81"/>
                <a:gd name="T4" fmla="*/ 0 w 106"/>
                <a:gd name="T5" fmla="*/ 52 h 81"/>
                <a:gd name="T6" fmla="*/ 106 w 106"/>
                <a:gd name="T7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1">
                  <a:moveTo>
                    <a:pt x="106" y="52"/>
                  </a:moveTo>
                  <a:cubicBezTo>
                    <a:pt x="106" y="23"/>
                    <a:pt x="82" y="0"/>
                    <a:pt x="53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106" y="81"/>
                    <a:pt x="106" y="52"/>
                  </a:cubicBez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204" name="Oval 441">
              <a:extLst>
                <a:ext uri="{FF2B5EF4-FFF2-40B4-BE49-F238E27FC236}">
                  <a16:creationId xmlns:a16="http://schemas.microsoft.com/office/drawing/2014/main" id="{53D1E5CC-4A22-4084-A1CC-C81DEF98A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9776" y="3905251"/>
              <a:ext cx="134938" cy="139700"/>
            </a:xfrm>
            <a:prstGeom prst="ellipse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</p:grpSp>
      <p:grpSp>
        <p:nvGrpSpPr>
          <p:cNvPr id="205" name="グループ化 204">
            <a:extLst>
              <a:ext uri="{FF2B5EF4-FFF2-40B4-BE49-F238E27FC236}">
                <a16:creationId xmlns:a16="http://schemas.microsoft.com/office/drawing/2014/main" id="{A61E57AD-2C36-4F9B-A3ED-2A3739B11E94}"/>
              </a:ext>
            </a:extLst>
          </p:cNvPr>
          <p:cNvGrpSpPr/>
          <p:nvPr/>
        </p:nvGrpSpPr>
        <p:grpSpPr>
          <a:xfrm>
            <a:off x="4701916" y="4391632"/>
            <a:ext cx="254042" cy="338902"/>
            <a:chOff x="4505326" y="3905251"/>
            <a:chExt cx="223838" cy="271463"/>
          </a:xfrm>
        </p:grpSpPr>
        <p:sp>
          <p:nvSpPr>
            <p:cNvPr id="206" name="Freeform 440">
              <a:extLst>
                <a:ext uri="{FF2B5EF4-FFF2-40B4-BE49-F238E27FC236}">
                  <a16:creationId xmlns:a16="http://schemas.microsoft.com/office/drawing/2014/main" id="{A129BB5A-9401-422F-AA63-8F8AE9203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5326" y="4006851"/>
              <a:ext cx="223838" cy="169863"/>
            </a:xfrm>
            <a:custGeom>
              <a:avLst/>
              <a:gdLst>
                <a:gd name="T0" fmla="*/ 106 w 106"/>
                <a:gd name="T1" fmla="*/ 52 h 81"/>
                <a:gd name="T2" fmla="*/ 53 w 106"/>
                <a:gd name="T3" fmla="*/ 0 h 81"/>
                <a:gd name="T4" fmla="*/ 0 w 106"/>
                <a:gd name="T5" fmla="*/ 52 h 81"/>
                <a:gd name="T6" fmla="*/ 106 w 106"/>
                <a:gd name="T7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1">
                  <a:moveTo>
                    <a:pt x="106" y="52"/>
                  </a:moveTo>
                  <a:cubicBezTo>
                    <a:pt x="106" y="23"/>
                    <a:pt x="82" y="0"/>
                    <a:pt x="53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106" y="81"/>
                    <a:pt x="106" y="52"/>
                  </a:cubicBezTo>
                  <a:close/>
                </a:path>
              </a:pathLst>
            </a:cu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207" name="Oval 441">
              <a:extLst>
                <a:ext uri="{FF2B5EF4-FFF2-40B4-BE49-F238E27FC236}">
                  <a16:creationId xmlns:a16="http://schemas.microsoft.com/office/drawing/2014/main" id="{5D044194-9C27-4672-8EBC-BDECBB0D5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9776" y="3905251"/>
              <a:ext cx="134938" cy="139700"/>
            </a:xfrm>
            <a:prstGeom prst="ellipse">
              <a:avLst/>
            </a:prstGeom>
            <a:solidFill>
              <a:srgbClr val="22A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6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</p:grpSp>
      <p:pic>
        <p:nvPicPr>
          <p:cNvPr id="208" name="図 207">
            <a:extLst>
              <a:ext uri="{FF2B5EF4-FFF2-40B4-BE49-F238E27FC236}">
                <a16:creationId xmlns:a16="http://schemas.microsoft.com/office/drawing/2014/main" id="{20DF4C07-6BE6-48E9-804F-787C5DD50D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662" y="2437298"/>
            <a:ext cx="1144508" cy="742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9" name="Rectangle 582">
            <a:extLst>
              <a:ext uri="{FF2B5EF4-FFF2-40B4-BE49-F238E27FC236}">
                <a16:creationId xmlns:a16="http://schemas.microsoft.com/office/drawing/2014/main" id="{24D73569-44D0-47F2-8753-5F690CBE0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5644" y="2281972"/>
            <a:ext cx="1096054" cy="261486"/>
          </a:xfrm>
          <a:prstGeom prst="rect">
            <a:avLst/>
          </a:prstGeom>
          <a:solidFill>
            <a:schemeClr val="bg1"/>
          </a:solidFill>
          <a:ln w="25400">
            <a:solidFill>
              <a:srgbClr val="3D519A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72000" rIns="7200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    Access Control</a:t>
            </a:r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pic>
        <p:nvPicPr>
          <p:cNvPr id="210" name="図 209">
            <a:extLst>
              <a:ext uri="{FF2B5EF4-FFF2-40B4-BE49-F238E27FC236}">
                <a16:creationId xmlns:a16="http://schemas.microsoft.com/office/drawing/2014/main" id="{591A2D1A-8713-4671-9D8E-91C1C3A89C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130" y="2215534"/>
            <a:ext cx="398302" cy="410251"/>
          </a:xfrm>
          <a:prstGeom prst="rect">
            <a:avLst/>
          </a:prstGeom>
        </p:spPr>
      </p:pic>
      <p:sp>
        <p:nvSpPr>
          <p:cNvPr id="211" name="角丸四角形 164">
            <a:extLst>
              <a:ext uri="{FF2B5EF4-FFF2-40B4-BE49-F238E27FC236}">
                <a16:creationId xmlns:a16="http://schemas.microsoft.com/office/drawing/2014/main" id="{DE2332AD-030E-4891-89D5-EA6A448FC534}"/>
              </a:ext>
            </a:extLst>
          </p:cNvPr>
          <p:cNvSpPr/>
          <p:nvPr/>
        </p:nvSpPr>
        <p:spPr>
          <a:xfrm>
            <a:off x="2809705" y="2576099"/>
            <a:ext cx="864000" cy="404989"/>
          </a:xfrm>
          <a:prstGeom prst="roundRect">
            <a:avLst/>
          </a:prstGeom>
          <a:ln>
            <a:solidFill>
              <a:srgbClr val="37119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Experimental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100" dirty="0">
                <a:solidFill>
                  <a:srgbClr val="000000"/>
                </a:solidFill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Equipment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212" name="角丸四角形 165">
            <a:extLst>
              <a:ext uri="{FF2B5EF4-FFF2-40B4-BE49-F238E27FC236}">
                <a16:creationId xmlns:a16="http://schemas.microsoft.com/office/drawing/2014/main" id="{F1D56E77-AAA8-4047-9926-F018888E4ED8}"/>
              </a:ext>
            </a:extLst>
          </p:cNvPr>
          <p:cNvSpPr/>
          <p:nvPr/>
        </p:nvSpPr>
        <p:spPr>
          <a:xfrm>
            <a:off x="5348023" y="2576099"/>
            <a:ext cx="653243" cy="404989"/>
          </a:xfrm>
          <a:prstGeom prst="roundRect">
            <a:avLst/>
          </a:prstGeom>
          <a:ln>
            <a:solidFill>
              <a:srgbClr val="37119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Computation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cxnSp>
        <p:nvCxnSpPr>
          <p:cNvPr id="213" name="直線矢印コネクタ 212">
            <a:extLst>
              <a:ext uri="{FF2B5EF4-FFF2-40B4-BE49-F238E27FC236}">
                <a16:creationId xmlns:a16="http://schemas.microsoft.com/office/drawing/2014/main" id="{27ED2FF8-234B-4C08-BCB2-EA16F80CCBD0}"/>
              </a:ext>
            </a:extLst>
          </p:cNvPr>
          <p:cNvCxnSpPr/>
          <p:nvPr/>
        </p:nvCxnSpPr>
        <p:spPr>
          <a:xfrm flipH="1">
            <a:off x="3701000" y="2777190"/>
            <a:ext cx="222554" cy="0"/>
          </a:xfrm>
          <a:prstGeom prst="straightConnector1">
            <a:avLst/>
          </a:prstGeom>
          <a:ln>
            <a:solidFill>
              <a:srgbClr val="371198"/>
            </a:solidFill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4" name="直線矢印コネクタ 213">
            <a:extLst>
              <a:ext uri="{FF2B5EF4-FFF2-40B4-BE49-F238E27FC236}">
                <a16:creationId xmlns:a16="http://schemas.microsoft.com/office/drawing/2014/main" id="{4443309E-52B1-4C8E-996F-31C702AE405F}"/>
              </a:ext>
            </a:extLst>
          </p:cNvPr>
          <p:cNvCxnSpPr/>
          <p:nvPr/>
        </p:nvCxnSpPr>
        <p:spPr>
          <a:xfrm flipH="1">
            <a:off x="5130640" y="2777190"/>
            <a:ext cx="222554" cy="0"/>
          </a:xfrm>
          <a:prstGeom prst="straightConnector1">
            <a:avLst/>
          </a:prstGeom>
          <a:ln>
            <a:solidFill>
              <a:srgbClr val="371198"/>
            </a:solidFill>
            <a:headEnd type="triangl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5" name="正方形/長方形 214">
            <a:extLst>
              <a:ext uri="{FF2B5EF4-FFF2-40B4-BE49-F238E27FC236}">
                <a16:creationId xmlns:a16="http://schemas.microsoft.com/office/drawing/2014/main" id="{91459865-500E-485A-87F5-EDBFFDBA5592}"/>
              </a:ext>
            </a:extLst>
          </p:cNvPr>
          <p:cNvSpPr/>
          <p:nvPr/>
        </p:nvSpPr>
        <p:spPr>
          <a:xfrm>
            <a:off x="3416325" y="3146436"/>
            <a:ext cx="1980000" cy="324000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RDM Platform</a:t>
            </a:r>
          </a:p>
        </p:txBody>
      </p:sp>
      <p:sp>
        <p:nvSpPr>
          <p:cNvPr id="216" name="正方形/長方形 215">
            <a:extLst>
              <a:ext uri="{FF2B5EF4-FFF2-40B4-BE49-F238E27FC236}">
                <a16:creationId xmlns:a16="http://schemas.microsoft.com/office/drawing/2014/main" id="{C7D0397E-B7DD-4E07-A8F8-7BCCE449AE04}"/>
              </a:ext>
            </a:extLst>
          </p:cNvPr>
          <p:cNvSpPr/>
          <p:nvPr/>
        </p:nvSpPr>
        <p:spPr>
          <a:xfrm>
            <a:off x="4364253" y="2757716"/>
            <a:ext cx="261257" cy="258089"/>
          </a:xfrm>
          <a:prstGeom prst="rect">
            <a:avLst/>
          </a:prstGeom>
          <a:solidFill>
            <a:srgbClr val="114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pic>
        <p:nvPicPr>
          <p:cNvPr id="217" name="図 216">
            <a:extLst>
              <a:ext uri="{FF2B5EF4-FFF2-40B4-BE49-F238E27FC236}">
                <a16:creationId xmlns:a16="http://schemas.microsoft.com/office/drawing/2014/main" id="{69157C44-4CCF-4294-A32C-C2A80A8DE79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00000">
            <a:off x="4301091" y="2742118"/>
            <a:ext cx="416046" cy="371522"/>
          </a:xfrm>
          <a:prstGeom prst="rect">
            <a:avLst/>
          </a:prstGeom>
        </p:spPr>
      </p:pic>
      <p:pic>
        <p:nvPicPr>
          <p:cNvPr id="218" name="図 217" descr="図形&#10;&#10;中程度の精度で自動的に生成された説明">
            <a:extLst>
              <a:ext uri="{FF2B5EF4-FFF2-40B4-BE49-F238E27FC236}">
                <a16:creationId xmlns:a16="http://schemas.microsoft.com/office/drawing/2014/main" id="{EBCDBE06-60CF-49FE-8828-46346C5496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712" y="1902155"/>
            <a:ext cx="2179634" cy="324000"/>
          </a:xfrm>
          <a:prstGeom prst="rect">
            <a:avLst/>
          </a:prstGeom>
        </p:spPr>
      </p:pic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99DAF7DC-9B54-4500-BC73-55BFD3C3F0DC}"/>
              </a:ext>
            </a:extLst>
          </p:cNvPr>
          <p:cNvSpPr txBox="1"/>
          <p:nvPr/>
        </p:nvSpPr>
        <p:spPr>
          <a:xfrm>
            <a:off x="597066" y="1320563"/>
            <a:ext cx="7949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2017 Start Development</a:t>
            </a:r>
            <a:r>
              <a:rPr kumimoji="1" lang="ja-JP" altLang="en-US" sz="2800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 ⇒ </a:t>
            </a:r>
            <a:r>
              <a:rPr kumimoji="1" lang="en-US" altLang="ja-JP" sz="28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2021</a:t>
            </a:r>
            <a:r>
              <a:rPr kumimoji="1"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: Start Operation</a:t>
            </a:r>
            <a:endParaRPr kumimoji="1" lang="ja-JP" altLang="en-US" sz="2800" b="1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220" name="Picture 2" descr="GakuninCloud">
            <a:extLst>
              <a:ext uri="{FF2B5EF4-FFF2-40B4-BE49-F238E27FC236}">
                <a16:creationId xmlns:a16="http://schemas.microsoft.com/office/drawing/2014/main" id="{02DB6A4E-D3B1-43EF-8B0B-F3B4428D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791" y="2600168"/>
            <a:ext cx="1680583" cy="32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B410F12F-5C68-453D-A500-3E9C87DCCC41}"/>
              </a:ext>
            </a:extLst>
          </p:cNvPr>
          <p:cNvSpPr txBox="1"/>
          <p:nvPr/>
        </p:nvSpPr>
        <p:spPr>
          <a:xfrm>
            <a:off x="7816515" y="2190892"/>
            <a:ext cx="1360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Direct Connect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222" name="角丸四角形 90">
            <a:extLst>
              <a:ext uri="{FF2B5EF4-FFF2-40B4-BE49-F238E27FC236}">
                <a16:creationId xmlns:a16="http://schemas.microsoft.com/office/drawing/2014/main" id="{BC75E87D-8A17-491E-B02D-0A784AF7CE86}"/>
              </a:ext>
            </a:extLst>
          </p:cNvPr>
          <p:cNvSpPr/>
          <p:nvPr/>
        </p:nvSpPr>
        <p:spPr>
          <a:xfrm>
            <a:off x="7547674" y="3842042"/>
            <a:ext cx="1525540" cy="366061"/>
          </a:xfrm>
          <a:prstGeom prst="roundRect">
            <a:avLst/>
          </a:prstGeom>
          <a:ln>
            <a:solidFill>
              <a:srgbClr val="86CC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504D8E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Storage Area for Long-term Preservation</a:t>
            </a:r>
          </a:p>
        </p:txBody>
      </p:sp>
      <p:grpSp>
        <p:nvGrpSpPr>
          <p:cNvPr id="223" name="グループ化 222">
            <a:extLst>
              <a:ext uri="{FF2B5EF4-FFF2-40B4-BE49-F238E27FC236}">
                <a16:creationId xmlns:a16="http://schemas.microsoft.com/office/drawing/2014/main" id="{0C586A29-DCF6-4045-BBA4-777917DE5972}"/>
              </a:ext>
            </a:extLst>
          </p:cNvPr>
          <p:cNvGrpSpPr/>
          <p:nvPr/>
        </p:nvGrpSpPr>
        <p:grpSpPr>
          <a:xfrm>
            <a:off x="7141867" y="2200128"/>
            <a:ext cx="755650" cy="234951"/>
            <a:chOff x="1117600" y="5006975"/>
            <a:chExt cx="755650" cy="234951"/>
          </a:xfrm>
        </p:grpSpPr>
        <p:pic>
          <p:nvPicPr>
            <p:cNvPr id="224" name="Picture 177">
              <a:extLst>
                <a:ext uri="{FF2B5EF4-FFF2-40B4-BE49-F238E27FC236}">
                  <a16:creationId xmlns:a16="http://schemas.microsoft.com/office/drawing/2014/main" id="{3443DE73-4C37-41A6-B52C-DC739125B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5076825"/>
              <a:ext cx="1651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Picture 178">
              <a:extLst>
                <a:ext uri="{FF2B5EF4-FFF2-40B4-BE49-F238E27FC236}">
                  <a16:creationId xmlns:a16="http://schemas.microsoft.com/office/drawing/2014/main" id="{9426E635-1325-457A-890F-66CBFF6CBB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600" y="5045075"/>
              <a:ext cx="233363" cy="196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" name="Picture 179">
              <a:extLst>
                <a:ext uri="{FF2B5EF4-FFF2-40B4-BE49-F238E27FC236}">
                  <a16:creationId xmlns:a16="http://schemas.microsoft.com/office/drawing/2014/main" id="{DD4E4BE4-9B0B-4135-B3D3-DC5E6FA75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5006975"/>
              <a:ext cx="76200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7" name="Freeform 180">
              <a:extLst>
                <a:ext uri="{FF2B5EF4-FFF2-40B4-BE49-F238E27FC236}">
                  <a16:creationId xmlns:a16="http://schemas.microsoft.com/office/drawing/2014/main" id="{CA39DED9-AE31-46AC-94AF-2939CAE984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1438" y="5014913"/>
              <a:ext cx="57150" cy="58738"/>
            </a:xfrm>
            <a:custGeom>
              <a:avLst/>
              <a:gdLst>
                <a:gd name="T0" fmla="*/ 7 w 27"/>
                <a:gd name="T1" fmla="*/ 2 h 28"/>
                <a:gd name="T2" fmla="*/ 2 w 27"/>
                <a:gd name="T3" fmla="*/ 21 h 28"/>
                <a:gd name="T4" fmla="*/ 21 w 27"/>
                <a:gd name="T5" fmla="*/ 26 h 28"/>
                <a:gd name="T6" fmla="*/ 26 w 27"/>
                <a:gd name="T7" fmla="*/ 7 h 28"/>
                <a:gd name="T8" fmla="*/ 20 w 27"/>
                <a:gd name="T9" fmla="*/ 2 h 28"/>
                <a:gd name="T10" fmla="*/ 22 w 27"/>
                <a:gd name="T11" fmla="*/ 8 h 28"/>
                <a:gd name="T12" fmla="*/ 20 w 27"/>
                <a:gd name="T13" fmla="*/ 11 h 28"/>
                <a:gd name="T14" fmla="*/ 23 w 27"/>
                <a:gd name="T15" fmla="*/ 14 h 28"/>
                <a:gd name="T16" fmla="*/ 22 w 27"/>
                <a:gd name="T17" fmla="*/ 14 h 28"/>
                <a:gd name="T18" fmla="*/ 22 w 27"/>
                <a:gd name="T19" fmla="*/ 14 h 28"/>
                <a:gd name="T20" fmla="*/ 20 w 27"/>
                <a:gd name="T21" fmla="*/ 20 h 28"/>
                <a:gd name="T22" fmla="*/ 16 w 27"/>
                <a:gd name="T23" fmla="*/ 20 h 28"/>
                <a:gd name="T24" fmla="*/ 15 w 27"/>
                <a:gd name="T25" fmla="*/ 8 h 28"/>
                <a:gd name="T26" fmla="*/ 11 w 27"/>
                <a:gd name="T27" fmla="*/ 7 h 28"/>
                <a:gd name="T28" fmla="*/ 8 w 27"/>
                <a:gd name="T29" fmla="*/ 17 h 28"/>
                <a:gd name="T30" fmla="*/ 10 w 27"/>
                <a:gd name="T31" fmla="*/ 24 h 28"/>
                <a:gd name="T32" fmla="*/ 16 w 27"/>
                <a:gd name="T33" fmla="*/ 21 h 28"/>
                <a:gd name="T34" fmla="*/ 19 w 27"/>
                <a:gd name="T35" fmla="*/ 17 h 28"/>
                <a:gd name="T36" fmla="*/ 14 w 27"/>
                <a:gd name="T37" fmla="*/ 13 h 28"/>
                <a:gd name="T38" fmla="*/ 17 w 27"/>
                <a:gd name="T39" fmla="*/ 3 h 28"/>
                <a:gd name="T40" fmla="*/ 15 w 27"/>
                <a:gd name="T41" fmla="*/ 2 h 28"/>
                <a:gd name="T42" fmla="*/ 15 w 27"/>
                <a:gd name="T43" fmla="*/ 3 h 28"/>
                <a:gd name="T44" fmla="*/ 10 w 27"/>
                <a:gd name="T45" fmla="*/ 4 h 28"/>
                <a:gd name="T46" fmla="*/ 8 w 27"/>
                <a:gd name="T47" fmla="*/ 1 h 28"/>
                <a:gd name="T48" fmla="*/ 8 w 27"/>
                <a:gd name="T49" fmla="*/ 8 h 28"/>
                <a:gd name="T50" fmla="*/ 8 w 27"/>
                <a:gd name="T51" fmla="*/ 16 h 28"/>
                <a:gd name="T52" fmla="*/ 8 w 27"/>
                <a:gd name="T53" fmla="*/ 20 h 28"/>
                <a:gd name="T54" fmla="*/ 4 w 27"/>
                <a:gd name="T55" fmla="*/ 8 h 28"/>
                <a:gd name="T56" fmla="*/ 4 w 27"/>
                <a:gd name="T57" fmla="*/ 8 h 28"/>
                <a:gd name="T58" fmla="*/ 3 w 27"/>
                <a:gd name="T59" fmla="*/ 16 h 28"/>
                <a:gd name="T60" fmla="*/ 4 w 27"/>
                <a:gd name="T61" fmla="*/ 10 h 28"/>
                <a:gd name="T62" fmla="*/ 1 w 27"/>
                <a:gd name="T63" fmla="*/ 9 h 28"/>
                <a:gd name="T64" fmla="*/ 2 w 27"/>
                <a:gd name="T65" fmla="*/ 15 h 28"/>
                <a:gd name="T66" fmla="*/ 1 w 27"/>
                <a:gd name="T67" fmla="*/ 19 h 28"/>
                <a:gd name="T68" fmla="*/ 1 w 27"/>
                <a:gd name="T69" fmla="*/ 20 h 28"/>
                <a:gd name="T70" fmla="*/ 7 w 27"/>
                <a:gd name="T71" fmla="*/ 24 h 28"/>
                <a:gd name="T72" fmla="*/ 7 w 27"/>
                <a:gd name="T73" fmla="*/ 23 h 28"/>
                <a:gd name="T74" fmla="*/ 7 w 27"/>
                <a:gd name="T75" fmla="*/ 16 h 28"/>
                <a:gd name="T76" fmla="*/ 5 w 27"/>
                <a:gd name="T77" fmla="*/ 8 h 28"/>
                <a:gd name="T78" fmla="*/ 7 w 27"/>
                <a:gd name="T79" fmla="*/ 5 h 28"/>
                <a:gd name="T80" fmla="*/ 8 w 27"/>
                <a:gd name="T81" fmla="*/ 24 h 28"/>
                <a:gd name="T82" fmla="*/ 9 w 27"/>
                <a:gd name="T83" fmla="*/ 27 h 28"/>
                <a:gd name="T84" fmla="*/ 12 w 27"/>
                <a:gd name="T85" fmla="*/ 25 h 28"/>
                <a:gd name="T86" fmla="*/ 16 w 27"/>
                <a:gd name="T87" fmla="*/ 25 h 28"/>
                <a:gd name="T88" fmla="*/ 17 w 27"/>
                <a:gd name="T89" fmla="*/ 25 h 28"/>
                <a:gd name="T90" fmla="*/ 18 w 27"/>
                <a:gd name="T91" fmla="*/ 24 h 28"/>
                <a:gd name="T92" fmla="*/ 19 w 27"/>
                <a:gd name="T93" fmla="*/ 17 h 28"/>
                <a:gd name="T94" fmla="*/ 19 w 27"/>
                <a:gd name="T95" fmla="*/ 11 h 28"/>
                <a:gd name="T96" fmla="*/ 18 w 27"/>
                <a:gd name="T97" fmla="*/ 4 h 28"/>
                <a:gd name="T98" fmla="*/ 19 w 27"/>
                <a:gd name="T99" fmla="*/ 4 h 28"/>
                <a:gd name="T100" fmla="*/ 20 w 27"/>
                <a:gd name="T101" fmla="*/ 23 h 28"/>
                <a:gd name="T102" fmla="*/ 26 w 27"/>
                <a:gd name="T103" fmla="*/ 20 h 28"/>
                <a:gd name="T104" fmla="*/ 24 w 27"/>
                <a:gd name="T105" fmla="*/ 18 h 28"/>
                <a:gd name="T106" fmla="*/ 25 w 27"/>
                <a:gd name="T107" fmla="*/ 15 h 28"/>
                <a:gd name="T108" fmla="*/ 25 w 27"/>
                <a:gd name="T109" fmla="*/ 11 h 28"/>
                <a:gd name="T110" fmla="*/ 26 w 27"/>
                <a:gd name="T111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" h="28">
                  <a:moveTo>
                    <a:pt x="22" y="5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9" y="1"/>
                    <a:pt x="17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1" y="20"/>
                    <a:pt x="2" y="2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7"/>
                    <a:pt x="10" y="28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9" y="27"/>
                    <a:pt x="20" y="27"/>
                    <a:pt x="21" y="2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7" y="19"/>
                    <a:pt x="27" y="18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9"/>
                    <a:pt x="26" y="8"/>
                    <a:pt x="26" y="7"/>
                  </a:cubicBezTo>
                  <a:lnTo>
                    <a:pt x="22" y="5"/>
                  </a:lnTo>
                  <a:close/>
                  <a:moveTo>
                    <a:pt x="26" y="8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6" y="8"/>
                  </a:lnTo>
                  <a:close/>
                  <a:moveTo>
                    <a:pt x="20" y="2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lnTo>
                    <a:pt x="20" y="2"/>
                  </a:lnTo>
                  <a:close/>
                  <a:moveTo>
                    <a:pt x="20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5"/>
                  </a:lnTo>
                  <a:close/>
                  <a:moveTo>
                    <a:pt x="20" y="8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0" y="11"/>
                    <a:pt x="20" y="11"/>
                    <a:pt x="20" y="11"/>
                  </a:cubicBezTo>
                  <a:lnTo>
                    <a:pt x="20" y="8"/>
                  </a:lnTo>
                  <a:close/>
                  <a:moveTo>
                    <a:pt x="23" y="14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6"/>
                    <a:pt x="24" y="16"/>
                    <a:pt x="24" y="16"/>
                  </a:cubicBezTo>
                  <a:lnTo>
                    <a:pt x="23" y="14"/>
                  </a:lnTo>
                  <a:close/>
                  <a:moveTo>
                    <a:pt x="24" y="16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4"/>
                    <a:pt x="22" y="14"/>
                    <a:pt x="22" y="14"/>
                  </a:cubicBezTo>
                  <a:lnTo>
                    <a:pt x="24" y="16"/>
                  </a:lnTo>
                  <a:close/>
                  <a:moveTo>
                    <a:pt x="22" y="14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2" y="14"/>
                  </a:lnTo>
                  <a:close/>
                  <a:moveTo>
                    <a:pt x="20" y="12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0" y="12"/>
                  </a:lnTo>
                  <a:close/>
                  <a:moveTo>
                    <a:pt x="20" y="17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17"/>
                  </a:lnTo>
                  <a:close/>
                  <a:moveTo>
                    <a:pt x="12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2" y="8"/>
                  </a:lnTo>
                  <a:close/>
                  <a:moveTo>
                    <a:pt x="16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4" y="15"/>
                    <a:pt x="14" y="15"/>
                    <a:pt x="14" y="15"/>
                  </a:cubicBezTo>
                  <a:lnTo>
                    <a:pt x="16" y="20"/>
                  </a:lnTo>
                  <a:close/>
                  <a:moveTo>
                    <a:pt x="12" y="8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8"/>
                    <a:pt x="15" y="8"/>
                    <a:pt x="15" y="8"/>
                  </a:cubicBezTo>
                  <a:lnTo>
                    <a:pt x="12" y="8"/>
                  </a:lnTo>
                  <a:close/>
                  <a:moveTo>
                    <a:pt x="11" y="7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11" y="7"/>
                  </a:lnTo>
                  <a:close/>
                  <a:moveTo>
                    <a:pt x="13" y="13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3" y="13"/>
                  </a:lnTo>
                  <a:close/>
                  <a:moveTo>
                    <a:pt x="11" y="19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13" y="15"/>
                    <a:pt x="13" y="15"/>
                    <a:pt x="13" y="15"/>
                  </a:cubicBezTo>
                  <a:lnTo>
                    <a:pt x="11" y="19"/>
                  </a:lnTo>
                  <a:close/>
                  <a:moveTo>
                    <a:pt x="11" y="21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lnTo>
                    <a:pt x="11" y="21"/>
                  </a:lnTo>
                  <a:close/>
                  <a:moveTo>
                    <a:pt x="12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12" y="20"/>
                  </a:lnTo>
                  <a:close/>
                  <a:moveTo>
                    <a:pt x="16" y="21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16" y="21"/>
                  </a:lnTo>
                  <a:close/>
                  <a:moveTo>
                    <a:pt x="14" y="15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16" y="19"/>
                    <a:pt x="16" y="19"/>
                    <a:pt x="16" y="19"/>
                  </a:cubicBezTo>
                  <a:lnTo>
                    <a:pt x="14" y="15"/>
                  </a:lnTo>
                  <a:close/>
                  <a:moveTo>
                    <a:pt x="14" y="13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14" y="13"/>
                  </a:lnTo>
                  <a:close/>
                  <a:moveTo>
                    <a:pt x="16" y="7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lnTo>
                    <a:pt x="16" y="7"/>
                  </a:lnTo>
                  <a:close/>
                  <a:moveTo>
                    <a:pt x="17" y="3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7" y="3"/>
                  </a:lnTo>
                  <a:close/>
                  <a:moveTo>
                    <a:pt x="18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5" y="2"/>
                    <a:pt x="15" y="2"/>
                    <a:pt x="15" y="2"/>
                  </a:cubicBezTo>
                  <a:lnTo>
                    <a:pt x="18" y="1"/>
                  </a:lnTo>
                  <a:close/>
                  <a:moveTo>
                    <a:pt x="15" y="3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lnTo>
                    <a:pt x="15" y="3"/>
                  </a:lnTo>
                  <a:close/>
                  <a:moveTo>
                    <a:pt x="13" y="2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13" y="2"/>
                  </a:lnTo>
                  <a:close/>
                  <a:moveTo>
                    <a:pt x="11" y="3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11" y="3"/>
                  </a:lnTo>
                  <a:close/>
                  <a:moveTo>
                    <a:pt x="8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lnTo>
                    <a:pt x="8" y="1"/>
                  </a:lnTo>
                  <a:close/>
                  <a:moveTo>
                    <a:pt x="8" y="5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5"/>
                  </a:lnTo>
                  <a:close/>
                  <a:moveTo>
                    <a:pt x="8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8" y="8"/>
                  </a:lnTo>
                  <a:close/>
                  <a:moveTo>
                    <a:pt x="8" y="12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12"/>
                  </a:lnTo>
                  <a:close/>
                  <a:moveTo>
                    <a:pt x="8" y="17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8" y="20"/>
                    <a:pt x="8" y="20"/>
                    <a:pt x="8" y="20"/>
                  </a:cubicBezTo>
                  <a:lnTo>
                    <a:pt x="8" y="17"/>
                  </a:lnTo>
                  <a:close/>
                  <a:moveTo>
                    <a:pt x="8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20"/>
                  </a:lnTo>
                  <a:close/>
                  <a:moveTo>
                    <a:pt x="5" y="6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1" y="8"/>
                    <a:pt x="1" y="8"/>
                  </a:cubicBezTo>
                  <a:lnTo>
                    <a:pt x="5" y="6"/>
                  </a:lnTo>
                  <a:close/>
                  <a:moveTo>
                    <a:pt x="4" y="8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1" y="8"/>
                    <a:pt x="1" y="8"/>
                  </a:cubicBezTo>
                  <a:lnTo>
                    <a:pt x="4" y="8"/>
                  </a:lnTo>
                  <a:close/>
                  <a:moveTo>
                    <a:pt x="5" y="14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5" y="14"/>
                  </a:lnTo>
                  <a:close/>
                  <a:moveTo>
                    <a:pt x="3" y="16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3" y="16"/>
                  </a:lnTo>
                  <a:close/>
                  <a:moveTo>
                    <a:pt x="3" y="12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3" y="12"/>
                  </a:lnTo>
                  <a:close/>
                  <a:moveTo>
                    <a:pt x="3" y="1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3" y="10"/>
                  </a:lnTo>
                  <a:close/>
                  <a:moveTo>
                    <a:pt x="1" y="10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lnTo>
                    <a:pt x="1" y="10"/>
                  </a:lnTo>
                  <a:close/>
                  <a:moveTo>
                    <a:pt x="2" y="15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2" y="15"/>
                  </a:lnTo>
                  <a:close/>
                  <a:moveTo>
                    <a:pt x="3" y="17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1" y="19"/>
                    <a:pt x="1" y="19"/>
                    <a:pt x="1" y="19"/>
                  </a:cubicBezTo>
                  <a:lnTo>
                    <a:pt x="3" y="17"/>
                  </a:lnTo>
                  <a:close/>
                  <a:moveTo>
                    <a:pt x="4" y="19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lnTo>
                    <a:pt x="4" y="19"/>
                  </a:lnTo>
                  <a:close/>
                  <a:moveTo>
                    <a:pt x="1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lnTo>
                    <a:pt x="1" y="20"/>
                  </a:lnTo>
                  <a:close/>
                  <a:moveTo>
                    <a:pt x="7" y="26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4"/>
                    <a:pt x="7" y="24"/>
                    <a:pt x="7" y="24"/>
                  </a:cubicBezTo>
                  <a:lnTo>
                    <a:pt x="7" y="26"/>
                  </a:lnTo>
                  <a:close/>
                  <a:moveTo>
                    <a:pt x="7" y="23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0"/>
                    <a:pt x="7" y="20"/>
                    <a:pt x="7" y="20"/>
                  </a:cubicBezTo>
                  <a:lnTo>
                    <a:pt x="7" y="23"/>
                  </a:lnTo>
                  <a:close/>
                  <a:moveTo>
                    <a:pt x="7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7" y="17"/>
                    <a:pt x="7" y="17"/>
                    <a:pt x="7" y="17"/>
                  </a:cubicBezTo>
                  <a:lnTo>
                    <a:pt x="7" y="20"/>
                  </a:lnTo>
                  <a:close/>
                  <a:moveTo>
                    <a:pt x="7" y="16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16"/>
                  </a:lnTo>
                  <a:close/>
                  <a:moveTo>
                    <a:pt x="7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7" y="11"/>
                  </a:lnTo>
                  <a:close/>
                  <a:moveTo>
                    <a:pt x="7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8"/>
                  </a:lnTo>
                  <a:close/>
                  <a:moveTo>
                    <a:pt x="7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7" y="5"/>
                  </a:lnTo>
                  <a:close/>
                  <a:moveTo>
                    <a:pt x="8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8" y="24"/>
                  </a:lnTo>
                  <a:close/>
                  <a:moveTo>
                    <a:pt x="10" y="24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lnTo>
                    <a:pt x="10" y="24"/>
                  </a:lnTo>
                  <a:close/>
                  <a:moveTo>
                    <a:pt x="9" y="27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3" y="26"/>
                    <a:pt x="13" y="26"/>
                    <a:pt x="13" y="26"/>
                  </a:cubicBezTo>
                  <a:lnTo>
                    <a:pt x="9" y="27"/>
                  </a:lnTo>
                  <a:close/>
                  <a:moveTo>
                    <a:pt x="12" y="25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lnTo>
                    <a:pt x="12" y="25"/>
                  </a:lnTo>
                  <a:close/>
                  <a:moveTo>
                    <a:pt x="15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8" y="27"/>
                    <a:pt x="18" y="27"/>
                    <a:pt x="18" y="27"/>
                  </a:cubicBezTo>
                  <a:lnTo>
                    <a:pt x="15" y="26"/>
                  </a:lnTo>
                  <a:close/>
                  <a:moveTo>
                    <a:pt x="17" y="25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9" y="27"/>
                    <a:pt x="19" y="27"/>
                    <a:pt x="19" y="27"/>
                  </a:cubicBezTo>
                  <a:lnTo>
                    <a:pt x="17" y="25"/>
                  </a:lnTo>
                  <a:close/>
                  <a:moveTo>
                    <a:pt x="19" y="27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lnTo>
                    <a:pt x="19" y="27"/>
                  </a:lnTo>
                  <a:close/>
                  <a:moveTo>
                    <a:pt x="19" y="23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lnTo>
                    <a:pt x="19" y="23"/>
                  </a:lnTo>
                  <a:close/>
                  <a:moveTo>
                    <a:pt x="19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9" y="17"/>
                    <a:pt x="19" y="17"/>
                    <a:pt x="19" y="17"/>
                  </a:cubicBezTo>
                  <a:lnTo>
                    <a:pt x="19" y="20"/>
                  </a:lnTo>
                  <a:close/>
                  <a:moveTo>
                    <a:pt x="19" y="16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19" y="16"/>
                  </a:lnTo>
                  <a:close/>
                  <a:moveTo>
                    <a:pt x="19" y="11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lnTo>
                    <a:pt x="19" y="11"/>
                  </a:lnTo>
                  <a:close/>
                  <a:moveTo>
                    <a:pt x="19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5"/>
                  </a:cubicBezTo>
                  <a:lnTo>
                    <a:pt x="19" y="8"/>
                  </a:lnTo>
                  <a:close/>
                  <a:moveTo>
                    <a:pt x="19" y="4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19" y="1"/>
                    <a:pt x="19" y="1"/>
                    <a:pt x="19" y="1"/>
                  </a:cubicBezTo>
                  <a:lnTo>
                    <a:pt x="19" y="4"/>
                  </a:lnTo>
                  <a:close/>
                  <a:moveTo>
                    <a:pt x="20" y="26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1" y="23"/>
                    <a:pt x="21" y="23"/>
                    <a:pt x="21" y="23"/>
                  </a:cubicBezTo>
                  <a:lnTo>
                    <a:pt x="20" y="26"/>
                  </a:lnTo>
                  <a:close/>
                  <a:moveTo>
                    <a:pt x="22" y="22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2" y="20"/>
                    <a:pt x="22" y="20"/>
                    <a:pt x="22" y="20"/>
                  </a:cubicBezTo>
                  <a:lnTo>
                    <a:pt x="22" y="22"/>
                  </a:lnTo>
                  <a:close/>
                  <a:moveTo>
                    <a:pt x="23" y="22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3" y="22"/>
                  </a:lnTo>
                  <a:close/>
                  <a:moveTo>
                    <a:pt x="23" y="20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3" y="20"/>
                  </a:lnTo>
                  <a:close/>
                  <a:moveTo>
                    <a:pt x="24" y="18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7" y="19"/>
                    <a:pt x="27" y="19"/>
                    <a:pt x="27" y="19"/>
                  </a:cubicBezTo>
                  <a:lnTo>
                    <a:pt x="24" y="18"/>
                  </a:lnTo>
                  <a:close/>
                  <a:moveTo>
                    <a:pt x="27" y="18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7" y="18"/>
                  </a:lnTo>
                  <a:close/>
                  <a:moveTo>
                    <a:pt x="25" y="13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7" y="10"/>
                    <a:pt x="27" y="10"/>
                    <a:pt x="27" y="10"/>
                  </a:cubicBezTo>
                  <a:lnTo>
                    <a:pt x="25" y="13"/>
                  </a:lnTo>
                  <a:close/>
                  <a:moveTo>
                    <a:pt x="25" y="11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5" y="11"/>
                  </a:lnTo>
                  <a:close/>
                  <a:moveTo>
                    <a:pt x="24" y="9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26" y="8"/>
                    <a:pt x="26" y="8"/>
                    <a:pt x="26" y="8"/>
                  </a:cubicBezTo>
                  <a:lnTo>
                    <a:pt x="24" y="9"/>
                  </a:lnTo>
                  <a:close/>
                </a:path>
              </a:pathLst>
            </a:custGeom>
            <a:solidFill>
              <a:srgbClr val="8AA3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  <p:pic>
          <p:nvPicPr>
            <p:cNvPr id="228" name="Picture 181">
              <a:extLst>
                <a:ext uri="{FF2B5EF4-FFF2-40B4-BE49-F238E27FC236}">
                  <a16:creationId xmlns:a16="http://schemas.microsoft.com/office/drawing/2014/main" id="{A7339AD8-F681-4720-92CD-967DBF955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5438" y="5140325"/>
              <a:ext cx="1206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9" name="Picture 182">
              <a:extLst>
                <a:ext uri="{FF2B5EF4-FFF2-40B4-BE49-F238E27FC236}">
                  <a16:creationId xmlns:a16="http://schemas.microsoft.com/office/drawing/2014/main" id="{2F825A5C-F215-41AF-BF3C-BD8EBAE79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838" y="5141913"/>
              <a:ext cx="152400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0" name="Picture 183">
              <a:extLst>
                <a:ext uri="{FF2B5EF4-FFF2-40B4-BE49-F238E27FC236}">
                  <a16:creationId xmlns:a16="http://schemas.microsoft.com/office/drawing/2014/main" id="{6CBCA121-34AA-4E53-AF85-46B32CBE6F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3200" y="5140325"/>
              <a:ext cx="1460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1" name="Picture 184">
              <a:extLst>
                <a:ext uri="{FF2B5EF4-FFF2-40B4-BE49-F238E27FC236}">
                  <a16:creationId xmlns:a16="http://schemas.microsoft.com/office/drawing/2014/main" id="{51C261EE-16E3-412C-B518-2AC100C9A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213" y="5089525"/>
              <a:ext cx="1635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2" name="Picture 185">
              <a:extLst>
                <a:ext uri="{FF2B5EF4-FFF2-40B4-BE49-F238E27FC236}">
                  <a16:creationId xmlns:a16="http://schemas.microsoft.com/office/drawing/2014/main" id="{E9C276C7-7B1F-4727-9772-219FDB6FE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5072063"/>
              <a:ext cx="177800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3" name="Freeform 186">
              <a:extLst>
                <a:ext uri="{FF2B5EF4-FFF2-40B4-BE49-F238E27FC236}">
                  <a16:creationId xmlns:a16="http://schemas.microsoft.com/office/drawing/2014/main" id="{718BC8BA-506F-4652-8DA0-1D432AA80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088" y="5081588"/>
              <a:ext cx="122238" cy="61913"/>
            </a:xfrm>
            <a:custGeom>
              <a:avLst/>
              <a:gdLst>
                <a:gd name="T0" fmla="*/ 49 w 58"/>
                <a:gd name="T1" fmla="*/ 10 h 29"/>
                <a:gd name="T2" fmla="*/ 48 w 58"/>
                <a:gd name="T3" fmla="*/ 10 h 29"/>
                <a:gd name="T4" fmla="*/ 48 w 58"/>
                <a:gd name="T5" fmla="*/ 10 h 29"/>
                <a:gd name="T6" fmla="*/ 38 w 58"/>
                <a:gd name="T7" fmla="*/ 0 h 29"/>
                <a:gd name="T8" fmla="*/ 29 w 58"/>
                <a:gd name="T9" fmla="*/ 7 h 29"/>
                <a:gd name="T10" fmla="*/ 20 w 58"/>
                <a:gd name="T11" fmla="*/ 0 h 29"/>
                <a:gd name="T12" fmla="*/ 12 w 58"/>
                <a:gd name="T13" fmla="*/ 8 h 29"/>
                <a:gd name="T14" fmla="*/ 21 w 58"/>
                <a:gd name="T15" fmla="*/ 15 h 29"/>
                <a:gd name="T16" fmla="*/ 19 w 58"/>
                <a:gd name="T17" fmla="*/ 15 h 29"/>
                <a:gd name="T18" fmla="*/ 10 w 58"/>
                <a:gd name="T19" fmla="*/ 10 h 29"/>
                <a:gd name="T20" fmla="*/ 0 w 58"/>
                <a:gd name="T21" fmla="*/ 19 h 29"/>
                <a:gd name="T22" fmla="*/ 10 w 58"/>
                <a:gd name="T23" fmla="*/ 29 h 29"/>
                <a:gd name="T24" fmla="*/ 10 w 58"/>
                <a:gd name="T25" fmla="*/ 29 h 29"/>
                <a:gd name="T26" fmla="*/ 43 w 58"/>
                <a:gd name="T27" fmla="*/ 29 h 29"/>
                <a:gd name="T28" fmla="*/ 38 w 58"/>
                <a:gd name="T29" fmla="*/ 24 h 29"/>
                <a:gd name="T30" fmla="*/ 40 w 58"/>
                <a:gd name="T31" fmla="*/ 24 h 29"/>
                <a:gd name="T32" fmla="*/ 49 w 58"/>
                <a:gd name="T33" fmla="*/ 29 h 29"/>
                <a:gd name="T34" fmla="*/ 58 w 58"/>
                <a:gd name="T35" fmla="*/ 20 h 29"/>
                <a:gd name="T36" fmla="*/ 49 w 58"/>
                <a:gd name="T3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29">
                  <a:moveTo>
                    <a:pt x="49" y="10"/>
                  </a:move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5"/>
                    <a:pt x="43" y="0"/>
                    <a:pt x="38" y="0"/>
                  </a:cubicBezTo>
                  <a:cubicBezTo>
                    <a:pt x="34" y="0"/>
                    <a:pt x="30" y="3"/>
                    <a:pt x="29" y="7"/>
                  </a:cubicBezTo>
                  <a:cubicBezTo>
                    <a:pt x="28" y="3"/>
                    <a:pt x="25" y="0"/>
                    <a:pt x="20" y="0"/>
                  </a:cubicBezTo>
                  <a:cubicBezTo>
                    <a:pt x="16" y="0"/>
                    <a:pt x="12" y="4"/>
                    <a:pt x="12" y="8"/>
                  </a:cubicBezTo>
                  <a:cubicBezTo>
                    <a:pt x="16" y="9"/>
                    <a:pt x="19" y="11"/>
                    <a:pt x="21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2"/>
                    <a:pt x="14" y="10"/>
                    <a:pt x="10" y="10"/>
                  </a:cubicBezTo>
                  <a:cubicBezTo>
                    <a:pt x="5" y="10"/>
                    <a:pt x="0" y="14"/>
                    <a:pt x="0" y="19"/>
                  </a:cubicBezTo>
                  <a:cubicBezTo>
                    <a:pt x="0" y="25"/>
                    <a:pt x="4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1" y="28"/>
                    <a:pt x="39" y="26"/>
                    <a:pt x="38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5" y="29"/>
                    <a:pt x="49" y="29"/>
                  </a:cubicBezTo>
                  <a:cubicBezTo>
                    <a:pt x="54" y="29"/>
                    <a:pt x="58" y="25"/>
                    <a:pt x="58" y="20"/>
                  </a:cubicBezTo>
                  <a:cubicBezTo>
                    <a:pt x="58" y="14"/>
                    <a:pt x="54" y="10"/>
                    <a:pt x="49" y="10"/>
                  </a:cubicBezTo>
                  <a:close/>
                </a:path>
              </a:pathLst>
            </a:custGeom>
            <a:solidFill>
              <a:srgbClr val="005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  <p:pic>
          <p:nvPicPr>
            <p:cNvPr id="234" name="Picture 187">
              <a:extLst>
                <a:ext uri="{FF2B5EF4-FFF2-40B4-BE49-F238E27FC236}">
                  <a16:creationId xmlns:a16="http://schemas.microsoft.com/office/drawing/2014/main" id="{7ECB9638-33C1-4D70-9672-178BD15051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625" y="5111750"/>
              <a:ext cx="150813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" name="Picture 188">
              <a:extLst>
                <a:ext uri="{FF2B5EF4-FFF2-40B4-BE49-F238E27FC236}">
                  <a16:creationId xmlns:a16="http://schemas.microsoft.com/office/drawing/2014/main" id="{0740444A-77D6-4488-9220-B87DA997F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3038" y="5126038"/>
              <a:ext cx="163513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" name="Freeform 189">
              <a:extLst>
                <a:ext uri="{FF2B5EF4-FFF2-40B4-BE49-F238E27FC236}">
                  <a16:creationId xmlns:a16="http://schemas.microsoft.com/office/drawing/2014/main" id="{65C412FD-2ECA-41A3-8359-95C2932E4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650" y="5099050"/>
              <a:ext cx="228600" cy="133350"/>
            </a:xfrm>
            <a:custGeom>
              <a:avLst/>
              <a:gdLst>
                <a:gd name="T0" fmla="*/ 108 w 108"/>
                <a:gd name="T1" fmla="*/ 0 h 63"/>
                <a:gd name="T2" fmla="*/ 47 w 108"/>
                <a:gd name="T3" fmla="*/ 0 h 63"/>
                <a:gd name="T4" fmla="*/ 28 w 108"/>
                <a:gd name="T5" fmla="*/ 35 h 63"/>
                <a:gd name="T6" fmla="*/ 55 w 108"/>
                <a:gd name="T7" fmla="*/ 35 h 63"/>
                <a:gd name="T8" fmla="*/ 62 w 108"/>
                <a:gd name="T9" fmla="*/ 40 h 63"/>
                <a:gd name="T10" fmla="*/ 55 w 108"/>
                <a:gd name="T11" fmla="*/ 49 h 63"/>
                <a:gd name="T12" fmla="*/ 47 w 108"/>
                <a:gd name="T13" fmla="*/ 53 h 63"/>
                <a:gd name="T14" fmla="*/ 0 w 108"/>
                <a:gd name="T15" fmla="*/ 63 h 63"/>
                <a:gd name="T16" fmla="*/ 57 w 108"/>
                <a:gd name="T17" fmla="*/ 63 h 63"/>
                <a:gd name="T18" fmla="*/ 72 w 108"/>
                <a:gd name="T19" fmla="*/ 59 h 63"/>
                <a:gd name="T20" fmla="*/ 80 w 108"/>
                <a:gd name="T21" fmla="*/ 52 h 63"/>
                <a:gd name="T22" fmla="*/ 85 w 108"/>
                <a:gd name="T23" fmla="*/ 43 h 63"/>
                <a:gd name="T24" fmla="*/ 85 w 108"/>
                <a:gd name="T25" fmla="*/ 27 h 63"/>
                <a:gd name="T26" fmla="*/ 73 w 108"/>
                <a:gd name="T27" fmla="*/ 21 h 63"/>
                <a:gd name="T28" fmla="*/ 58 w 108"/>
                <a:gd name="T29" fmla="*/ 21 h 63"/>
                <a:gd name="T30" fmla="*/ 63 w 108"/>
                <a:gd name="T31" fmla="*/ 11 h 63"/>
                <a:gd name="T32" fmla="*/ 91 w 108"/>
                <a:gd name="T33" fmla="*/ 6 h 63"/>
                <a:gd name="T34" fmla="*/ 108 w 108"/>
                <a:gd name="T3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8" h="63">
                  <a:moveTo>
                    <a:pt x="108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9" y="35"/>
                    <a:pt x="62" y="36"/>
                    <a:pt x="62" y="40"/>
                  </a:cubicBezTo>
                  <a:cubicBezTo>
                    <a:pt x="61" y="43"/>
                    <a:pt x="58" y="47"/>
                    <a:pt x="55" y="49"/>
                  </a:cubicBezTo>
                  <a:cubicBezTo>
                    <a:pt x="53" y="51"/>
                    <a:pt x="50" y="53"/>
                    <a:pt x="47" y="53"/>
                  </a:cubicBezTo>
                  <a:cubicBezTo>
                    <a:pt x="46" y="54"/>
                    <a:pt x="0" y="63"/>
                    <a:pt x="0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62" y="63"/>
                    <a:pt x="69" y="62"/>
                    <a:pt x="72" y="59"/>
                  </a:cubicBezTo>
                  <a:cubicBezTo>
                    <a:pt x="76" y="57"/>
                    <a:pt x="78" y="55"/>
                    <a:pt x="80" y="52"/>
                  </a:cubicBezTo>
                  <a:cubicBezTo>
                    <a:pt x="82" y="49"/>
                    <a:pt x="84" y="46"/>
                    <a:pt x="85" y="43"/>
                  </a:cubicBezTo>
                  <a:cubicBezTo>
                    <a:pt x="86" y="40"/>
                    <a:pt x="89" y="32"/>
                    <a:pt x="85" y="27"/>
                  </a:cubicBezTo>
                  <a:cubicBezTo>
                    <a:pt x="82" y="23"/>
                    <a:pt x="77" y="21"/>
                    <a:pt x="73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83" y="9"/>
                    <a:pt x="91" y="6"/>
                  </a:cubicBezTo>
                  <a:cubicBezTo>
                    <a:pt x="101" y="3"/>
                    <a:pt x="108" y="0"/>
                    <a:pt x="108" y="0"/>
                  </a:cubicBezTo>
                  <a:close/>
                </a:path>
              </a:pathLst>
            </a:custGeom>
            <a:solidFill>
              <a:srgbClr val="F5A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ＭＳ Ｐゴシック" pitchFamily="50" charset="-128"/>
                <a:cs typeface="Segoe UI Historic" panose="020B0502040204020203" pitchFamily="34" charset="0"/>
              </a:endParaRPr>
            </a:p>
          </p:txBody>
        </p:sp>
      </p:grpSp>
      <p:sp>
        <p:nvSpPr>
          <p:cNvPr id="237" name="フローチャート: 磁気ディスク 236">
            <a:extLst>
              <a:ext uri="{FF2B5EF4-FFF2-40B4-BE49-F238E27FC236}">
                <a16:creationId xmlns:a16="http://schemas.microsoft.com/office/drawing/2014/main" id="{E7D6339D-7E3E-4BF4-A5C7-72DC5C597404}"/>
              </a:ext>
            </a:extLst>
          </p:cNvPr>
          <p:cNvSpPr/>
          <p:nvPr/>
        </p:nvSpPr>
        <p:spPr>
          <a:xfrm>
            <a:off x="8141145" y="3423000"/>
            <a:ext cx="538644" cy="366061"/>
          </a:xfrm>
          <a:prstGeom prst="flowChartMagneticDisk">
            <a:avLst/>
          </a:prstGeom>
          <a:solidFill>
            <a:srgbClr val="86CCCB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Cold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38" name="フローチャート: 磁気ディスク 237">
            <a:extLst>
              <a:ext uri="{FF2B5EF4-FFF2-40B4-BE49-F238E27FC236}">
                <a16:creationId xmlns:a16="http://schemas.microsoft.com/office/drawing/2014/main" id="{7B231D7E-4488-4B44-BEC8-184EBE85157C}"/>
              </a:ext>
            </a:extLst>
          </p:cNvPr>
          <p:cNvSpPr/>
          <p:nvPr/>
        </p:nvSpPr>
        <p:spPr>
          <a:xfrm>
            <a:off x="7955263" y="3086721"/>
            <a:ext cx="538644" cy="366061"/>
          </a:xfrm>
          <a:prstGeom prst="flowChartMagneticDisk">
            <a:avLst/>
          </a:prstGeom>
          <a:solidFill>
            <a:srgbClr val="E15F9E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08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73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Hot</a:t>
            </a:r>
            <a:b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kumimoji="1" lang="en-US" altLang="ja-JP" sz="96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Storage</a:t>
            </a:r>
            <a:endParaRPr kumimoji="1" lang="ja-JP" altLang="en-US" sz="96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39" name="矢印: 下 238">
            <a:extLst>
              <a:ext uri="{FF2B5EF4-FFF2-40B4-BE49-F238E27FC236}">
                <a16:creationId xmlns:a16="http://schemas.microsoft.com/office/drawing/2014/main" id="{33B5AF75-FA9E-4868-8CF6-7177A483D956}"/>
              </a:ext>
            </a:extLst>
          </p:cNvPr>
          <p:cNvSpPr/>
          <p:nvPr/>
        </p:nvSpPr>
        <p:spPr>
          <a:xfrm rot="10800000">
            <a:off x="7217964" y="3857567"/>
            <a:ext cx="214291" cy="581902"/>
          </a:xfrm>
          <a:prstGeom prst="downArrow">
            <a:avLst/>
          </a:prstGeom>
          <a:solidFill>
            <a:srgbClr val="FF8A09"/>
          </a:solidFill>
          <a:ln>
            <a:solidFill>
              <a:srgbClr val="FF8A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cxnSp>
        <p:nvCxnSpPr>
          <p:cNvPr id="240" name="直線矢印コネクタ 239">
            <a:extLst>
              <a:ext uri="{FF2B5EF4-FFF2-40B4-BE49-F238E27FC236}">
                <a16:creationId xmlns:a16="http://schemas.microsoft.com/office/drawing/2014/main" id="{F131C0EA-ACA9-4611-9896-885990B8F375}"/>
              </a:ext>
            </a:extLst>
          </p:cNvPr>
          <p:cNvCxnSpPr>
            <a:cxnSpLocks/>
          </p:cNvCxnSpPr>
          <p:nvPr/>
        </p:nvCxnSpPr>
        <p:spPr>
          <a:xfrm flipH="1">
            <a:off x="5417404" y="5676322"/>
            <a:ext cx="322596" cy="776039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線矢印コネクタ 240">
            <a:extLst>
              <a:ext uri="{FF2B5EF4-FFF2-40B4-BE49-F238E27FC236}">
                <a16:creationId xmlns:a16="http://schemas.microsoft.com/office/drawing/2014/main" id="{FDB5873A-9103-4E57-9A4C-95212BCA1ADB}"/>
              </a:ext>
            </a:extLst>
          </p:cNvPr>
          <p:cNvCxnSpPr>
            <a:cxnSpLocks/>
          </p:cNvCxnSpPr>
          <p:nvPr/>
        </p:nvCxnSpPr>
        <p:spPr>
          <a:xfrm>
            <a:off x="3006732" y="5676321"/>
            <a:ext cx="335957" cy="794902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線コネクタ 241">
            <a:extLst>
              <a:ext uri="{FF2B5EF4-FFF2-40B4-BE49-F238E27FC236}">
                <a16:creationId xmlns:a16="http://schemas.microsoft.com/office/drawing/2014/main" id="{EAAB1F34-ADCE-4B2C-B270-D22EA6523CFD}"/>
              </a:ext>
            </a:extLst>
          </p:cNvPr>
          <p:cNvCxnSpPr/>
          <p:nvPr/>
        </p:nvCxnSpPr>
        <p:spPr>
          <a:xfrm>
            <a:off x="3318088" y="6453457"/>
            <a:ext cx="2124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6A69236C-0A9B-4A02-A0DD-4C20C6E493BB}"/>
              </a:ext>
            </a:extLst>
          </p:cNvPr>
          <p:cNvSpPr txBox="1"/>
          <p:nvPr/>
        </p:nvSpPr>
        <p:spPr>
          <a:xfrm>
            <a:off x="3334988" y="6610868"/>
            <a:ext cx="16225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ID Registration</a:t>
            </a:r>
            <a:r>
              <a:rPr lang="en-US" altLang="ja-JP" sz="1050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 Services</a:t>
            </a:r>
            <a:endParaRPr kumimoji="1" lang="ja-JP" altLang="en-US" sz="1050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244" name="フローチャート: 磁気ディスク 243">
            <a:extLst>
              <a:ext uri="{FF2B5EF4-FFF2-40B4-BE49-F238E27FC236}">
                <a16:creationId xmlns:a16="http://schemas.microsoft.com/office/drawing/2014/main" id="{D31D9B7F-63AE-4FD1-BB35-A7F23BC71664}"/>
              </a:ext>
            </a:extLst>
          </p:cNvPr>
          <p:cNvSpPr/>
          <p:nvPr/>
        </p:nvSpPr>
        <p:spPr>
          <a:xfrm>
            <a:off x="4611474" y="6091265"/>
            <a:ext cx="620634" cy="588394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ISNI</a:t>
            </a:r>
            <a:endParaRPr kumimoji="1" lang="ja-JP" altLang="en-US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45" name="フローチャート: 磁気ディスク 244">
            <a:extLst>
              <a:ext uri="{FF2B5EF4-FFF2-40B4-BE49-F238E27FC236}">
                <a16:creationId xmlns:a16="http://schemas.microsoft.com/office/drawing/2014/main" id="{DB020997-559C-4C69-BA7B-2C0100A2BFEE}"/>
              </a:ext>
            </a:extLst>
          </p:cNvPr>
          <p:cNvSpPr/>
          <p:nvPr/>
        </p:nvSpPr>
        <p:spPr>
          <a:xfrm>
            <a:off x="4082949" y="6037088"/>
            <a:ext cx="620634" cy="588394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DOI</a:t>
            </a:r>
            <a:endParaRPr kumimoji="1" lang="ja-JP" altLang="en-US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46" name="フローチャート: 磁気ディスク 245">
            <a:extLst>
              <a:ext uri="{FF2B5EF4-FFF2-40B4-BE49-F238E27FC236}">
                <a16:creationId xmlns:a16="http://schemas.microsoft.com/office/drawing/2014/main" id="{EDC81F40-BC40-4055-9771-F52BEDA54A0D}"/>
              </a:ext>
            </a:extLst>
          </p:cNvPr>
          <p:cNvSpPr/>
          <p:nvPr/>
        </p:nvSpPr>
        <p:spPr>
          <a:xfrm>
            <a:off x="3554424" y="5998944"/>
            <a:ext cx="620635" cy="572361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ORCID</a:t>
            </a:r>
            <a:endParaRPr kumimoji="1" lang="ja-JP" altLang="en-US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47" name="フローチャート: 磁気ディスク 246">
            <a:extLst>
              <a:ext uri="{FF2B5EF4-FFF2-40B4-BE49-F238E27FC236}">
                <a16:creationId xmlns:a16="http://schemas.microsoft.com/office/drawing/2014/main" id="{E3E31F98-A272-469B-A5DD-FB626F4578DB}"/>
              </a:ext>
            </a:extLst>
          </p:cNvPr>
          <p:cNvSpPr/>
          <p:nvPr/>
        </p:nvSpPr>
        <p:spPr>
          <a:xfrm>
            <a:off x="1670025" y="3637655"/>
            <a:ext cx="664689" cy="531751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99692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10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48" name="フローチャート: 磁気ディスク 247">
            <a:extLst>
              <a:ext uri="{FF2B5EF4-FFF2-40B4-BE49-F238E27FC236}">
                <a16:creationId xmlns:a16="http://schemas.microsoft.com/office/drawing/2014/main" id="{AB2C0E7E-D05E-4D00-9D2B-5DEB264260BC}"/>
              </a:ext>
            </a:extLst>
          </p:cNvPr>
          <p:cNvSpPr/>
          <p:nvPr/>
        </p:nvSpPr>
        <p:spPr>
          <a:xfrm>
            <a:off x="1784776" y="3681902"/>
            <a:ext cx="664689" cy="531751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99692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10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49" name="フローチャート: 磁気ディスク 248">
            <a:extLst>
              <a:ext uri="{FF2B5EF4-FFF2-40B4-BE49-F238E27FC236}">
                <a16:creationId xmlns:a16="http://schemas.microsoft.com/office/drawing/2014/main" id="{5BD5357F-FC85-4988-B5EE-F55C6B53E8F7}"/>
              </a:ext>
            </a:extLst>
          </p:cNvPr>
          <p:cNvSpPr/>
          <p:nvPr/>
        </p:nvSpPr>
        <p:spPr>
          <a:xfrm>
            <a:off x="1907094" y="3741236"/>
            <a:ext cx="664689" cy="531751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99692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10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50" name="正方形/長方形 249">
            <a:extLst>
              <a:ext uri="{FF2B5EF4-FFF2-40B4-BE49-F238E27FC236}">
                <a16:creationId xmlns:a16="http://schemas.microsoft.com/office/drawing/2014/main" id="{80DAD399-2F5D-452E-8A62-C10607D91C0E}"/>
              </a:ext>
            </a:extLst>
          </p:cNvPr>
          <p:cNvSpPr/>
          <p:nvPr/>
        </p:nvSpPr>
        <p:spPr>
          <a:xfrm>
            <a:off x="-789340" y="3419929"/>
            <a:ext cx="4984615" cy="2990769"/>
          </a:xfrm>
          <a:prstGeom prst="rect">
            <a:avLst/>
          </a:prstGeom>
          <a:solidFill>
            <a:srgbClr val="4BACC6"/>
          </a:solidFill>
          <a:ln>
            <a:noFill/>
          </a:ln>
          <a:scene3d>
            <a:camera prst="isometricTopUp">
              <a:rot lat="21300000" lon="16800000" rev="5400000"/>
            </a:camera>
            <a:lightRig rig="threePt" dir="t">
              <a:rot lat="0" lon="0" rev="16800000"/>
            </a:lightRig>
          </a:scene3d>
          <a:sp3d extrusionH="342900" prstMaterial="plastic">
            <a:extrusionClr>
              <a:schemeClr val="bg1">
                <a:lumMod val="9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51" name="フローチャート: 磁気ディスク 250">
            <a:extLst>
              <a:ext uri="{FF2B5EF4-FFF2-40B4-BE49-F238E27FC236}">
                <a16:creationId xmlns:a16="http://schemas.microsoft.com/office/drawing/2014/main" id="{635B2921-B093-4DC6-9600-B4544067B9BC}"/>
              </a:ext>
            </a:extLst>
          </p:cNvPr>
          <p:cNvSpPr/>
          <p:nvPr/>
        </p:nvSpPr>
        <p:spPr>
          <a:xfrm>
            <a:off x="820157" y="4534871"/>
            <a:ext cx="1712255" cy="763707"/>
          </a:xfrm>
          <a:prstGeom prst="flowChartMagneticDisk">
            <a:avLst/>
          </a:prstGeom>
          <a:solidFill>
            <a:srgbClr val="C7E9F3"/>
          </a:solidFill>
          <a:ln>
            <a:solidFill>
              <a:schemeClr val="accent5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52" name="Rectangle 38">
            <a:extLst>
              <a:ext uri="{FF2B5EF4-FFF2-40B4-BE49-F238E27FC236}">
                <a16:creationId xmlns:a16="http://schemas.microsoft.com/office/drawing/2014/main" id="{390C8C23-5BD3-4686-A222-055DD70F8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686" y="4820462"/>
            <a:ext cx="1371293" cy="420763"/>
          </a:xfrm>
          <a:prstGeom prst="rect">
            <a:avLst/>
          </a:pr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42203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Metadata Aggregation</a:t>
            </a:r>
            <a:b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</a:b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Build Knowledge-Base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53" name="フローチャート: 磁気ディスク 252">
            <a:extLst>
              <a:ext uri="{FF2B5EF4-FFF2-40B4-BE49-F238E27FC236}">
                <a16:creationId xmlns:a16="http://schemas.microsoft.com/office/drawing/2014/main" id="{BBE2DF07-F7CE-4869-84AE-E274556A97AB}"/>
              </a:ext>
            </a:extLst>
          </p:cNvPr>
          <p:cNvSpPr/>
          <p:nvPr/>
        </p:nvSpPr>
        <p:spPr>
          <a:xfrm>
            <a:off x="2033741" y="3805838"/>
            <a:ext cx="664689" cy="531751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99692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108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ＭＳ Ｐゴシック"/>
              <a:cs typeface="Segoe UI Historic" panose="020B0502040204020203" pitchFamily="34" charset="0"/>
            </a:endParaRPr>
          </a:p>
        </p:txBody>
      </p:sp>
      <p:sp>
        <p:nvSpPr>
          <p:cNvPr id="254" name="フローチャート: 磁気ディスク 253">
            <a:extLst>
              <a:ext uri="{FF2B5EF4-FFF2-40B4-BE49-F238E27FC236}">
                <a16:creationId xmlns:a16="http://schemas.microsoft.com/office/drawing/2014/main" id="{3A41630C-51CD-412D-B35F-71213439E234}"/>
              </a:ext>
            </a:extLst>
          </p:cNvPr>
          <p:cNvSpPr/>
          <p:nvPr/>
        </p:nvSpPr>
        <p:spPr>
          <a:xfrm>
            <a:off x="2179297" y="3867456"/>
            <a:ext cx="664689" cy="531751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Subject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Repository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255" name="正方形/長方形 254">
            <a:extLst>
              <a:ext uri="{FF2B5EF4-FFF2-40B4-BE49-F238E27FC236}">
                <a16:creationId xmlns:a16="http://schemas.microsoft.com/office/drawing/2014/main" id="{C9A79694-76FA-40DB-B04C-77A814D03CF7}"/>
              </a:ext>
            </a:extLst>
          </p:cNvPr>
          <p:cNvSpPr/>
          <p:nvPr/>
        </p:nvSpPr>
        <p:spPr>
          <a:xfrm>
            <a:off x="561522" y="5352854"/>
            <a:ext cx="1980000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Discovery Platform</a:t>
            </a:r>
          </a:p>
        </p:txBody>
      </p:sp>
      <p:pic>
        <p:nvPicPr>
          <p:cNvPr id="256" name="図 255">
            <a:extLst>
              <a:ext uri="{FF2B5EF4-FFF2-40B4-BE49-F238E27FC236}">
                <a16:creationId xmlns:a16="http://schemas.microsoft.com/office/drawing/2014/main" id="{9036984F-A354-453C-A6B5-AB8E84BE67E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5" y="4469394"/>
            <a:ext cx="1679175" cy="286223"/>
          </a:xfrm>
          <a:prstGeom prst="rect">
            <a:avLst/>
          </a:prstGeom>
        </p:spPr>
      </p:pic>
      <p:cxnSp>
        <p:nvCxnSpPr>
          <p:cNvPr id="257" name="コネクタ: カギ線 256">
            <a:extLst>
              <a:ext uri="{FF2B5EF4-FFF2-40B4-BE49-F238E27FC236}">
                <a16:creationId xmlns:a16="http://schemas.microsoft.com/office/drawing/2014/main" id="{B68D9C06-283B-4193-9075-39B14841A3DE}"/>
              </a:ext>
            </a:extLst>
          </p:cNvPr>
          <p:cNvCxnSpPr>
            <a:endCxn id="251" idx="4"/>
          </p:cNvCxnSpPr>
          <p:nvPr/>
        </p:nvCxnSpPr>
        <p:spPr>
          <a:xfrm rot="5400000">
            <a:off x="2369268" y="4554776"/>
            <a:ext cx="525093" cy="198804"/>
          </a:xfrm>
          <a:prstGeom prst="bentConnector2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コネクタ: カギ線 257">
            <a:extLst>
              <a:ext uri="{FF2B5EF4-FFF2-40B4-BE49-F238E27FC236}">
                <a16:creationId xmlns:a16="http://schemas.microsoft.com/office/drawing/2014/main" id="{BF66AC0D-6F71-412A-809F-778DEC9661E7}"/>
              </a:ext>
            </a:extLst>
          </p:cNvPr>
          <p:cNvCxnSpPr>
            <a:cxnSpLocks/>
            <a:endCxn id="251" idx="2"/>
          </p:cNvCxnSpPr>
          <p:nvPr/>
        </p:nvCxnSpPr>
        <p:spPr>
          <a:xfrm rot="16200000" flipH="1">
            <a:off x="339519" y="4436087"/>
            <a:ext cx="747318" cy="213958"/>
          </a:xfrm>
          <a:prstGeom prst="bentConnector2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フローチャート: 磁気ディスク 258">
            <a:extLst>
              <a:ext uri="{FF2B5EF4-FFF2-40B4-BE49-F238E27FC236}">
                <a16:creationId xmlns:a16="http://schemas.microsoft.com/office/drawing/2014/main" id="{D52629F0-7023-49F4-9044-E4426CA1C32B}"/>
              </a:ext>
            </a:extLst>
          </p:cNvPr>
          <p:cNvSpPr/>
          <p:nvPr/>
        </p:nvSpPr>
        <p:spPr>
          <a:xfrm>
            <a:off x="424267" y="3620566"/>
            <a:ext cx="903858" cy="659141"/>
          </a:xfrm>
          <a:prstGeom prst="flowChartMagneticDisk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32923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29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60" name="フローチャート: 磁気ディスク 259">
            <a:extLst>
              <a:ext uri="{FF2B5EF4-FFF2-40B4-BE49-F238E27FC236}">
                <a16:creationId xmlns:a16="http://schemas.microsoft.com/office/drawing/2014/main" id="{8D57023D-115C-4374-8509-F2F510DA116F}"/>
              </a:ext>
            </a:extLst>
          </p:cNvPr>
          <p:cNvSpPr/>
          <p:nvPr/>
        </p:nvSpPr>
        <p:spPr>
          <a:xfrm>
            <a:off x="536219" y="3690198"/>
            <a:ext cx="903858" cy="668703"/>
          </a:xfrm>
          <a:prstGeom prst="flowChartMagneticDisk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132923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International</a:t>
            </a:r>
          </a:p>
          <a:p>
            <a:pPr marL="0" marR="0" lvl="0" indent="0" algn="ctr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050" dirty="0">
                <a:solidFill>
                  <a:srgbClr val="000000"/>
                </a:solidFill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Data</a:t>
            </a:r>
          </a:p>
          <a:p>
            <a:pPr marL="0" marR="0" lvl="0" indent="0" algn="ctr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rPr>
              <a:t>Repository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261" name="図 260" descr="黒い背景に白い文字がある&#10;&#10;低い精度で自動的に生成された説明">
            <a:extLst>
              <a:ext uri="{FF2B5EF4-FFF2-40B4-BE49-F238E27FC236}">
                <a16:creationId xmlns:a16="http://schemas.microsoft.com/office/drawing/2014/main" id="{E8FE04BD-544B-42E8-8FBD-1408A7C9471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617" y="4302927"/>
            <a:ext cx="1224000" cy="299291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31606AC-B453-4C2E-84CF-FB73197482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2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3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EA5F7FB-EE83-4427-A665-E8805AF2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New NII Research Data Cloud</a:t>
            </a:r>
            <a:endParaRPr kumimoji="1" lang="ja-JP" altLang="en-US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698C3A-0A7D-423F-8C00-241FECF3BE05}"/>
              </a:ext>
            </a:extLst>
          </p:cNvPr>
          <p:cNvSpPr txBox="1"/>
          <p:nvPr/>
        </p:nvSpPr>
        <p:spPr>
          <a:xfrm>
            <a:off x="134041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①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1DB458E-1391-45F0-B47D-64364B1C872A}"/>
              </a:ext>
            </a:extLst>
          </p:cNvPr>
          <p:cNvSpPr txBox="1"/>
          <p:nvPr/>
        </p:nvSpPr>
        <p:spPr>
          <a:xfrm>
            <a:off x="1798114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②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F7A4F11-33C9-46DA-A156-04BB8C536BAA}"/>
              </a:ext>
            </a:extLst>
          </p:cNvPr>
          <p:cNvSpPr txBox="1"/>
          <p:nvPr/>
        </p:nvSpPr>
        <p:spPr>
          <a:xfrm>
            <a:off x="2761854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③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C69A840-7B2A-4BBE-BD6E-BC0F90B978FD}"/>
              </a:ext>
            </a:extLst>
          </p:cNvPr>
          <p:cNvSpPr txBox="1"/>
          <p:nvPr/>
        </p:nvSpPr>
        <p:spPr>
          <a:xfrm>
            <a:off x="4252332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6B42E58-D02D-45EF-AE15-FFD2EC2964BC}"/>
              </a:ext>
            </a:extLst>
          </p:cNvPr>
          <p:cNvSpPr txBox="1"/>
          <p:nvPr/>
        </p:nvSpPr>
        <p:spPr>
          <a:xfrm>
            <a:off x="4971630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⑥</a:t>
            </a:r>
            <a:endParaRPr kumimoji="1" lang="ja-JP" altLang="en-US" sz="2400" b="1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36A77D2-80F0-4E6D-9AEA-009776696EE4}"/>
              </a:ext>
            </a:extLst>
          </p:cNvPr>
          <p:cNvSpPr txBox="1"/>
          <p:nvPr/>
        </p:nvSpPr>
        <p:spPr>
          <a:xfrm>
            <a:off x="8464520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⑦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46A4D3A-954D-4196-B6A5-ECCAB031EE07}"/>
              </a:ext>
            </a:extLst>
          </p:cNvPr>
          <p:cNvSpPr txBox="1"/>
          <p:nvPr/>
        </p:nvSpPr>
        <p:spPr>
          <a:xfrm>
            <a:off x="3558801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④</a:t>
            </a:r>
          </a:p>
        </p:txBody>
      </p:sp>
      <p:sp>
        <p:nvSpPr>
          <p:cNvPr id="58" name="コンテンツ プレースホルダー 1">
            <a:extLst>
              <a:ext uri="{FF2B5EF4-FFF2-40B4-BE49-F238E27FC236}">
                <a16:creationId xmlns:a16="http://schemas.microsoft.com/office/drawing/2014/main" id="{2C93ADA9-B24D-4CCE-9228-29224455F3ED}"/>
              </a:ext>
            </a:extLst>
          </p:cNvPr>
          <p:cNvSpPr txBox="1">
            <a:spLocks/>
          </p:cNvSpPr>
          <p:nvPr/>
        </p:nvSpPr>
        <p:spPr>
          <a:xfrm>
            <a:off x="457274" y="1612129"/>
            <a:ext cx="4636161" cy="4038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1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8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15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15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Governance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Provenance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Code Package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Computation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Curation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Storage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Capacity Building</a:t>
            </a:r>
            <a:endParaRPr lang="ja-JP" altLang="en-US" sz="28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50" name="図 49" descr="ゲームの画面&#10;&#10;低い精度で自動的に生成された説明">
            <a:extLst>
              <a:ext uri="{FF2B5EF4-FFF2-40B4-BE49-F238E27FC236}">
                <a16:creationId xmlns:a16="http://schemas.microsoft.com/office/drawing/2014/main" id="{500EA047-DC56-4A30-8264-B5A514B4F6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925" y="1308096"/>
            <a:ext cx="4443281" cy="4038484"/>
          </a:xfrm>
          <a:prstGeom prst="rect">
            <a:avLst/>
          </a:prstGeom>
        </p:spPr>
      </p:pic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0E021048-C7F0-496D-A240-E6DB169D1D75}"/>
              </a:ext>
            </a:extLst>
          </p:cNvPr>
          <p:cNvGrpSpPr/>
          <p:nvPr/>
        </p:nvGrpSpPr>
        <p:grpSpPr>
          <a:xfrm>
            <a:off x="346290" y="5785232"/>
            <a:ext cx="8474182" cy="1013955"/>
            <a:chOff x="346290" y="5661248"/>
            <a:chExt cx="8474182" cy="1013955"/>
          </a:xfrm>
        </p:grpSpPr>
        <p:cxnSp>
          <p:nvCxnSpPr>
            <p:cNvPr id="99" name="直線矢印コネクタ 98">
              <a:extLst>
                <a:ext uri="{FF2B5EF4-FFF2-40B4-BE49-F238E27FC236}">
                  <a16:creationId xmlns:a16="http://schemas.microsoft.com/office/drawing/2014/main" id="{B091965E-B184-4D77-9FB8-04C8A4A651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90" y="5769259"/>
              <a:ext cx="4477738" cy="1"/>
            </a:xfrm>
            <a:prstGeom prst="straightConnector1">
              <a:avLst/>
            </a:prstGeom>
            <a:ln w="76200">
              <a:solidFill>
                <a:srgbClr val="DAE3F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386BECCF-8F45-4096-A668-9369E96B9E23}"/>
                </a:ext>
              </a:extLst>
            </p:cNvPr>
            <p:cNvSpPr/>
            <p:nvPr/>
          </p:nvSpPr>
          <p:spPr>
            <a:xfrm>
              <a:off x="346290" y="6387203"/>
              <a:ext cx="4491826" cy="288000"/>
            </a:xfrm>
            <a:prstGeom prst="rect">
              <a:avLst/>
            </a:prstGeom>
            <a:solidFill>
              <a:srgbClr val="3D5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RDM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9AC5CD15-F45E-4D4F-8651-A04056C6A87C}"/>
                </a:ext>
              </a:extLst>
            </p:cNvPr>
            <p:cNvSpPr/>
            <p:nvPr/>
          </p:nvSpPr>
          <p:spPr>
            <a:xfrm>
              <a:off x="4838116" y="6387203"/>
              <a:ext cx="2355990" cy="288000"/>
            </a:xfrm>
            <a:prstGeom prst="rect">
              <a:avLst/>
            </a:prstGeom>
            <a:solidFill>
              <a:srgbClr val="FF8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Publication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395B9FA2-4A2C-44E6-B7C9-830FA6D1B835}"/>
                </a:ext>
              </a:extLst>
            </p:cNvPr>
            <p:cNvSpPr/>
            <p:nvPr/>
          </p:nvSpPr>
          <p:spPr>
            <a:xfrm>
              <a:off x="7194106" y="6387203"/>
              <a:ext cx="1626366" cy="28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Discovery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CE1F4C7A-9519-4D59-8BA6-ABBF541E1C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0220" y="5769260"/>
              <a:ext cx="3976228" cy="0"/>
            </a:xfrm>
            <a:prstGeom prst="straightConnector1">
              <a:avLst/>
            </a:prstGeom>
            <a:ln w="76200">
              <a:solidFill>
                <a:srgbClr val="E2F0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グループ化 103">
              <a:extLst>
                <a:ext uri="{FF2B5EF4-FFF2-40B4-BE49-F238E27FC236}">
                  <a16:creationId xmlns:a16="http://schemas.microsoft.com/office/drawing/2014/main" id="{83DF2A5F-7034-4B54-AC37-837AB9E98CF9}"/>
                </a:ext>
              </a:extLst>
            </p:cNvPr>
            <p:cNvGrpSpPr/>
            <p:nvPr/>
          </p:nvGrpSpPr>
          <p:grpSpPr>
            <a:xfrm>
              <a:off x="3969249" y="5892378"/>
              <a:ext cx="501740" cy="484808"/>
              <a:chOff x="3885807" y="863282"/>
              <a:chExt cx="501740" cy="484808"/>
            </a:xfrm>
          </p:grpSpPr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9A5CE98E-22FA-4E1B-A598-FD75147E6164}"/>
                  </a:ext>
                </a:extLst>
              </p:cNvPr>
              <p:cNvSpPr txBox="1"/>
              <p:nvPr/>
            </p:nvSpPr>
            <p:spPr>
              <a:xfrm>
                <a:off x="3885807" y="1163424"/>
                <a:ext cx="5017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Writing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37" name="図 136">
                <a:extLst>
                  <a:ext uri="{FF2B5EF4-FFF2-40B4-BE49-F238E27FC236}">
                    <a16:creationId xmlns:a16="http://schemas.microsoft.com/office/drawing/2014/main" id="{AAD6371C-9523-4B2B-9966-18CF6BBD52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2417" y="863282"/>
                <a:ext cx="275733" cy="324000"/>
              </a:xfrm>
              <a:prstGeom prst="rect">
                <a:avLst/>
              </a:prstGeom>
            </p:spPr>
          </p:pic>
        </p:grp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AF427AB-6F93-4BE3-8B36-1C0E6D8DB694}"/>
                </a:ext>
              </a:extLst>
            </p:cNvPr>
            <p:cNvGrpSpPr/>
            <p:nvPr/>
          </p:nvGrpSpPr>
          <p:grpSpPr>
            <a:xfrm>
              <a:off x="430391" y="5892378"/>
              <a:ext cx="589906" cy="484808"/>
              <a:chOff x="273893" y="863282"/>
              <a:chExt cx="589906" cy="484808"/>
            </a:xfrm>
          </p:grpSpPr>
          <p:pic>
            <p:nvPicPr>
              <p:cNvPr id="134" name="図 133">
                <a:extLst>
                  <a:ext uri="{FF2B5EF4-FFF2-40B4-BE49-F238E27FC236}">
                    <a16:creationId xmlns:a16="http://schemas.microsoft.com/office/drawing/2014/main" id="{1F5F3CFD-D984-4B2B-8E09-093F2F13F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6845" y="863282"/>
                <a:ext cx="324000" cy="324000"/>
              </a:xfrm>
              <a:prstGeom prst="rect">
                <a:avLst/>
              </a:prstGeom>
            </p:spPr>
          </p:pic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A00278A7-217B-4BC2-ADEF-0EA50BD0BBAC}"/>
                  </a:ext>
                </a:extLst>
              </p:cNvPr>
              <p:cNvSpPr txBox="1"/>
              <p:nvPr/>
            </p:nvSpPr>
            <p:spPr>
              <a:xfrm>
                <a:off x="273893" y="1163424"/>
                <a:ext cx="58990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Planning</a:t>
                </a:r>
              </a:p>
            </p:txBody>
          </p:sp>
        </p:grpSp>
        <p:grpSp>
          <p:nvGrpSpPr>
            <p:cNvPr id="106" name="グループ化 105">
              <a:extLst>
                <a:ext uri="{FF2B5EF4-FFF2-40B4-BE49-F238E27FC236}">
                  <a16:creationId xmlns:a16="http://schemas.microsoft.com/office/drawing/2014/main" id="{0C49CD0F-FF2E-445C-9E25-D23DC24268C6}"/>
                </a:ext>
              </a:extLst>
            </p:cNvPr>
            <p:cNvGrpSpPr/>
            <p:nvPr/>
          </p:nvGrpSpPr>
          <p:grpSpPr>
            <a:xfrm>
              <a:off x="3223961" y="5892378"/>
              <a:ext cx="543418" cy="484808"/>
              <a:chOff x="3019257" y="863282"/>
              <a:chExt cx="543418" cy="484808"/>
            </a:xfrm>
          </p:grpSpPr>
          <p:pic>
            <p:nvPicPr>
              <p:cNvPr id="132" name="図 131">
                <a:extLst>
                  <a:ext uri="{FF2B5EF4-FFF2-40B4-BE49-F238E27FC236}">
                    <a16:creationId xmlns:a16="http://schemas.microsoft.com/office/drawing/2014/main" id="{83DFB4F2-0DF2-4C47-8E11-55D295F95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1295" y="863282"/>
                <a:ext cx="324000" cy="324000"/>
              </a:xfrm>
              <a:prstGeom prst="rect">
                <a:avLst/>
              </a:prstGeom>
            </p:spPr>
          </p:pic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7B2B1728-E788-44FF-91FB-3A387CB155F0}"/>
                  </a:ext>
                </a:extLst>
              </p:cNvPr>
              <p:cNvSpPr txBox="1"/>
              <p:nvPr/>
            </p:nvSpPr>
            <p:spPr>
              <a:xfrm>
                <a:off x="3019257" y="1163424"/>
                <a:ext cx="5434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Analysis</a:t>
                </a:r>
              </a:p>
            </p:txBody>
          </p:sp>
        </p:grpSp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64B51D8F-F622-4E90-86A6-F0E6DA19CECB}"/>
                </a:ext>
              </a:extLst>
            </p:cNvPr>
            <p:cNvGrpSpPr/>
            <p:nvPr/>
          </p:nvGrpSpPr>
          <p:grpSpPr>
            <a:xfrm>
              <a:off x="6383518" y="5892378"/>
              <a:ext cx="838115" cy="484808"/>
              <a:chOff x="6098566" y="863282"/>
              <a:chExt cx="838115" cy="484808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0E363770-02EF-4012-A2A6-5A4EED4EEF55}"/>
                  </a:ext>
                </a:extLst>
              </p:cNvPr>
              <p:cNvSpPr txBox="1"/>
              <p:nvPr/>
            </p:nvSpPr>
            <p:spPr>
              <a:xfrm>
                <a:off x="6098566" y="1163424"/>
                <a:ext cx="8381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Preservation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31" name="図 130">
                <a:extLst>
                  <a:ext uri="{FF2B5EF4-FFF2-40B4-BE49-F238E27FC236}">
                    <a16:creationId xmlns:a16="http://schemas.microsoft.com/office/drawing/2014/main" id="{F0FB893B-D1BA-4B9A-9015-931EE8C89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90829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7765BAF9-6301-4A2B-BAAD-C70751E6B3AD}"/>
                </a:ext>
              </a:extLst>
            </p:cNvPr>
            <p:cNvGrpSpPr/>
            <p:nvPr/>
          </p:nvGrpSpPr>
          <p:grpSpPr>
            <a:xfrm>
              <a:off x="5372409" y="5892378"/>
              <a:ext cx="751809" cy="485321"/>
              <a:chOff x="5358773" y="863282"/>
              <a:chExt cx="751809" cy="485321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3A6880C0-FFAB-420A-BD4B-FDDE3546E194}"/>
                  </a:ext>
                </a:extLst>
              </p:cNvPr>
              <p:cNvSpPr txBox="1"/>
              <p:nvPr/>
            </p:nvSpPr>
            <p:spPr>
              <a:xfrm>
                <a:off x="5358773" y="1169515"/>
                <a:ext cx="751809" cy="179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Publication</a:t>
                </a:r>
              </a:p>
            </p:txBody>
          </p:sp>
          <p:pic>
            <p:nvPicPr>
              <p:cNvPr id="128" name="図 127">
                <a:extLst>
                  <a:ext uri="{FF2B5EF4-FFF2-40B4-BE49-F238E27FC236}">
                    <a16:creationId xmlns:a16="http://schemas.microsoft.com/office/drawing/2014/main" id="{7130F713-53A9-43F5-8511-9A582CE0A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2701" y="863282"/>
                <a:ext cx="324000" cy="324000"/>
              </a:xfrm>
              <a:prstGeom prst="rect">
                <a:avLst/>
              </a:prstGeom>
            </p:spPr>
          </p:pic>
          <p:pic>
            <p:nvPicPr>
              <p:cNvPr id="129" name="図 128">
                <a:extLst>
                  <a:ext uri="{FF2B5EF4-FFF2-40B4-BE49-F238E27FC236}">
                    <a16:creationId xmlns:a16="http://schemas.microsoft.com/office/drawing/2014/main" id="{CD0FE2EE-5BC6-4A57-BFAE-E65B6E6AC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0558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09" name="グループ化 108">
              <a:extLst>
                <a:ext uri="{FF2B5EF4-FFF2-40B4-BE49-F238E27FC236}">
                  <a16:creationId xmlns:a16="http://schemas.microsoft.com/office/drawing/2014/main" id="{D877FA49-AA7C-43A4-B819-488298CE3BCE}"/>
                </a:ext>
              </a:extLst>
            </p:cNvPr>
            <p:cNvGrpSpPr/>
            <p:nvPr/>
          </p:nvGrpSpPr>
          <p:grpSpPr>
            <a:xfrm>
              <a:off x="8200923" y="5892378"/>
              <a:ext cx="378956" cy="484808"/>
              <a:chOff x="8044425" y="863282"/>
              <a:chExt cx="378956" cy="484808"/>
            </a:xfrm>
          </p:grpSpPr>
          <p:sp>
            <p:nvSpPr>
              <p:cNvPr id="125" name="テキスト ボックス 124">
                <a:extLst>
                  <a:ext uri="{FF2B5EF4-FFF2-40B4-BE49-F238E27FC236}">
                    <a16:creationId xmlns:a16="http://schemas.microsoft.com/office/drawing/2014/main" id="{6D379C1E-7C11-40AE-8E35-02A93E25B498}"/>
                  </a:ext>
                </a:extLst>
              </p:cNvPr>
              <p:cNvSpPr txBox="1"/>
              <p:nvPr/>
            </p:nvSpPr>
            <p:spPr>
              <a:xfrm>
                <a:off x="8131634" y="1163424"/>
                <a:ext cx="2917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Idea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6" name="図 125">
                <a:extLst>
                  <a:ext uri="{FF2B5EF4-FFF2-40B4-BE49-F238E27FC236}">
                    <a16:creationId xmlns:a16="http://schemas.microsoft.com/office/drawing/2014/main" id="{76CA8BBC-D3E0-4404-92A3-966E49234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44425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9E499969-43AF-432F-8B7D-9FC03542863F}"/>
                </a:ext>
              </a:extLst>
            </p:cNvPr>
            <p:cNvGrpSpPr/>
            <p:nvPr/>
          </p:nvGrpSpPr>
          <p:grpSpPr>
            <a:xfrm>
              <a:off x="7369256" y="5880554"/>
              <a:ext cx="659101" cy="496632"/>
              <a:chOff x="7184030" y="851458"/>
              <a:chExt cx="659101" cy="496632"/>
            </a:xfrm>
          </p:grpSpPr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B730BA73-7CCE-4394-B1C5-D249A314623C}"/>
                  </a:ext>
                </a:extLst>
              </p:cNvPr>
              <p:cNvSpPr txBox="1"/>
              <p:nvPr/>
            </p:nvSpPr>
            <p:spPr>
              <a:xfrm>
                <a:off x="7187054" y="1163424"/>
                <a:ext cx="65607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Discovery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3" name="図 122">
                <a:extLst>
                  <a:ext uri="{FF2B5EF4-FFF2-40B4-BE49-F238E27FC236}">
                    <a16:creationId xmlns:a16="http://schemas.microsoft.com/office/drawing/2014/main" id="{061F8EB0-C406-44B6-A2BE-6E0CEE48F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4030" y="863282"/>
                <a:ext cx="324009" cy="324000"/>
              </a:xfrm>
              <a:prstGeom prst="rect">
                <a:avLst/>
              </a:prstGeom>
            </p:spPr>
          </p:pic>
          <p:pic>
            <p:nvPicPr>
              <p:cNvPr id="124" name="図 123">
                <a:extLst>
                  <a:ext uri="{FF2B5EF4-FFF2-40B4-BE49-F238E27FC236}">
                    <a16:creationId xmlns:a16="http://schemas.microsoft.com/office/drawing/2014/main" id="{00157A59-92F0-4D37-9C98-73A9806A0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1297" y="851458"/>
                <a:ext cx="232954" cy="232951"/>
              </a:xfrm>
              <a:prstGeom prst="rect">
                <a:avLst/>
              </a:prstGeom>
            </p:spPr>
          </p:pic>
        </p:grp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B87E1DB9-B991-4002-9E65-90FF9788CBB0}"/>
                </a:ext>
              </a:extLst>
            </p:cNvPr>
            <p:cNvGrpSpPr/>
            <p:nvPr/>
          </p:nvGrpSpPr>
          <p:grpSpPr>
            <a:xfrm>
              <a:off x="4584918" y="5892378"/>
              <a:ext cx="578685" cy="484808"/>
              <a:chOff x="4583460" y="863282"/>
              <a:chExt cx="578685" cy="484808"/>
            </a:xfrm>
          </p:grpSpPr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96E99AEB-C788-4BD5-8D25-3961CBD775F4}"/>
                  </a:ext>
                </a:extLst>
              </p:cNvPr>
              <p:cNvSpPr txBox="1"/>
              <p:nvPr/>
            </p:nvSpPr>
            <p:spPr>
              <a:xfrm>
                <a:off x="4583460" y="1163424"/>
                <a:ext cx="5786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Curation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1" name="図 120">
                <a:extLst>
                  <a:ext uri="{FF2B5EF4-FFF2-40B4-BE49-F238E27FC236}">
                    <a16:creationId xmlns:a16="http://schemas.microsoft.com/office/drawing/2014/main" id="{A0C15678-7B78-4AAC-9748-E06FAA046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0802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E3484F08-EB5E-4EED-B36E-967141141B29}"/>
                </a:ext>
              </a:extLst>
            </p:cNvPr>
            <p:cNvGrpSpPr/>
            <p:nvPr/>
          </p:nvGrpSpPr>
          <p:grpSpPr>
            <a:xfrm>
              <a:off x="2165424" y="5892378"/>
              <a:ext cx="913712" cy="484808"/>
              <a:chOff x="1993828" y="863282"/>
              <a:chExt cx="913712" cy="484808"/>
            </a:xfrm>
          </p:grpSpPr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54961C75-CFAE-45E1-9331-E48F5EB543E3}"/>
                  </a:ext>
                </a:extLst>
              </p:cNvPr>
              <p:cNvSpPr txBox="1"/>
              <p:nvPr/>
            </p:nvSpPr>
            <p:spPr>
              <a:xfrm>
                <a:off x="1993828" y="1163424"/>
                <a:ext cx="91371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Collaboration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19" name="図 118">
                <a:extLst>
                  <a:ext uri="{FF2B5EF4-FFF2-40B4-BE49-F238E27FC236}">
                    <a16:creationId xmlns:a16="http://schemas.microsoft.com/office/drawing/2014/main" id="{B0AC2DF5-6D3E-4788-BFFF-6FD3D957F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2491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084C1EBE-533C-444D-A1D4-AA0C5DDD75B4}"/>
                </a:ext>
              </a:extLst>
            </p:cNvPr>
            <p:cNvGrpSpPr/>
            <p:nvPr/>
          </p:nvGrpSpPr>
          <p:grpSpPr>
            <a:xfrm>
              <a:off x="1187701" y="5892378"/>
              <a:ext cx="761427" cy="484808"/>
              <a:chOff x="979828" y="863282"/>
              <a:chExt cx="761427" cy="484808"/>
            </a:xfrm>
          </p:grpSpPr>
          <p:pic>
            <p:nvPicPr>
              <p:cNvPr id="116" name="図 115">
                <a:extLst>
                  <a:ext uri="{FF2B5EF4-FFF2-40B4-BE49-F238E27FC236}">
                    <a16:creationId xmlns:a16="http://schemas.microsoft.com/office/drawing/2014/main" id="{89D5CC7F-1A71-4EF1-9045-1950FC7B2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4667" y="863282"/>
                <a:ext cx="331749" cy="324000"/>
              </a:xfrm>
              <a:prstGeom prst="rect">
                <a:avLst/>
              </a:prstGeom>
            </p:spPr>
          </p:pic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0176B739-A28E-4C6C-AB99-7D463E48B72B}"/>
                  </a:ext>
                </a:extLst>
              </p:cNvPr>
              <p:cNvSpPr txBox="1"/>
              <p:nvPr/>
            </p:nvSpPr>
            <p:spPr>
              <a:xfrm>
                <a:off x="979828" y="1163424"/>
                <a:ext cx="7614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ja-JP"/>
                </a:defPPr>
                <a:lvl1pPr algn="ctr">
                  <a:defRPr sz="120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defRPr>
                </a:lvl1pPr>
              </a:lstStyle>
              <a:p>
                <a:r>
                  <a:rPr lang="en-US" altLang="ja-JP" dirty="0"/>
                  <a:t>Experiment</a:t>
                </a:r>
              </a:p>
            </p:txBody>
          </p:sp>
        </p:grp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45EEE776-7E36-4B6A-BDE0-4AC8E62F67D5}"/>
                </a:ext>
              </a:extLst>
            </p:cNvPr>
            <p:cNvSpPr txBox="1"/>
            <p:nvPr/>
          </p:nvSpPr>
          <p:spPr>
            <a:xfrm>
              <a:off x="2321667" y="5661248"/>
              <a:ext cx="535531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lvl="0" algn="ctr"/>
              <a:r>
                <a:rPr lang="en-US" altLang="ja-JP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Private</a:t>
              </a:r>
              <a:endParaRPr lang="ja-JP" altLang="en-US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155F8F32-506A-4057-97C9-2F5509C06A5A}"/>
                </a:ext>
              </a:extLst>
            </p:cNvPr>
            <p:cNvSpPr txBox="1"/>
            <p:nvPr/>
          </p:nvSpPr>
          <p:spPr>
            <a:xfrm>
              <a:off x="6497145" y="5661828"/>
              <a:ext cx="477695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lvl="0" algn="ctr"/>
              <a:r>
                <a:rPr lang="en-US" altLang="ja-JP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Public</a:t>
              </a:r>
              <a:endParaRPr lang="ja-JP" altLang="en-US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B104DDD-613F-410D-9FDC-D473FE19B3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3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4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400" dirty="0"/>
              <a:t>1. Do you feel like your organization/platform fits into the definition of a commons?</a:t>
            </a:r>
            <a:endParaRPr lang="ja-JP" altLang="en-US" sz="2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6E69BB4-DC3C-4C2A-9EA3-3999785C4746}"/>
              </a:ext>
            </a:extLst>
          </p:cNvPr>
          <p:cNvSpPr txBox="1"/>
          <p:nvPr/>
        </p:nvSpPr>
        <p:spPr>
          <a:xfrm>
            <a:off x="611999" y="1508721"/>
            <a:ext cx="791999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ja-JP" sz="1800" dirty="0">
                <a:effectLst/>
                <a:latin typeface="Arial" panose="020B0604020202020204" pitchFamily="34" charset="0"/>
                <a:ea typeface="ＭＳ 明朝" panose="02020609040205080304" pitchFamily="17" charset="-128"/>
              </a:rPr>
              <a:t>Commons: A global trusted ecosystem that provides seamless access to high quality interoperable research outputs and services.</a:t>
            </a:r>
            <a:endParaRPr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B98BCB-2921-4DE1-B127-24272904FD1D}"/>
              </a:ext>
            </a:extLst>
          </p:cNvPr>
          <p:cNvSpPr/>
          <p:nvPr/>
        </p:nvSpPr>
        <p:spPr>
          <a:xfrm>
            <a:off x="947356" y="2969744"/>
            <a:ext cx="2866768" cy="5354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Infrastructure (Service)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1D03AC2-0CF7-449D-9370-B5A247316569}"/>
              </a:ext>
            </a:extLst>
          </p:cNvPr>
          <p:cNvSpPr txBox="1"/>
          <p:nvPr/>
        </p:nvSpPr>
        <p:spPr>
          <a:xfrm>
            <a:off x="2524380" y="2285541"/>
            <a:ext cx="40952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altLang="ja-JP" sz="2800" dirty="0">
                <a:latin typeface="Arial" panose="020B0604020202020204" pitchFamily="34" charset="0"/>
                <a:ea typeface="ＭＳ 明朝" panose="02020609040205080304" pitchFamily="17" charset="-128"/>
              </a:rPr>
              <a:t>How to t</a:t>
            </a:r>
            <a:r>
              <a:rPr lang="fr-FR" altLang="ja-JP" sz="2800" dirty="0">
                <a:effectLst/>
                <a:latin typeface="Arial" panose="020B0604020202020204" pitchFamily="34" charset="0"/>
                <a:ea typeface="ＭＳ 明朝" panose="02020609040205080304" pitchFamily="17" charset="-128"/>
              </a:rPr>
              <a:t>rust and what?</a:t>
            </a:r>
            <a:endParaRPr lang="ja-JP" altLang="en-US" sz="28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EE1F64-105E-4529-B418-2D6AD5FEB4D2}"/>
              </a:ext>
            </a:extLst>
          </p:cNvPr>
          <p:cNvSpPr/>
          <p:nvPr/>
        </p:nvSpPr>
        <p:spPr>
          <a:xfrm>
            <a:off x="5288692" y="2969743"/>
            <a:ext cx="2866768" cy="5354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Research Output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B1ADB74-F264-4D5C-A96D-C0C703166880}"/>
              </a:ext>
            </a:extLst>
          </p:cNvPr>
          <p:cNvSpPr txBox="1"/>
          <p:nvPr/>
        </p:nvSpPr>
        <p:spPr>
          <a:xfrm>
            <a:off x="610804" y="3623453"/>
            <a:ext cx="35398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C</a:t>
            </a:r>
            <a:r>
              <a:rPr lang="ja-JP" altLang="en-US" dirty="0"/>
              <a:t>onfidentiality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AAI, Access Control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I</a:t>
            </a:r>
            <a:r>
              <a:rPr lang="ja-JP" altLang="en-US" dirty="0"/>
              <a:t>ntegrity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Back-up, Time-stamping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A</a:t>
            </a:r>
            <a:r>
              <a:rPr lang="ja-JP" altLang="en-US" dirty="0"/>
              <a:t>vailability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SLA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54EBC2-B84D-4169-8E2A-DCCB1320EC30}"/>
              </a:ext>
            </a:extLst>
          </p:cNvPr>
          <p:cNvSpPr txBox="1"/>
          <p:nvPr/>
        </p:nvSpPr>
        <p:spPr>
          <a:xfrm>
            <a:off x="4952140" y="3623453"/>
            <a:ext cx="353987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C</a:t>
            </a:r>
            <a:r>
              <a:rPr lang="ja-JP" altLang="en-US" dirty="0"/>
              <a:t>onfidentiality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Restricted Access Function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I</a:t>
            </a:r>
            <a:r>
              <a:rPr lang="ja-JP" altLang="en-US" dirty="0"/>
              <a:t>ntegrity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Time-stamping Proof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/>
              <a:t>A</a:t>
            </a:r>
            <a:r>
              <a:rPr lang="ja-JP" altLang="en-US" dirty="0"/>
              <a:t>vailability</a:t>
            </a:r>
            <a:endParaRPr lang="en-US" altLang="ja-JP" dirty="0"/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Reusable Package (to be)</a:t>
            </a:r>
          </a:p>
          <a:p>
            <a:pPr marL="361950" lvl="1" indent="-180975">
              <a:buFont typeface="Arial" panose="020B0604020202020204" pitchFamily="34" charset="0"/>
              <a:buChar char="•"/>
            </a:pPr>
            <a:r>
              <a:rPr lang="en-US" altLang="ja-JP" dirty="0"/>
              <a:t>Metadata Curation (to be)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5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E6BD442-793B-4415-BFD5-3897F24999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5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6C3299EC-186A-4E15-B164-1AE16A8C4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/>
              <a:t>2.What are the roles/missions of your Commons?</a:t>
            </a:r>
            <a:endParaRPr kumimoji="1" lang="ja-JP" altLang="en-US" sz="2400" dirty="0"/>
          </a:p>
        </p:txBody>
      </p:sp>
      <p:graphicFrame>
        <p:nvGraphicFramePr>
          <p:cNvPr id="5" name="表 6">
            <a:extLst>
              <a:ext uri="{FF2B5EF4-FFF2-40B4-BE49-F238E27FC236}">
                <a16:creationId xmlns:a16="http://schemas.microsoft.com/office/drawing/2014/main" id="{F411B7AD-A647-4894-9C22-77EC44020048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351518600"/>
              </p:ext>
            </p:extLst>
          </p:nvPr>
        </p:nvGraphicFramePr>
        <p:xfrm>
          <a:off x="612775" y="1219285"/>
          <a:ext cx="8259626" cy="5638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020">
                  <a:extLst>
                    <a:ext uri="{9D8B030D-6E8A-4147-A177-3AD203B41FA5}">
                      <a16:colId xmlns:a16="http://schemas.microsoft.com/office/drawing/2014/main" val="1286350874"/>
                    </a:ext>
                  </a:extLst>
                </a:gridCol>
                <a:gridCol w="6777606">
                  <a:extLst>
                    <a:ext uri="{9D8B030D-6E8A-4147-A177-3AD203B41FA5}">
                      <a16:colId xmlns:a16="http://schemas.microsoft.com/office/drawing/2014/main" val="2586162504"/>
                    </a:ext>
                  </a:extLst>
                </a:gridCol>
              </a:tblGrid>
              <a:tr h="438849">
                <a:tc>
                  <a:txBody>
                    <a:bodyPr/>
                    <a:lstStyle/>
                    <a:p>
                      <a:r>
                        <a:rPr lang="en-US" altLang="ja-JP" sz="14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March 2015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lang="en-US" sz="1400" b="0" u="sng" dirty="0">
                          <a:solidFill>
                            <a:srgbClr val="4167B2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2"/>
                        </a:rPr>
                        <a:t>"Promoting Open Science in Japan"</a:t>
                      </a:r>
                      <a:br>
                        <a:rPr lang="en-US" sz="1400" b="0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</a:br>
                      <a:r>
                        <a:rPr lang="en-US" sz="1400" b="0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⇒ Follow-up discussions have been take place since 2015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3391100014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January 2016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3"/>
                        </a:rPr>
                        <a:t>"The 5th Science and Technology Basic Plan"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  <a:br>
                        <a:rPr lang="en-US" altLang="ja-JP" sz="14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</a:b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⇒ Open Science has been promoted in order to reinforce the intellectual infrastructure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1521369293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July 2016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Science Council of Japan (SCJ),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4"/>
                        </a:rPr>
                        <a:t>"Recommendations Concerning an Approach to Open Science that Will Contributes to Open Innovation"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884858697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June 2017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5"/>
                        </a:rPr>
                        <a:t>"Comprehensive Strategy for Scientific and Technological Innovation 2017"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1373361996"/>
                  </a:ext>
                </a:extLst>
              </a:tr>
              <a:tr h="216245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June 2018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6"/>
                        </a:rPr>
                        <a:t>"Integrated Innovation Strategy"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4156822099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June 2018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7"/>
                        </a:rPr>
                        <a:t>"Guideline for Establishing Data Policy at National Research and Development Agencies"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198373657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March 2019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8"/>
                        </a:rPr>
                        <a:t>"Guidelines for the Development and Operation of Research Data Repositories"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3851287166"/>
                  </a:ext>
                </a:extLst>
              </a:tr>
              <a:tr h="216245"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June 2019</a:t>
                      </a:r>
                      <a:endParaRPr kumimoji="1" lang="ja-JP" altLang="en-US" sz="1400" dirty="0">
                        <a:latin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6"/>
                        </a:rPr>
                        <a:t>"Integrated Innovation Strategy"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1981856892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December 2019</a:t>
                      </a: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9"/>
                        </a:rPr>
                        <a:t>"Report on the Strategy for Research Data Infrastructure Development and International Expansion"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500371739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pPr algn="l" fontAlgn="t"/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November 2019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Science Council of Japan (SCJ),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10"/>
                        </a:rPr>
                        <a:t>"Proposal for the Development of a Sustainable Data Infrastructure for Life Sciences"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602943885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pPr algn="l" fontAlgn="t"/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May 2020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Science Council of Japan (SCJ),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11"/>
                        </a:rPr>
                        <a:t>"Proposal for Toward Deepening and Promoting Open Science"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4093704869"/>
                  </a:ext>
                </a:extLst>
              </a:tr>
              <a:tr h="298926">
                <a:tc>
                  <a:txBody>
                    <a:bodyPr/>
                    <a:lstStyle/>
                    <a:p>
                      <a:pPr algn="l" fontAlgn="t"/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May 2021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Cabinet Office,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12"/>
                        </a:rPr>
                        <a:t>"6th Basic Plan for Science, Technology and Innovation"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492454409"/>
                  </a:ext>
                </a:extLst>
              </a:tr>
              <a:tr h="356167">
                <a:tc>
                  <a:txBody>
                    <a:bodyPr/>
                    <a:lstStyle/>
                    <a:p>
                      <a:pPr algn="l" fontAlgn="t"/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April 2021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0" marR="0" marT="0" marB="36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Council for Integrated Innovation Strategy, </a:t>
                      </a:r>
                      <a:r>
                        <a:rPr kumimoji="1" lang="en-US" altLang="ja-JP" sz="1400" b="0" i="0" u="sng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  <a:hlinkClick r:id="rId13"/>
                        </a:rPr>
                        <a:t>"Fundamentals of the Management and Use of Research Data using Public Funds"</a:t>
                      </a:r>
                      <a:r>
                        <a:rPr kumimoji="1" lang="en-US" altLang="ja-JP" sz="1400" b="0" i="0" kern="1200" dirty="0">
                          <a:solidFill>
                            <a:schemeClr val="tx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 (In Japanese)</a:t>
                      </a:r>
                    </a:p>
                  </a:txBody>
                  <a:tcPr marL="0" marR="0" marT="0" marB="36000"/>
                </a:tc>
                <a:extLst>
                  <a:ext uri="{0D108BD9-81ED-4DB2-BD59-A6C34878D82A}">
                    <a16:rowId xmlns:a16="http://schemas.microsoft.com/office/drawing/2014/main" val="1409463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3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A779616-6D55-4F88-8515-8F6A6FA93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6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5E31AF4-6D65-49B7-8B0B-B50BF7452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60000"/>
            <a:ext cx="8591267" cy="719820"/>
          </a:xfrm>
        </p:spPr>
        <p:txBody>
          <a:bodyPr>
            <a:noAutofit/>
          </a:bodyPr>
          <a:lstStyle/>
          <a:p>
            <a:r>
              <a:rPr kumimoji="1" lang="en-US" altLang="ja-JP" sz="2400" dirty="0"/>
              <a:t>2. What are the roles/missions of your Commons?</a:t>
            </a:r>
            <a:endParaRPr kumimoji="1" lang="ja-JP" altLang="en-US" sz="2400" dirty="0"/>
          </a:p>
        </p:txBody>
      </p:sp>
      <p:pic>
        <p:nvPicPr>
          <p:cNvPr id="5" name="コンテンツ プレースホルダー 3">
            <a:extLst>
              <a:ext uri="{FF2B5EF4-FFF2-40B4-BE49-F238E27FC236}">
                <a16:creationId xmlns:a16="http://schemas.microsoft.com/office/drawing/2014/main" id="{9F801989-AA4A-4CB6-BD81-F81559DD6F0D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47" y="1749252"/>
            <a:ext cx="4426670" cy="4439317"/>
          </a:xfrm>
          <a:prstGeom prst="rect">
            <a:avLst/>
          </a:prstGeom>
        </p:spPr>
      </p:pic>
      <p:sp>
        <p:nvSpPr>
          <p:cNvPr id="6" name="アーチ 5">
            <a:extLst>
              <a:ext uri="{FF2B5EF4-FFF2-40B4-BE49-F238E27FC236}">
                <a16:creationId xmlns:a16="http://schemas.microsoft.com/office/drawing/2014/main" id="{DCF351E0-6B44-4D36-9A96-E8D9AF84BE6D}"/>
              </a:ext>
            </a:extLst>
          </p:cNvPr>
          <p:cNvSpPr/>
          <p:nvPr/>
        </p:nvSpPr>
        <p:spPr>
          <a:xfrm>
            <a:off x="2204324" y="1628683"/>
            <a:ext cx="4647414" cy="4637987"/>
          </a:xfrm>
          <a:prstGeom prst="blockArc">
            <a:avLst>
              <a:gd name="adj1" fmla="val 16188227"/>
              <a:gd name="adj2" fmla="val 19356299"/>
              <a:gd name="adj3" fmla="val 3646"/>
            </a:avLst>
          </a:prstGeom>
          <a:solidFill>
            <a:srgbClr val="3D5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アーチ 6">
            <a:extLst>
              <a:ext uri="{FF2B5EF4-FFF2-40B4-BE49-F238E27FC236}">
                <a16:creationId xmlns:a16="http://schemas.microsoft.com/office/drawing/2014/main" id="{716EB371-393C-44DE-A8AA-B3B34CC6F405}"/>
              </a:ext>
            </a:extLst>
          </p:cNvPr>
          <p:cNvSpPr/>
          <p:nvPr/>
        </p:nvSpPr>
        <p:spPr>
          <a:xfrm>
            <a:off x="2219951" y="1629251"/>
            <a:ext cx="4647414" cy="4637987"/>
          </a:xfrm>
          <a:prstGeom prst="blockArc">
            <a:avLst>
              <a:gd name="adj1" fmla="val 2320487"/>
              <a:gd name="adj2" fmla="val 7188088"/>
              <a:gd name="adj3" fmla="val 3604"/>
            </a:avLst>
          </a:prstGeom>
          <a:solidFill>
            <a:srgbClr val="3D5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アーチ 7">
            <a:extLst>
              <a:ext uri="{FF2B5EF4-FFF2-40B4-BE49-F238E27FC236}">
                <a16:creationId xmlns:a16="http://schemas.microsoft.com/office/drawing/2014/main" id="{E6443227-50CC-4D08-B775-E572F1E4DF03}"/>
              </a:ext>
            </a:extLst>
          </p:cNvPr>
          <p:cNvSpPr/>
          <p:nvPr/>
        </p:nvSpPr>
        <p:spPr>
          <a:xfrm>
            <a:off x="2212636" y="1631270"/>
            <a:ext cx="4647414" cy="4637987"/>
          </a:xfrm>
          <a:prstGeom prst="blockArc">
            <a:avLst>
              <a:gd name="adj1" fmla="val 13079382"/>
              <a:gd name="adj2" fmla="val 16178223"/>
              <a:gd name="adj3" fmla="val 365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アーチ 8">
            <a:extLst>
              <a:ext uri="{FF2B5EF4-FFF2-40B4-BE49-F238E27FC236}">
                <a16:creationId xmlns:a16="http://schemas.microsoft.com/office/drawing/2014/main" id="{3FE8EDCC-0A09-484D-BCDB-37E6319A31AE}"/>
              </a:ext>
            </a:extLst>
          </p:cNvPr>
          <p:cNvSpPr/>
          <p:nvPr/>
        </p:nvSpPr>
        <p:spPr>
          <a:xfrm>
            <a:off x="2212882" y="1629995"/>
            <a:ext cx="4647414" cy="4637987"/>
          </a:xfrm>
          <a:prstGeom prst="blockArc">
            <a:avLst>
              <a:gd name="adj1" fmla="val 7174897"/>
              <a:gd name="adj2" fmla="val 13079904"/>
              <a:gd name="adj3" fmla="val 3625"/>
            </a:avLst>
          </a:prstGeom>
          <a:solidFill>
            <a:srgbClr val="FF8A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アーチ 9">
            <a:extLst>
              <a:ext uri="{FF2B5EF4-FFF2-40B4-BE49-F238E27FC236}">
                <a16:creationId xmlns:a16="http://schemas.microsoft.com/office/drawing/2014/main" id="{F7B33E72-211E-439E-88AF-BE4FC8A8C183}"/>
              </a:ext>
            </a:extLst>
          </p:cNvPr>
          <p:cNvSpPr/>
          <p:nvPr/>
        </p:nvSpPr>
        <p:spPr>
          <a:xfrm>
            <a:off x="2209325" y="1636722"/>
            <a:ext cx="4647414" cy="4637987"/>
          </a:xfrm>
          <a:prstGeom prst="blockArc">
            <a:avLst>
              <a:gd name="adj1" fmla="val 19342284"/>
              <a:gd name="adj2" fmla="val 2326713"/>
              <a:gd name="adj3" fmla="val 357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668BDB5-14E6-4F56-9C1C-960BD4B94169}"/>
              </a:ext>
            </a:extLst>
          </p:cNvPr>
          <p:cNvSpPr/>
          <p:nvPr/>
        </p:nvSpPr>
        <p:spPr>
          <a:xfrm>
            <a:off x="6270420" y="2050354"/>
            <a:ext cx="2794035" cy="8309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Project Start (Application)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Member Management</a:t>
            </a: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Initial Setting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F87F6C7-F8AE-4737-BAA5-50CB4B5249AD}"/>
              </a:ext>
            </a:extLst>
          </p:cNvPr>
          <p:cNvSpPr/>
          <p:nvPr/>
        </p:nvSpPr>
        <p:spPr>
          <a:xfrm>
            <a:off x="6228590" y="5284017"/>
            <a:ext cx="236955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 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Data Management</a:t>
            </a:r>
          </a:p>
          <a:p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Data Analysis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927CE43-3909-4FC9-80BC-645E10496F22}"/>
              </a:ext>
            </a:extLst>
          </p:cNvPr>
          <p:cNvSpPr/>
          <p:nvPr/>
        </p:nvSpPr>
        <p:spPr>
          <a:xfrm>
            <a:off x="520227" y="5973428"/>
            <a:ext cx="3419526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Paper writing         </a:t>
            </a:r>
          </a:p>
          <a:p>
            <a:pPr algn="r"/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Deposit with Supplemental Data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上矢印 31">
            <a:extLst>
              <a:ext uri="{FF2B5EF4-FFF2-40B4-BE49-F238E27FC236}">
                <a16:creationId xmlns:a16="http://schemas.microsoft.com/office/drawing/2014/main" id="{90ADACCB-1E1E-433D-BE1D-9486EC8E8336}"/>
              </a:ext>
            </a:extLst>
          </p:cNvPr>
          <p:cNvSpPr/>
          <p:nvPr/>
        </p:nvSpPr>
        <p:spPr>
          <a:xfrm>
            <a:off x="1797537" y="1954400"/>
            <a:ext cx="405565" cy="2522054"/>
          </a:xfrm>
          <a:prstGeom prst="up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テキスト ボックス 25">
            <a:extLst>
              <a:ext uri="{FF2B5EF4-FFF2-40B4-BE49-F238E27FC236}">
                <a16:creationId xmlns:a16="http://schemas.microsoft.com/office/drawing/2014/main" id="{E00B35FE-7652-4CC3-9F94-04B80E09328E}"/>
              </a:ext>
            </a:extLst>
          </p:cNvPr>
          <p:cNvSpPr txBox="1"/>
          <p:nvPr/>
        </p:nvSpPr>
        <p:spPr>
          <a:xfrm>
            <a:off x="545265" y="3150297"/>
            <a:ext cx="1550424" cy="3497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72000" bIns="0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Aggregation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32">
            <a:extLst>
              <a:ext uri="{FF2B5EF4-FFF2-40B4-BE49-F238E27FC236}">
                <a16:creationId xmlns:a16="http://schemas.microsoft.com/office/drawing/2014/main" id="{4EBB4EEB-079C-4C38-8176-4738F9CDA3B4}"/>
              </a:ext>
            </a:extLst>
          </p:cNvPr>
          <p:cNvSpPr txBox="1"/>
          <p:nvPr/>
        </p:nvSpPr>
        <p:spPr>
          <a:xfrm>
            <a:off x="262697" y="4953302"/>
            <a:ext cx="1885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Institutional or</a:t>
            </a:r>
          </a:p>
          <a:p>
            <a:pPr algn="ctr"/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Domain</a:t>
            </a:r>
          </a:p>
          <a:p>
            <a:pPr algn="ct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Repository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463254A5-5FD4-448A-A517-24186051F0E9}"/>
              </a:ext>
            </a:extLst>
          </p:cNvPr>
          <p:cNvSpPr/>
          <p:nvPr/>
        </p:nvSpPr>
        <p:spPr>
          <a:xfrm>
            <a:off x="1937912" y="1376047"/>
            <a:ext cx="5230114" cy="5134615"/>
          </a:xfrm>
          <a:prstGeom prst="arc">
            <a:avLst>
              <a:gd name="adj1" fmla="val 20575997"/>
              <a:gd name="adj2" fmla="val 1518873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1EB0A59-230B-4CD2-81F4-7F6743D967B0}"/>
              </a:ext>
            </a:extLst>
          </p:cNvPr>
          <p:cNvSpPr/>
          <p:nvPr/>
        </p:nvSpPr>
        <p:spPr>
          <a:xfrm>
            <a:off x="6972352" y="3695660"/>
            <a:ext cx="1950668" cy="6107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Experiment</a:t>
            </a:r>
          </a:p>
          <a:p>
            <a:pPr algn="ctr"/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Data Acquisition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E2BED7BC-D191-4599-8937-6921755FCF57}"/>
              </a:ext>
            </a:extLst>
          </p:cNvPr>
          <p:cNvSpPr/>
          <p:nvPr/>
        </p:nvSpPr>
        <p:spPr>
          <a:xfrm>
            <a:off x="1935425" y="1365598"/>
            <a:ext cx="5230114" cy="5134615"/>
          </a:xfrm>
          <a:prstGeom prst="arc">
            <a:avLst>
              <a:gd name="adj1" fmla="val 3119514"/>
              <a:gd name="adj2" fmla="val 6183274"/>
            </a:avLst>
          </a:prstGeom>
          <a:ln w="76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67FAC3B-063E-49D9-B32E-D2A245CC5544}"/>
              </a:ext>
            </a:extLst>
          </p:cNvPr>
          <p:cNvSpPr/>
          <p:nvPr/>
        </p:nvSpPr>
        <p:spPr>
          <a:xfrm>
            <a:off x="812187" y="1531916"/>
            <a:ext cx="2376264" cy="432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Arial Rounded MT Bold" panose="020F0704030504030204" pitchFamily="34" charset="0"/>
              </a:rPr>
              <a:t>Discovery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1DA6743-C782-439A-89C6-10B40C1836CE}"/>
              </a:ext>
            </a:extLst>
          </p:cNvPr>
          <p:cNvSpPr/>
          <p:nvPr/>
        </p:nvSpPr>
        <p:spPr>
          <a:xfrm>
            <a:off x="79546" y="4472491"/>
            <a:ext cx="2321735" cy="432048"/>
          </a:xfrm>
          <a:prstGeom prst="rect">
            <a:avLst/>
          </a:prstGeom>
          <a:solidFill>
            <a:srgbClr val="FF8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Arial Rounded MT Bold" panose="020F0704030504030204" pitchFamily="34" charset="0"/>
              </a:rPr>
              <a:t>Publication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7BC335-479D-4C21-9748-4CFFCD81C2A1}"/>
              </a:ext>
            </a:extLst>
          </p:cNvPr>
          <p:cNvSpPr/>
          <p:nvPr/>
        </p:nvSpPr>
        <p:spPr>
          <a:xfrm>
            <a:off x="5354951" y="6230129"/>
            <a:ext cx="2131127" cy="43204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Arial Rounded MT Bold" panose="020F0704030504030204" pitchFamily="34" charset="0"/>
              </a:rPr>
              <a:t>RDM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2B20EA6-BDA9-478C-99EF-B9D94A5C9CC3}"/>
              </a:ext>
            </a:extLst>
          </p:cNvPr>
          <p:cNvSpPr/>
          <p:nvPr/>
        </p:nvSpPr>
        <p:spPr>
          <a:xfrm>
            <a:off x="5950889" y="1531724"/>
            <a:ext cx="2131127" cy="432048"/>
          </a:xfrm>
          <a:prstGeom prst="rect">
            <a:avLst/>
          </a:prstGeom>
          <a:solidFill>
            <a:srgbClr val="3D5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>
                <a:latin typeface="Arial Rounded MT Bold" panose="020F0704030504030204" pitchFamily="34" charset="0"/>
              </a:rPr>
              <a:t>RDM Platform</a:t>
            </a:r>
            <a:endParaRPr kumimoji="1" lang="ja-JP" alt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57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88F959EE-93E7-4951-B55A-35DEF9D34D3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ja-JP" dirty="0"/>
              <a:t>How NII RDC a</a:t>
            </a:r>
            <a:r>
              <a:rPr kumimoji="1" lang="en-US" altLang="ja-JP" dirty="0"/>
              <a:t>dd value? (example)</a:t>
            </a:r>
          </a:p>
          <a:p>
            <a:pPr>
              <a:lnSpc>
                <a:spcPct val="120000"/>
              </a:lnSpc>
            </a:pPr>
            <a:r>
              <a:rPr kumimoji="1" lang="en-US" altLang="ja-JP" dirty="0"/>
              <a:t>RDM Platform</a:t>
            </a:r>
          </a:p>
          <a:p>
            <a:pPr lvl="1">
              <a:lnSpc>
                <a:spcPct val="120000"/>
              </a:lnSpc>
            </a:pPr>
            <a:r>
              <a:rPr lang="en-US" altLang="ja-JP" dirty="0"/>
              <a:t>Researcher can provide appropriate metadata to research data.</a:t>
            </a:r>
          </a:p>
          <a:p>
            <a:pPr lvl="1">
              <a:lnSpc>
                <a:spcPct val="120000"/>
              </a:lnSpc>
            </a:pPr>
            <a:r>
              <a:rPr lang="en-US" altLang="ja-JP" dirty="0"/>
              <a:t>Researcher can proof integrity of research output. </a:t>
            </a:r>
          </a:p>
          <a:p>
            <a:pPr lvl="1">
              <a:lnSpc>
                <a:spcPct val="120000"/>
              </a:lnSpc>
            </a:pPr>
            <a:r>
              <a:rPr lang="en-US" altLang="ja-JP" dirty="0"/>
              <a:t>Researcher can operate RDM properly along with DMP (to be). </a:t>
            </a:r>
          </a:p>
          <a:p>
            <a:pPr>
              <a:lnSpc>
                <a:spcPct val="120000"/>
              </a:lnSpc>
            </a:pPr>
            <a:r>
              <a:rPr kumimoji="1" lang="en-US" altLang="ja-JP" dirty="0"/>
              <a:t>Publication Platform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Library assign DOI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Library or researcher can describe relationship between research output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Library provide access statistics to researcher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Researcher can get curation support from library (to be). </a:t>
            </a:r>
          </a:p>
          <a:p>
            <a:pPr>
              <a:lnSpc>
                <a:spcPct val="120000"/>
              </a:lnSpc>
            </a:pPr>
            <a:r>
              <a:rPr kumimoji="1" lang="en-US" altLang="ja-JP" dirty="0"/>
              <a:t>Discovery Platform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Solve name ambiguity and develop better KB</a:t>
            </a:r>
          </a:p>
          <a:p>
            <a:pPr lvl="1">
              <a:lnSpc>
                <a:spcPct val="120000"/>
              </a:lnSpc>
            </a:pPr>
            <a:r>
              <a:rPr kumimoji="1" lang="en-US" altLang="ja-JP" dirty="0"/>
              <a:t>Provide opportunity for data reuse and interdisciplinary research. 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C90913A6-9CC5-47E6-B9BC-73D4D0E291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7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62CA7556-00A6-4DB9-A6CE-2FA1E987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360000"/>
            <a:ext cx="8532000" cy="71982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1" lang="en-US" altLang="ja-JP" sz="2400" dirty="0"/>
              <a:t>2. What are the roles/missions of your Commons?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583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C190B77-CF65-49AF-91CB-3CCEEC8562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8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タイトル 3">
            <a:extLst>
              <a:ext uri="{FF2B5EF4-FFF2-40B4-BE49-F238E27FC236}">
                <a16:creationId xmlns:a16="http://schemas.microsoft.com/office/drawing/2014/main" id="{2BF2FD7B-1BB7-4CA1-9881-0470DC07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360363"/>
            <a:ext cx="7918450" cy="719137"/>
          </a:xfrm>
        </p:spPr>
        <p:txBody>
          <a:bodyPr>
            <a:noAutofit/>
          </a:bodyPr>
          <a:lstStyle/>
          <a:p>
            <a:r>
              <a:rPr kumimoji="1" lang="en-US" altLang="ja-JP" sz="2000" dirty="0"/>
              <a:t>3.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Is your research commons an example of an individual service or platform, or is it an aggregation of multiple disparate organizations/commons?</a:t>
            </a:r>
            <a:endParaRPr kumimoji="1" lang="ja-JP" altLang="en-US" sz="2000" dirty="0"/>
          </a:p>
        </p:txBody>
      </p:sp>
      <p:sp>
        <p:nvSpPr>
          <p:cNvPr id="6" name="フローチャート: 磁気ディスク 5">
            <a:extLst>
              <a:ext uri="{FF2B5EF4-FFF2-40B4-BE49-F238E27FC236}">
                <a16:creationId xmlns:a16="http://schemas.microsoft.com/office/drawing/2014/main" id="{094072D0-D034-4F30-A279-51E32F3238EC}"/>
              </a:ext>
            </a:extLst>
          </p:cNvPr>
          <p:cNvSpPr/>
          <p:nvPr/>
        </p:nvSpPr>
        <p:spPr>
          <a:xfrm>
            <a:off x="2219062" y="3554789"/>
            <a:ext cx="558875" cy="507379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dirty="0"/>
              <a:t>D Univ.</a:t>
            </a:r>
            <a:endParaRPr kumimoji="1" lang="ja-JP" altLang="en-US" sz="1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7ADEE86-6DA7-4DAF-A6E1-E9F2F2DE1085}"/>
              </a:ext>
            </a:extLst>
          </p:cNvPr>
          <p:cNvSpPr/>
          <p:nvPr/>
        </p:nvSpPr>
        <p:spPr>
          <a:xfrm>
            <a:off x="341042" y="2704151"/>
            <a:ext cx="2934946" cy="2527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/>
              <a:t>IRs in Japan</a:t>
            </a:r>
            <a:endParaRPr kumimoji="1" lang="ja-JP" altLang="en-US" dirty="0"/>
          </a:p>
        </p:txBody>
      </p:sp>
      <p:sp>
        <p:nvSpPr>
          <p:cNvPr id="8" name="フローチャート: 磁気ディスク 7">
            <a:extLst>
              <a:ext uri="{FF2B5EF4-FFF2-40B4-BE49-F238E27FC236}">
                <a16:creationId xmlns:a16="http://schemas.microsoft.com/office/drawing/2014/main" id="{D01BB045-81FF-425D-B9D1-DF298EA21A1F}"/>
              </a:ext>
            </a:extLst>
          </p:cNvPr>
          <p:cNvSpPr/>
          <p:nvPr/>
        </p:nvSpPr>
        <p:spPr>
          <a:xfrm>
            <a:off x="2574834" y="4146951"/>
            <a:ext cx="558875" cy="507379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200" dirty="0"/>
              <a:t>E Univ.</a:t>
            </a:r>
            <a:endParaRPr kumimoji="1" lang="ja-JP" altLang="en-US" sz="1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6E2159C-B823-40D3-80CC-801012DDF989}"/>
              </a:ext>
            </a:extLst>
          </p:cNvPr>
          <p:cNvSpPr/>
          <p:nvPr/>
        </p:nvSpPr>
        <p:spPr>
          <a:xfrm>
            <a:off x="498640" y="3141463"/>
            <a:ext cx="1625992" cy="19569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/>
              <a:t>JAIRO Cloud</a:t>
            </a:r>
            <a:endParaRPr kumimoji="1" lang="ja-JP" altLang="en-US" dirty="0"/>
          </a:p>
        </p:txBody>
      </p:sp>
      <p:sp>
        <p:nvSpPr>
          <p:cNvPr id="10" name="フローチャート: 磁気ディスク 9">
            <a:extLst>
              <a:ext uri="{FF2B5EF4-FFF2-40B4-BE49-F238E27FC236}">
                <a16:creationId xmlns:a16="http://schemas.microsoft.com/office/drawing/2014/main" id="{420EDA0F-9BB5-4822-821E-48C91E755935}"/>
              </a:ext>
            </a:extLst>
          </p:cNvPr>
          <p:cNvSpPr/>
          <p:nvPr/>
        </p:nvSpPr>
        <p:spPr>
          <a:xfrm>
            <a:off x="656032" y="3546233"/>
            <a:ext cx="558875" cy="507379"/>
          </a:xfrm>
          <a:prstGeom prst="flowChartMagneticDis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200" dirty="0"/>
              <a:t>A Univ.</a:t>
            </a:r>
            <a:endParaRPr kumimoji="1" lang="ja-JP" altLang="en-US" sz="1200" dirty="0"/>
          </a:p>
        </p:txBody>
      </p:sp>
      <p:sp>
        <p:nvSpPr>
          <p:cNvPr id="11" name="フローチャート: 磁気ディスク 10">
            <a:extLst>
              <a:ext uri="{FF2B5EF4-FFF2-40B4-BE49-F238E27FC236}">
                <a16:creationId xmlns:a16="http://schemas.microsoft.com/office/drawing/2014/main" id="{A5F6D7F9-EE11-47ED-B512-B933DB1158A3}"/>
              </a:ext>
            </a:extLst>
          </p:cNvPr>
          <p:cNvSpPr/>
          <p:nvPr/>
        </p:nvSpPr>
        <p:spPr>
          <a:xfrm>
            <a:off x="1377740" y="3762139"/>
            <a:ext cx="558875" cy="507379"/>
          </a:xfrm>
          <a:prstGeom prst="flowChartMagneticDis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200" dirty="0"/>
              <a:t>B Univ.</a:t>
            </a:r>
            <a:endParaRPr kumimoji="1" lang="ja-JP" altLang="en-US" sz="1200" dirty="0"/>
          </a:p>
        </p:txBody>
      </p:sp>
      <p:sp>
        <p:nvSpPr>
          <p:cNvPr id="12" name="フローチャート: 磁気ディスク 11">
            <a:extLst>
              <a:ext uri="{FF2B5EF4-FFF2-40B4-BE49-F238E27FC236}">
                <a16:creationId xmlns:a16="http://schemas.microsoft.com/office/drawing/2014/main" id="{1CBB5733-2EEC-41D1-A62D-69C96AF842F1}"/>
              </a:ext>
            </a:extLst>
          </p:cNvPr>
          <p:cNvSpPr/>
          <p:nvPr/>
        </p:nvSpPr>
        <p:spPr>
          <a:xfrm>
            <a:off x="785739" y="4204692"/>
            <a:ext cx="558875" cy="507379"/>
          </a:xfrm>
          <a:prstGeom prst="flowChartMagneticDisk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200" dirty="0"/>
              <a:t>C Univ.</a:t>
            </a:r>
            <a:endParaRPr kumimoji="1" lang="ja-JP" altLang="en-US" sz="1200" dirty="0"/>
          </a:p>
        </p:txBody>
      </p:sp>
      <p:sp>
        <p:nvSpPr>
          <p:cNvPr id="13" name="テキスト ボックス 10">
            <a:extLst>
              <a:ext uri="{FF2B5EF4-FFF2-40B4-BE49-F238E27FC236}">
                <a16:creationId xmlns:a16="http://schemas.microsoft.com/office/drawing/2014/main" id="{071A00D4-9294-4387-9151-BDD35A39F670}"/>
              </a:ext>
            </a:extLst>
          </p:cNvPr>
          <p:cNvSpPr txBox="1"/>
          <p:nvPr/>
        </p:nvSpPr>
        <p:spPr>
          <a:xfrm>
            <a:off x="2254654" y="4729118"/>
            <a:ext cx="965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167 IRs</a:t>
            </a:r>
            <a:endParaRPr kumimoji="1" lang="ja-JP" altLang="en-US" sz="1600" dirty="0"/>
          </a:p>
        </p:txBody>
      </p:sp>
      <p:sp>
        <p:nvSpPr>
          <p:cNvPr id="14" name="テキスト ボックス 11">
            <a:extLst>
              <a:ext uri="{FF2B5EF4-FFF2-40B4-BE49-F238E27FC236}">
                <a16:creationId xmlns:a16="http://schemas.microsoft.com/office/drawing/2014/main" id="{E7457091-4226-4053-A737-1561AC5BF618}"/>
              </a:ext>
            </a:extLst>
          </p:cNvPr>
          <p:cNvSpPr txBox="1"/>
          <p:nvPr/>
        </p:nvSpPr>
        <p:spPr>
          <a:xfrm>
            <a:off x="881069" y="4729118"/>
            <a:ext cx="965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664 IRs</a:t>
            </a:r>
            <a:endParaRPr kumimoji="1" lang="ja-JP" altLang="en-US" sz="1600" dirty="0"/>
          </a:p>
        </p:txBody>
      </p:sp>
      <p:sp>
        <p:nvSpPr>
          <p:cNvPr id="15" name="フローチャート: 磁気ディスク 14">
            <a:extLst>
              <a:ext uri="{FF2B5EF4-FFF2-40B4-BE49-F238E27FC236}">
                <a16:creationId xmlns:a16="http://schemas.microsoft.com/office/drawing/2014/main" id="{5E9BF8E4-029D-45A3-875B-DDC5FC544F27}"/>
              </a:ext>
            </a:extLst>
          </p:cNvPr>
          <p:cNvSpPr/>
          <p:nvPr/>
        </p:nvSpPr>
        <p:spPr>
          <a:xfrm>
            <a:off x="4348019" y="3370723"/>
            <a:ext cx="794759" cy="1178223"/>
          </a:xfrm>
          <a:prstGeom prst="flowChartMagneticDisk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/>
              <a:t>NII</a:t>
            </a:r>
          </a:p>
          <a:p>
            <a:pPr algn="ctr"/>
            <a:r>
              <a:rPr kumimoji="1" lang="en-US" altLang="ja-JP" dirty="0"/>
              <a:t>IRDB</a:t>
            </a:r>
            <a:endParaRPr kumimoji="1" lang="ja-JP" altLang="en-US" dirty="0"/>
          </a:p>
        </p:txBody>
      </p:sp>
      <p:sp>
        <p:nvSpPr>
          <p:cNvPr id="16" name="右矢印 13">
            <a:extLst>
              <a:ext uri="{FF2B5EF4-FFF2-40B4-BE49-F238E27FC236}">
                <a16:creationId xmlns:a16="http://schemas.microsoft.com/office/drawing/2014/main" id="{31D8D4B5-4FBD-4598-8026-050609CE5823}"/>
              </a:ext>
            </a:extLst>
          </p:cNvPr>
          <p:cNvSpPr/>
          <p:nvPr/>
        </p:nvSpPr>
        <p:spPr>
          <a:xfrm>
            <a:off x="3370418" y="3838490"/>
            <a:ext cx="811851" cy="4009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右矢印 14">
            <a:extLst>
              <a:ext uri="{FF2B5EF4-FFF2-40B4-BE49-F238E27FC236}">
                <a16:creationId xmlns:a16="http://schemas.microsoft.com/office/drawing/2014/main" id="{B71F8C35-31F9-4DAA-8338-0DC5E416A76A}"/>
              </a:ext>
            </a:extLst>
          </p:cNvPr>
          <p:cNvSpPr/>
          <p:nvPr/>
        </p:nvSpPr>
        <p:spPr>
          <a:xfrm>
            <a:off x="5325619" y="3838489"/>
            <a:ext cx="811851" cy="4009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右矢印 15">
            <a:extLst>
              <a:ext uri="{FF2B5EF4-FFF2-40B4-BE49-F238E27FC236}">
                <a16:creationId xmlns:a16="http://schemas.microsoft.com/office/drawing/2014/main" id="{70889D94-23E5-4468-A087-1971433E9D15}"/>
              </a:ext>
            </a:extLst>
          </p:cNvPr>
          <p:cNvSpPr/>
          <p:nvPr/>
        </p:nvSpPr>
        <p:spPr>
          <a:xfrm rot="19675011">
            <a:off x="5281120" y="3170228"/>
            <a:ext cx="811851" cy="4009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右矢印 17">
            <a:extLst>
              <a:ext uri="{FF2B5EF4-FFF2-40B4-BE49-F238E27FC236}">
                <a16:creationId xmlns:a16="http://schemas.microsoft.com/office/drawing/2014/main" id="{E043130F-27D1-4F3F-B0EC-2439A2C270E9}"/>
              </a:ext>
            </a:extLst>
          </p:cNvPr>
          <p:cNvSpPr/>
          <p:nvPr/>
        </p:nvSpPr>
        <p:spPr>
          <a:xfrm rot="1924989" flipV="1">
            <a:off x="5281120" y="4506749"/>
            <a:ext cx="811851" cy="4009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テキスト ボックス 18">
            <a:extLst>
              <a:ext uri="{FF2B5EF4-FFF2-40B4-BE49-F238E27FC236}">
                <a16:creationId xmlns:a16="http://schemas.microsoft.com/office/drawing/2014/main" id="{7D6E3A86-6E16-4105-BEFA-E92F7B2D15D6}"/>
              </a:ext>
            </a:extLst>
          </p:cNvPr>
          <p:cNvSpPr txBox="1"/>
          <p:nvPr/>
        </p:nvSpPr>
        <p:spPr>
          <a:xfrm>
            <a:off x="6137470" y="2901479"/>
            <a:ext cx="2917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National Diet Library (NDL)</a:t>
            </a:r>
          </a:p>
          <a:p>
            <a:r>
              <a:rPr lang="en-US" altLang="ja-JP" sz="1200" dirty="0"/>
              <a:t>Doctoral Thesis Collection System</a:t>
            </a:r>
            <a:endParaRPr kumimoji="1" lang="ja-JP" altLang="en-US" sz="12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2EE3B54-7AEF-47A1-8D1A-EA691290FEE0}"/>
              </a:ext>
            </a:extLst>
          </p:cNvPr>
          <p:cNvSpPr txBox="1"/>
          <p:nvPr/>
        </p:nvSpPr>
        <p:spPr>
          <a:xfrm>
            <a:off x="6137470" y="3733169"/>
            <a:ext cx="2688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Japan Link Center (</a:t>
            </a:r>
            <a:r>
              <a:rPr kumimoji="1" lang="en-US" altLang="ja-JP" sz="1600" dirty="0" err="1"/>
              <a:t>JaLC</a:t>
            </a:r>
            <a:r>
              <a:rPr kumimoji="1" lang="en-US" altLang="ja-JP" sz="1600" dirty="0"/>
              <a:t>)</a:t>
            </a:r>
          </a:p>
          <a:p>
            <a:r>
              <a:rPr lang="en-US" altLang="ja-JP" sz="1200" dirty="0"/>
              <a:t>DOI Registration System</a:t>
            </a:r>
            <a:endParaRPr kumimoji="1" lang="ja-JP" altLang="en-US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636331-AC2B-4F8F-B3EE-FFC25ED9765A}"/>
              </a:ext>
            </a:extLst>
          </p:cNvPr>
          <p:cNvSpPr txBox="1"/>
          <p:nvPr/>
        </p:nvSpPr>
        <p:spPr>
          <a:xfrm>
            <a:off x="6137470" y="4564858"/>
            <a:ext cx="1830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NII CiNii</a:t>
            </a:r>
            <a:r>
              <a:rPr lang="en-US" altLang="ja-JP" sz="1600" dirty="0"/>
              <a:t> Articles</a:t>
            </a:r>
          </a:p>
          <a:p>
            <a:r>
              <a:rPr lang="en-US" altLang="ja-JP" sz="1200" dirty="0"/>
              <a:t>Discovery Service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A6367EF-DE7A-4DDF-9CA4-B7DDF73C9AF9}"/>
              </a:ext>
            </a:extLst>
          </p:cNvPr>
          <p:cNvSpPr txBox="1"/>
          <p:nvPr/>
        </p:nvSpPr>
        <p:spPr>
          <a:xfrm>
            <a:off x="230467" y="2231194"/>
            <a:ext cx="1177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b="1" i="1" dirty="0">
                <a:solidFill>
                  <a:schemeClr val="accent6">
                    <a:lumMod val="50000"/>
                  </a:schemeClr>
                </a:solidFill>
              </a:rPr>
              <a:t>System</a:t>
            </a:r>
            <a:endParaRPr kumimoji="1" lang="ja-JP" altLang="en-US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CFDE92C-6924-4AB1-91D7-FB509B7C82D0}"/>
              </a:ext>
            </a:extLst>
          </p:cNvPr>
          <p:cNvSpPr txBox="1"/>
          <p:nvPr/>
        </p:nvSpPr>
        <p:spPr>
          <a:xfrm>
            <a:off x="341041" y="5243657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i="1" dirty="0">
                <a:solidFill>
                  <a:schemeClr val="accent6">
                    <a:lumMod val="50000"/>
                  </a:schemeClr>
                </a:solidFill>
              </a:rPr>
              <a:t>Community</a:t>
            </a:r>
            <a:endParaRPr kumimoji="1" lang="ja-JP" altLang="en-US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テキスト ボックス 30">
            <a:extLst>
              <a:ext uri="{FF2B5EF4-FFF2-40B4-BE49-F238E27FC236}">
                <a16:creationId xmlns:a16="http://schemas.microsoft.com/office/drawing/2014/main" id="{9B7E3880-B2D0-46F0-824B-0CBB7BC9CCF7}"/>
              </a:ext>
            </a:extLst>
          </p:cNvPr>
          <p:cNvSpPr txBox="1"/>
          <p:nvPr/>
        </p:nvSpPr>
        <p:spPr>
          <a:xfrm>
            <a:off x="5550477" y="2231194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b="1" i="1" dirty="0">
                <a:solidFill>
                  <a:srgbClr val="002060"/>
                </a:solidFill>
              </a:rPr>
              <a:t>Domestic</a:t>
            </a:r>
            <a:endParaRPr kumimoji="1" lang="ja-JP" altLang="en-US" sz="2000" b="1" i="1" dirty="0">
              <a:solidFill>
                <a:srgbClr val="002060"/>
              </a:solidFill>
            </a:endParaRPr>
          </a:p>
        </p:txBody>
      </p:sp>
      <p:sp>
        <p:nvSpPr>
          <p:cNvPr id="26" name="テキスト ボックス 31">
            <a:extLst>
              <a:ext uri="{FF2B5EF4-FFF2-40B4-BE49-F238E27FC236}">
                <a16:creationId xmlns:a16="http://schemas.microsoft.com/office/drawing/2014/main" id="{09BA3262-C3BD-43F4-8C0A-B352562F823B}"/>
              </a:ext>
            </a:extLst>
          </p:cNvPr>
          <p:cNvSpPr txBox="1"/>
          <p:nvPr/>
        </p:nvSpPr>
        <p:spPr>
          <a:xfrm>
            <a:off x="5550477" y="5243657"/>
            <a:ext cx="1857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i="1" dirty="0">
                <a:solidFill>
                  <a:srgbClr val="002060"/>
                </a:solidFill>
              </a:rPr>
              <a:t>International</a:t>
            </a:r>
            <a:endParaRPr kumimoji="1" lang="ja-JP" altLang="en-US" sz="2400" b="1" i="1" dirty="0">
              <a:solidFill>
                <a:srgbClr val="002060"/>
              </a:solidFill>
            </a:endParaRPr>
          </a:p>
        </p:txBody>
      </p:sp>
      <p:sp>
        <p:nvSpPr>
          <p:cNvPr id="27" name="テキスト ボックス 32">
            <a:extLst>
              <a:ext uri="{FF2B5EF4-FFF2-40B4-BE49-F238E27FC236}">
                <a16:creationId xmlns:a16="http://schemas.microsoft.com/office/drawing/2014/main" id="{BDD68973-B8D6-40B5-83F5-93702AD4C8DA}"/>
              </a:ext>
            </a:extLst>
          </p:cNvPr>
          <p:cNvSpPr txBox="1"/>
          <p:nvPr/>
        </p:nvSpPr>
        <p:spPr>
          <a:xfrm>
            <a:off x="6137469" y="5680691"/>
            <a:ext cx="1124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err="1"/>
              <a:t>OpenAIRE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en-US" altLang="ja-JP" dirty="0"/>
              <a:t>BASE</a:t>
            </a:r>
            <a:endParaRPr kumimoji="1" lang="en-US" altLang="ja-JP" dirty="0"/>
          </a:p>
        </p:txBody>
      </p:sp>
      <p:sp>
        <p:nvSpPr>
          <p:cNvPr id="28" name="右中かっこ 27">
            <a:extLst>
              <a:ext uri="{FF2B5EF4-FFF2-40B4-BE49-F238E27FC236}">
                <a16:creationId xmlns:a16="http://schemas.microsoft.com/office/drawing/2014/main" id="{ADFC2CCF-9777-4507-B806-555979772E21}"/>
              </a:ext>
            </a:extLst>
          </p:cNvPr>
          <p:cNvSpPr/>
          <p:nvPr/>
        </p:nvSpPr>
        <p:spPr>
          <a:xfrm rot="5400000">
            <a:off x="2579539" y="3539103"/>
            <a:ext cx="324741" cy="4801736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29" name="Picture 4" descr="ã¸ã£ãã³ãªã³ã¯ã»ã³ã¿ã¼">
            <a:extLst>
              <a:ext uri="{FF2B5EF4-FFF2-40B4-BE49-F238E27FC236}">
                <a16:creationId xmlns:a16="http://schemas.microsoft.com/office/drawing/2014/main" id="{E3EFDAEC-7AAE-4FE6-933F-66C380952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03" y="4110111"/>
            <a:ext cx="640570" cy="46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iNii Articles - æ¥æ¬ã®è«æãããã">
            <a:extLst>
              <a:ext uri="{FF2B5EF4-FFF2-40B4-BE49-F238E27FC236}">
                <a16:creationId xmlns:a16="http://schemas.microsoft.com/office/drawing/2014/main" id="{9F563EFB-96D1-434D-BB29-52B0699EB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675" y="4944427"/>
            <a:ext cx="1324858" cy="28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å½ç«å½ä¼å³æ¸é¤¨-National Diet Library">
            <a:extLst>
              <a:ext uri="{FF2B5EF4-FFF2-40B4-BE49-F238E27FC236}">
                <a16:creationId xmlns:a16="http://schemas.microsoft.com/office/drawing/2014/main" id="{CDA90625-8E04-49B9-ACA3-2C3E85642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522" y="2654564"/>
            <a:ext cx="1565038" cy="25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JPCOARÂ ãªã¼ãã³ã¢ã¯ã»ã¹ãªãã¸ããªæ¨é²åä¼">
            <a:extLst>
              <a:ext uri="{FF2B5EF4-FFF2-40B4-BE49-F238E27FC236}">
                <a16:creationId xmlns:a16="http://schemas.microsoft.com/office/drawing/2014/main" id="{D926244F-49B9-435C-8E91-C16F33E4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0" y="6151625"/>
            <a:ext cx="2523897" cy="67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Logo Vertical">
            <a:extLst>
              <a:ext uri="{FF2B5EF4-FFF2-40B4-BE49-F238E27FC236}">
                <a16:creationId xmlns:a16="http://schemas.microsoft.com/office/drawing/2014/main" id="{178B527E-2296-4304-855C-652F5E2EC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537" y="5617998"/>
            <a:ext cx="629231" cy="5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4" descr="BASE - Bielefeld Academic Search Engine">
            <a:extLst>
              <a:ext uri="{FF2B5EF4-FFF2-40B4-BE49-F238E27FC236}">
                <a16:creationId xmlns:a16="http://schemas.microsoft.com/office/drawing/2014/main" id="{F18F7D0E-BF15-446B-BB62-C8B157665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770" y="6240508"/>
            <a:ext cx="1260618" cy="32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5">
            <a:extLst>
              <a:ext uri="{FF2B5EF4-FFF2-40B4-BE49-F238E27FC236}">
                <a16:creationId xmlns:a16="http://schemas.microsoft.com/office/drawing/2014/main" id="{03F1998C-CED3-41EB-9869-12718387DD6A}"/>
              </a:ext>
            </a:extLst>
          </p:cNvPr>
          <p:cNvSpPr txBox="1"/>
          <p:nvPr/>
        </p:nvSpPr>
        <p:spPr>
          <a:xfrm>
            <a:off x="3984814" y="4729118"/>
            <a:ext cx="1617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600" dirty="0"/>
              <a:t>3.5 M Records</a:t>
            </a:r>
            <a:endParaRPr kumimoji="1" lang="ja-JP" altLang="en-US" sz="1600" dirty="0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5716501-2431-4677-9429-EA6ECE208CEC}"/>
              </a:ext>
            </a:extLst>
          </p:cNvPr>
          <p:cNvSpPr/>
          <p:nvPr/>
        </p:nvSpPr>
        <p:spPr>
          <a:xfrm>
            <a:off x="7020202" y="2369670"/>
            <a:ext cx="241293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37" name="カギ線コネクタ 41">
            <a:extLst>
              <a:ext uri="{FF2B5EF4-FFF2-40B4-BE49-F238E27FC236}">
                <a16:creationId xmlns:a16="http://schemas.microsoft.com/office/drawing/2014/main" id="{1659FB8B-2AA1-4280-BDF7-0D3D4342AF21}"/>
              </a:ext>
            </a:extLst>
          </p:cNvPr>
          <p:cNvCxnSpPr>
            <a:stCxn id="36" idx="0"/>
            <a:endCxn id="7" idx="0"/>
          </p:cNvCxnSpPr>
          <p:nvPr/>
        </p:nvCxnSpPr>
        <p:spPr>
          <a:xfrm rot="16200000" flipH="1" flipV="1">
            <a:off x="4307441" y="-129257"/>
            <a:ext cx="334481" cy="5332334"/>
          </a:xfrm>
          <a:prstGeom prst="bentConnector3">
            <a:avLst>
              <a:gd name="adj1" fmla="val -68345"/>
            </a:avLst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テキスト ボックス 47">
            <a:extLst>
              <a:ext uri="{FF2B5EF4-FFF2-40B4-BE49-F238E27FC236}">
                <a16:creationId xmlns:a16="http://schemas.microsoft.com/office/drawing/2014/main" id="{1CB325DA-BABD-4E67-97A5-1697FABF0E2E}"/>
              </a:ext>
            </a:extLst>
          </p:cNvPr>
          <p:cNvSpPr txBox="1"/>
          <p:nvPr/>
        </p:nvSpPr>
        <p:spPr>
          <a:xfrm>
            <a:off x="4176837" y="2769765"/>
            <a:ext cx="1141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i="1" dirty="0"/>
              <a:t>Metadata</a:t>
            </a:r>
            <a:endParaRPr kumimoji="1" lang="ja-JP" altLang="en-US" b="1" i="1" dirty="0"/>
          </a:p>
        </p:txBody>
      </p:sp>
      <p:sp>
        <p:nvSpPr>
          <p:cNvPr id="39" name="テキスト ボックス 56">
            <a:extLst>
              <a:ext uri="{FF2B5EF4-FFF2-40B4-BE49-F238E27FC236}">
                <a16:creationId xmlns:a16="http://schemas.microsoft.com/office/drawing/2014/main" id="{7A2D6FC8-F950-4430-BF42-70C547CC0259}"/>
              </a:ext>
            </a:extLst>
          </p:cNvPr>
          <p:cNvSpPr txBox="1"/>
          <p:nvPr/>
        </p:nvSpPr>
        <p:spPr>
          <a:xfrm>
            <a:off x="4320626" y="1729311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i="1" dirty="0"/>
              <a:t>Access</a:t>
            </a:r>
            <a:endParaRPr kumimoji="1" lang="ja-JP" altLang="en-US" b="1" i="1" dirty="0"/>
          </a:p>
        </p:txBody>
      </p:sp>
      <p:sp>
        <p:nvSpPr>
          <p:cNvPr id="40" name="フローチャート: 磁気ディスク 39">
            <a:extLst>
              <a:ext uri="{FF2B5EF4-FFF2-40B4-BE49-F238E27FC236}">
                <a16:creationId xmlns:a16="http://schemas.microsoft.com/office/drawing/2014/main" id="{11418811-E845-460A-B4CE-A6FCFABF44E3}"/>
              </a:ext>
            </a:extLst>
          </p:cNvPr>
          <p:cNvSpPr/>
          <p:nvPr/>
        </p:nvSpPr>
        <p:spPr>
          <a:xfrm>
            <a:off x="2278589" y="3422019"/>
            <a:ext cx="558875" cy="507379"/>
          </a:xfrm>
          <a:prstGeom prst="flowChartMagneticDisk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200" dirty="0"/>
              <a:t>D Univ.</a:t>
            </a:r>
            <a:endParaRPr kumimoji="1" lang="ja-JP" altLang="en-US" sz="1200" dirty="0"/>
          </a:p>
        </p:txBody>
      </p:sp>
      <p:pic>
        <p:nvPicPr>
          <p:cNvPr id="41" name="Picture 2" descr="JAIROÂ Cloud">
            <a:extLst>
              <a:ext uri="{FF2B5EF4-FFF2-40B4-BE49-F238E27FC236}">
                <a16:creationId xmlns:a16="http://schemas.microsoft.com/office/drawing/2014/main" id="{3444EC37-F212-4078-88FE-11C00F38F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03"/>
          <a:stretch/>
        </p:blipFill>
        <p:spPr bwMode="auto">
          <a:xfrm>
            <a:off x="1392694" y="3457030"/>
            <a:ext cx="519991" cy="19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53D2D8-5A6E-47B0-8F4D-63B4D02162DE}"/>
              </a:ext>
            </a:extLst>
          </p:cNvPr>
          <p:cNvSpPr txBox="1"/>
          <p:nvPr/>
        </p:nvSpPr>
        <p:spPr>
          <a:xfrm>
            <a:off x="612775" y="1228309"/>
            <a:ext cx="7918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chemeClr val="accent5"/>
                </a:solidFill>
              </a:rPr>
              <a:t>Japanese Institutional Repository Network</a:t>
            </a:r>
            <a:endParaRPr lang="ja-JP" altLang="en-US" sz="2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8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C5B919D-F234-445E-B389-812817DB6F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9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AC33F52E-436B-48B5-9604-233F14AD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000" dirty="0"/>
              <a:t>3.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Is your research commons an example of an individual service or platform, or is it an aggregation of multiple disparate organizations/commons?</a:t>
            </a:r>
            <a:endParaRPr kumimoji="1" lang="ja-JP" altLang="en-US" sz="2000" dirty="0"/>
          </a:p>
        </p:txBody>
      </p:sp>
      <p:pic>
        <p:nvPicPr>
          <p:cNvPr id="5" name="図 4" descr="グラフィカル ユーザー インターフェイス, テキスト, Web サイト&#10;&#10;自動的に生成された説明">
            <a:extLst>
              <a:ext uri="{FF2B5EF4-FFF2-40B4-BE49-F238E27FC236}">
                <a16:creationId xmlns:a16="http://schemas.microsoft.com/office/drawing/2014/main" id="{62D3FEA3-2C0C-40E3-BFD5-E06161AB5B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55" y="2822124"/>
            <a:ext cx="5017591" cy="3074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iNii Research">
            <a:extLst>
              <a:ext uri="{FF2B5EF4-FFF2-40B4-BE49-F238E27FC236}">
                <a16:creationId xmlns:a16="http://schemas.microsoft.com/office/drawing/2014/main" id="{14C8EA47-008D-4491-9443-046D3BBEC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6" y="2028118"/>
            <a:ext cx="2597163" cy="44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5918515-E615-461A-9BD8-62D71606273B}"/>
              </a:ext>
            </a:extLst>
          </p:cNvPr>
          <p:cNvSpPr/>
          <p:nvPr/>
        </p:nvSpPr>
        <p:spPr>
          <a:xfrm>
            <a:off x="1847088" y="3630733"/>
            <a:ext cx="3440671" cy="227335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6C9837F-6A94-4744-81C6-38EC5CA5BB2E}"/>
              </a:ext>
            </a:extLst>
          </p:cNvPr>
          <p:cNvGrpSpPr/>
          <p:nvPr/>
        </p:nvGrpSpPr>
        <p:grpSpPr>
          <a:xfrm>
            <a:off x="1912464" y="3734113"/>
            <a:ext cx="3511234" cy="2169975"/>
            <a:chOff x="708806" y="1188256"/>
            <a:chExt cx="7776645" cy="4806037"/>
          </a:xfrm>
        </p:grpSpPr>
        <p:sp>
          <p:nvSpPr>
            <p:cNvPr id="9" name="円/楕円 4">
              <a:extLst>
                <a:ext uri="{FF2B5EF4-FFF2-40B4-BE49-F238E27FC236}">
                  <a16:creationId xmlns:a16="http://schemas.microsoft.com/office/drawing/2014/main" id="{0850393D-6F47-48A5-B279-053C075599CF}"/>
                </a:ext>
              </a:extLst>
            </p:cNvPr>
            <p:cNvSpPr/>
            <p:nvPr/>
          </p:nvSpPr>
          <p:spPr>
            <a:xfrm>
              <a:off x="1822558" y="1394942"/>
              <a:ext cx="4905375" cy="360360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323D2C8D-23AC-41D2-A3B6-97C95E3646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4956" y="3135342"/>
              <a:ext cx="1207466" cy="432958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C0E3849E-AE06-43C1-9B2F-1C5FA89981AB}"/>
                </a:ext>
              </a:extLst>
            </p:cNvPr>
            <p:cNvCxnSpPr>
              <a:cxnSpLocks/>
            </p:cNvCxnSpPr>
            <p:nvPr/>
          </p:nvCxnSpPr>
          <p:spPr>
            <a:xfrm>
              <a:off x="3766222" y="3164219"/>
              <a:ext cx="1301841" cy="414664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AE517DEE-83C3-4A01-BAAD-F4D6721B51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14173" y="2710071"/>
              <a:ext cx="782254" cy="21132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A3943D6-DBC2-456C-B04D-0103872E7C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22882" y="3214733"/>
              <a:ext cx="166042" cy="829817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B5F40AB5-27F9-4D32-855A-1AEE3B271ECE}"/>
                </a:ext>
              </a:extLst>
            </p:cNvPr>
            <p:cNvCxnSpPr>
              <a:cxnSpLocks/>
            </p:cNvCxnSpPr>
            <p:nvPr/>
          </p:nvCxnSpPr>
          <p:spPr>
            <a:xfrm>
              <a:off x="5743974" y="3253707"/>
              <a:ext cx="18974" cy="262719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16F4FFE3-807C-4346-9E16-8238DBC334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31015" y="3192455"/>
              <a:ext cx="72830" cy="289155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9E641976-99CD-4D10-9253-797A05170A53}"/>
                </a:ext>
              </a:extLst>
            </p:cNvPr>
            <p:cNvCxnSpPr>
              <a:cxnSpLocks/>
            </p:cNvCxnSpPr>
            <p:nvPr/>
          </p:nvCxnSpPr>
          <p:spPr>
            <a:xfrm>
              <a:off x="3505536" y="4276261"/>
              <a:ext cx="209214" cy="105049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6D6BDF06-8D0B-4432-ADE2-A0BA32E45B7A}"/>
                </a:ext>
              </a:extLst>
            </p:cNvPr>
            <p:cNvCxnSpPr>
              <a:cxnSpLocks/>
            </p:cNvCxnSpPr>
            <p:nvPr/>
          </p:nvCxnSpPr>
          <p:spPr>
            <a:xfrm>
              <a:off x="3689195" y="3763119"/>
              <a:ext cx="1205900" cy="34165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5E4D11A-D8BA-4C1B-8D17-5186298179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08654" y="3192456"/>
              <a:ext cx="292208" cy="799115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AD42F8C3-B1BB-47F7-BE89-47468B918B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70111" y="4252403"/>
              <a:ext cx="197952" cy="195884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2E9AAB71-899A-4E48-A773-8986859DA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8806" y="4917584"/>
              <a:ext cx="2476177" cy="530608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12E1820C-58C4-4142-8015-6FFFD86A5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7192" y="1241783"/>
              <a:ext cx="2843792" cy="398131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C8B98891-F3C9-430B-B47D-DA7664F52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73730" y="4766502"/>
              <a:ext cx="2490719" cy="533724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890EB354-2E31-496B-AE55-AD82AEB24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6329" y="1188256"/>
              <a:ext cx="2291266" cy="490986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59F4634-5813-4F20-928D-C5545ADFF5A2}"/>
                </a:ext>
              </a:extLst>
            </p:cNvPr>
            <p:cNvSpPr txBox="1"/>
            <p:nvPr/>
          </p:nvSpPr>
          <p:spPr>
            <a:xfrm>
              <a:off x="2453524" y="1748332"/>
              <a:ext cx="3740152" cy="61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Research resources</a:t>
              </a:r>
              <a:endParaRPr kumimoji="1" lang="ja-JP" altLang="en-US" sz="1200" dirty="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25" name="右矢印 20">
              <a:extLst>
                <a:ext uri="{FF2B5EF4-FFF2-40B4-BE49-F238E27FC236}">
                  <a16:creationId xmlns:a16="http://schemas.microsoft.com/office/drawing/2014/main" id="{80732521-AAB0-4727-99A6-7488F0315E99}"/>
                </a:ext>
              </a:extLst>
            </p:cNvPr>
            <p:cNvSpPr/>
            <p:nvPr/>
          </p:nvSpPr>
          <p:spPr>
            <a:xfrm rot="2844215">
              <a:off x="2182666" y="1994758"/>
              <a:ext cx="905466" cy="30574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26" name="右矢印 21">
              <a:extLst>
                <a:ext uri="{FF2B5EF4-FFF2-40B4-BE49-F238E27FC236}">
                  <a16:creationId xmlns:a16="http://schemas.microsoft.com/office/drawing/2014/main" id="{B326113E-1EC5-444C-8039-02FFD11C8FEB}"/>
                </a:ext>
              </a:extLst>
            </p:cNvPr>
            <p:cNvSpPr/>
            <p:nvPr/>
          </p:nvSpPr>
          <p:spPr>
            <a:xfrm rot="19545650">
              <a:off x="2022922" y="4394960"/>
              <a:ext cx="857789" cy="30574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27" name="右矢印 22">
              <a:extLst>
                <a:ext uri="{FF2B5EF4-FFF2-40B4-BE49-F238E27FC236}">
                  <a16:creationId xmlns:a16="http://schemas.microsoft.com/office/drawing/2014/main" id="{F51F48D7-8B4F-43FC-9425-066799ADF0D7}"/>
                </a:ext>
              </a:extLst>
            </p:cNvPr>
            <p:cNvSpPr/>
            <p:nvPr/>
          </p:nvSpPr>
          <p:spPr>
            <a:xfrm rot="7777918">
              <a:off x="5674125" y="1981903"/>
              <a:ext cx="929737" cy="30574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28" name="右矢印 23">
              <a:extLst>
                <a:ext uri="{FF2B5EF4-FFF2-40B4-BE49-F238E27FC236}">
                  <a16:creationId xmlns:a16="http://schemas.microsoft.com/office/drawing/2014/main" id="{FBCD56F9-DD7A-42E8-ADBC-8EF662076F66}"/>
                </a:ext>
              </a:extLst>
            </p:cNvPr>
            <p:cNvSpPr/>
            <p:nvPr/>
          </p:nvSpPr>
          <p:spPr>
            <a:xfrm rot="12724649">
              <a:off x="5942742" y="4197473"/>
              <a:ext cx="661242" cy="30574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8452DC96-37FC-4656-8202-5A45552A5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73822" y="5448193"/>
              <a:ext cx="2997200" cy="546100"/>
            </a:xfrm>
            <a:prstGeom prst="rect">
              <a:avLst/>
            </a:prstGeom>
          </p:spPr>
        </p:pic>
        <p:sp>
          <p:nvSpPr>
            <p:cNvPr id="30" name="右矢印 25">
              <a:extLst>
                <a:ext uri="{FF2B5EF4-FFF2-40B4-BE49-F238E27FC236}">
                  <a16:creationId xmlns:a16="http://schemas.microsoft.com/office/drawing/2014/main" id="{7CBE81F8-80E0-4AEA-8E74-072E7288D6DD}"/>
                </a:ext>
              </a:extLst>
            </p:cNvPr>
            <p:cNvSpPr/>
            <p:nvPr/>
          </p:nvSpPr>
          <p:spPr>
            <a:xfrm rot="16200000">
              <a:off x="4103788" y="4973172"/>
              <a:ext cx="470254" cy="30574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0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1" name="角丸四角形吹き出し 26">
              <a:extLst>
                <a:ext uri="{FF2B5EF4-FFF2-40B4-BE49-F238E27FC236}">
                  <a16:creationId xmlns:a16="http://schemas.microsoft.com/office/drawing/2014/main" id="{12A5CE02-3389-4970-BE6D-50475D8C3020}"/>
                </a:ext>
              </a:extLst>
            </p:cNvPr>
            <p:cNvSpPr/>
            <p:nvPr/>
          </p:nvSpPr>
          <p:spPr>
            <a:xfrm>
              <a:off x="6191897" y="2369961"/>
              <a:ext cx="2293554" cy="1810176"/>
            </a:xfrm>
            <a:prstGeom prst="wedgeRoundRectCallout">
              <a:avLst>
                <a:gd name="adj1" fmla="val -59505"/>
                <a:gd name="adj2" fmla="val 527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rtlCol="0" anchor="ctr"/>
            <a:lstStyle/>
            <a:p>
              <a:pPr algn="ctr">
                <a:lnSpc>
                  <a:spcPts val="1000"/>
                </a:lnSpc>
              </a:pPr>
              <a:r>
                <a:rPr lang="en-US" altLang="ja-JP" sz="900" b="1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Relationship pattern</a:t>
              </a:r>
            </a:p>
            <a:p>
              <a:pPr>
                <a:lnSpc>
                  <a:spcPts val="1000"/>
                </a:lnSpc>
              </a:pPr>
              <a:r>
                <a:rPr lang="ja-JP" altLang="en-US" sz="900" dirty="0">
                  <a:solidFill>
                    <a:schemeClr val="tx1"/>
                  </a:solidFill>
                  <a:latin typeface="Segoe UI Historic" panose="020B0502040204020203" pitchFamily="34" charset="0"/>
                  <a:cs typeface="Segoe UI Historic" panose="020B0502040204020203" pitchFamily="34" charset="0"/>
                </a:rPr>
                <a:t>・</a:t>
              </a:r>
              <a:r>
                <a:rPr lang="en-US" altLang="ja-JP" sz="9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citation</a:t>
              </a:r>
            </a:p>
            <a:p>
              <a:pPr>
                <a:lnSpc>
                  <a:spcPts val="1000"/>
                </a:lnSpc>
              </a:pPr>
              <a:r>
                <a:rPr lang="ja-JP" altLang="en-US" sz="900" dirty="0">
                  <a:solidFill>
                    <a:schemeClr val="tx1"/>
                  </a:solidFill>
                  <a:latin typeface="Segoe UI Historic" panose="020B0502040204020203" pitchFamily="34" charset="0"/>
                  <a:cs typeface="Segoe UI Historic" panose="020B0502040204020203" pitchFamily="34" charset="0"/>
                </a:rPr>
                <a:t>・</a:t>
              </a:r>
              <a:r>
                <a:rPr lang="en-US" altLang="ja-JP" sz="9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parent-child</a:t>
              </a:r>
            </a:p>
            <a:p>
              <a:pPr>
                <a:lnSpc>
                  <a:spcPts val="1000"/>
                </a:lnSpc>
              </a:pPr>
              <a:r>
                <a:rPr lang="ja-JP" altLang="en-US" sz="900" dirty="0">
                  <a:solidFill>
                    <a:schemeClr val="tx1"/>
                  </a:solidFill>
                  <a:latin typeface="Segoe UI Historic" panose="020B0502040204020203" pitchFamily="34" charset="0"/>
                  <a:cs typeface="Segoe UI Historic" panose="020B0502040204020203" pitchFamily="34" charset="0"/>
                </a:rPr>
                <a:t>・</a:t>
              </a:r>
              <a:r>
                <a:rPr lang="en-US" altLang="ja-JP" sz="9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same as</a:t>
              </a:r>
              <a:endParaRPr lang="ja-JP" altLang="en-US" sz="900" dirty="0">
                <a:solidFill>
                  <a:srgbClr val="FF0000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  <a:p>
              <a:pPr>
                <a:lnSpc>
                  <a:spcPts val="1000"/>
                </a:lnSpc>
              </a:pPr>
              <a:r>
                <a:rPr lang="ja-JP" altLang="en-US" sz="900" dirty="0">
                  <a:solidFill>
                    <a:schemeClr val="tx1"/>
                  </a:solidFill>
                  <a:latin typeface="Segoe UI Historic" panose="020B0502040204020203" pitchFamily="34" charset="0"/>
                  <a:cs typeface="Segoe UI Historic" panose="020B0502040204020203" pitchFamily="34" charset="0"/>
                </a:rPr>
                <a:t>・</a:t>
              </a:r>
              <a:r>
                <a:rPr lang="en-US" altLang="ja-JP" sz="9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time / location</a:t>
              </a:r>
              <a:endParaRPr kumimoji="1" lang="ja-JP" altLang="en-US" sz="900" dirty="0">
                <a:solidFill>
                  <a:srgbClr val="FF0000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2" name="円/楕円 27">
              <a:extLst>
                <a:ext uri="{FF2B5EF4-FFF2-40B4-BE49-F238E27FC236}">
                  <a16:creationId xmlns:a16="http://schemas.microsoft.com/office/drawing/2014/main" id="{A5FF7D02-3408-4AAA-90E2-EF5105D4F0EB}"/>
                </a:ext>
              </a:extLst>
            </p:cNvPr>
            <p:cNvSpPr/>
            <p:nvPr/>
          </p:nvSpPr>
          <p:spPr>
            <a:xfrm>
              <a:off x="3703707" y="3877701"/>
              <a:ext cx="1181101" cy="952501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projects</a:t>
              </a:r>
              <a:endParaRPr kumimoji="1" lang="ja-JP" altLang="en-US" sz="70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3" name="円/楕円 28">
              <a:extLst>
                <a:ext uri="{FF2B5EF4-FFF2-40B4-BE49-F238E27FC236}">
                  <a16:creationId xmlns:a16="http://schemas.microsoft.com/office/drawing/2014/main" id="{815C0BD7-F46F-4B7A-A3A2-CE7A7B60E3C3}"/>
                </a:ext>
              </a:extLst>
            </p:cNvPr>
            <p:cNvSpPr/>
            <p:nvPr/>
          </p:nvSpPr>
          <p:spPr>
            <a:xfrm>
              <a:off x="2545779" y="3401453"/>
              <a:ext cx="1181101" cy="952501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articles</a:t>
              </a:r>
              <a:endParaRPr kumimoji="1" lang="ja-JP" altLang="en-US" sz="70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4" name="円/楕円 29">
              <a:extLst>
                <a:ext uri="{FF2B5EF4-FFF2-40B4-BE49-F238E27FC236}">
                  <a16:creationId xmlns:a16="http://schemas.microsoft.com/office/drawing/2014/main" id="{C335AB2C-A1A8-4924-BDFF-F8338F60570F}"/>
                </a:ext>
              </a:extLst>
            </p:cNvPr>
            <p:cNvSpPr/>
            <p:nvPr/>
          </p:nvSpPr>
          <p:spPr>
            <a:xfrm>
              <a:off x="2747046" y="2329855"/>
              <a:ext cx="1181100" cy="9525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books</a:t>
              </a:r>
              <a:endParaRPr kumimoji="1" lang="ja-JP" altLang="en-US" sz="70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5" name="円/楕円 30">
              <a:extLst>
                <a:ext uri="{FF2B5EF4-FFF2-40B4-BE49-F238E27FC236}">
                  <a16:creationId xmlns:a16="http://schemas.microsoft.com/office/drawing/2014/main" id="{C7F41D23-7CE4-4907-A788-371CCB2614F3}"/>
                </a:ext>
              </a:extLst>
            </p:cNvPr>
            <p:cNvSpPr/>
            <p:nvPr/>
          </p:nvSpPr>
          <p:spPr>
            <a:xfrm>
              <a:off x="4631106" y="2276052"/>
              <a:ext cx="1401577" cy="107127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datasets</a:t>
              </a:r>
              <a:endParaRPr kumimoji="1" lang="ja-JP" altLang="en-US" sz="70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36" name="円/楕円 31">
              <a:extLst>
                <a:ext uri="{FF2B5EF4-FFF2-40B4-BE49-F238E27FC236}">
                  <a16:creationId xmlns:a16="http://schemas.microsoft.com/office/drawing/2014/main" id="{92DCF557-9B3D-4269-A6E1-A05854B3E2CE}"/>
                </a:ext>
              </a:extLst>
            </p:cNvPr>
            <p:cNvSpPr/>
            <p:nvPr/>
          </p:nvSpPr>
          <p:spPr>
            <a:xfrm>
              <a:off x="4884050" y="3412035"/>
              <a:ext cx="1181101" cy="952501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kumimoji="1" lang="en-US" altLang="ja-JP" sz="70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dissertations</a:t>
              </a:r>
              <a:endParaRPr kumimoji="1" lang="ja-JP" altLang="en-US" sz="70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</p:grpSp>
      <p:sp>
        <p:nvSpPr>
          <p:cNvPr id="37" name="矢印: 下 36">
            <a:extLst>
              <a:ext uri="{FF2B5EF4-FFF2-40B4-BE49-F238E27FC236}">
                <a16:creationId xmlns:a16="http://schemas.microsoft.com/office/drawing/2014/main" id="{95B102E6-DBF8-4F86-8F09-A3093832AE3D}"/>
              </a:ext>
            </a:extLst>
          </p:cNvPr>
          <p:cNvSpPr/>
          <p:nvPr/>
        </p:nvSpPr>
        <p:spPr>
          <a:xfrm>
            <a:off x="5778094" y="5537730"/>
            <a:ext cx="385011" cy="41823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4A0000C-F18E-4CB2-B646-0BB2C6F61A50}"/>
              </a:ext>
            </a:extLst>
          </p:cNvPr>
          <p:cNvSpPr txBox="1"/>
          <p:nvPr/>
        </p:nvSpPr>
        <p:spPr>
          <a:xfrm>
            <a:off x="6172220" y="5571572"/>
            <a:ext cx="2672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Collecting more sources.</a:t>
            </a:r>
            <a:endParaRPr kumimoji="1" lang="ja-JP" altLang="en-US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6D80732-EC12-409C-B665-702F1995A9D8}"/>
              </a:ext>
            </a:extLst>
          </p:cNvPr>
          <p:cNvSpPr txBox="1"/>
          <p:nvPr/>
        </p:nvSpPr>
        <p:spPr>
          <a:xfrm>
            <a:off x="6172220" y="2445132"/>
            <a:ext cx="2359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Number of entries</a:t>
            </a:r>
            <a:endParaRPr kumimoji="1" lang="ja-JP" altLang="en-US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graphicFrame>
        <p:nvGraphicFramePr>
          <p:cNvPr id="40" name="表 39">
            <a:extLst>
              <a:ext uri="{FF2B5EF4-FFF2-40B4-BE49-F238E27FC236}">
                <a16:creationId xmlns:a16="http://schemas.microsoft.com/office/drawing/2014/main" id="{DF6C7B65-A954-4F52-B360-D7D86EC13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883825"/>
              </p:ext>
            </p:extLst>
          </p:nvPr>
        </p:nvGraphicFramePr>
        <p:xfrm>
          <a:off x="5596916" y="2823189"/>
          <a:ext cx="3285829" cy="2621280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889952">
                  <a:extLst>
                    <a:ext uri="{9D8B030D-6E8A-4147-A177-3AD203B41FA5}">
                      <a16:colId xmlns:a16="http://schemas.microsoft.com/office/drawing/2014/main" val="3141260410"/>
                    </a:ext>
                  </a:extLst>
                </a:gridCol>
                <a:gridCol w="848678">
                  <a:extLst>
                    <a:ext uri="{9D8B030D-6E8A-4147-A177-3AD203B41FA5}">
                      <a16:colId xmlns:a16="http://schemas.microsoft.com/office/drawing/2014/main" val="3628751592"/>
                    </a:ext>
                  </a:extLst>
                </a:gridCol>
                <a:gridCol w="848678">
                  <a:extLst>
                    <a:ext uri="{9D8B030D-6E8A-4147-A177-3AD203B41FA5}">
                      <a16:colId xmlns:a16="http://schemas.microsoft.com/office/drawing/2014/main" val="960332308"/>
                    </a:ext>
                  </a:extLst>
                </a:gridCol>
                <a:gridCol w="698521">
                  <a:extLst>
                    <a:ext uri="{9D8B030D-6E8A-4147-A177-3AD203B41FA5}">
                      <a16:colId xmlns:a16="http://schemas.microsoft.com/office/drawing/2014/main" val="1057586338"/>
                    </a:ext>
                  </a:extLst>
                </a:gridCol>
              </a:tblGrid>
              <a:tr h="14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Data</a:t>
                      </a:r>
                    </a:p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sources</a:t>
                      </a:r>
                      <a:endParaRPr lang="ja-JP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 Historic" panose="020B0502040204020203" pitchFamily="34" charset="0"/>
                        <a:ea typeface="游ゴシック" panose="020B0400000000000000" pitchFamily="50" charset="-128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Research</a:t>
                      </a:r>
                    </a:p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outputs</a:t>
                      </a:r>
                      <a:endParaRPr lang="ja-JP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 Historic" panose="020B0502040204020203" pitchFamily="34" charset="0"/>
                        <a:ea typeface="游ゴシック" panose="020B0400000000000000" pitchFamily="50" charset="-128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Researchers</a:t>
                      </a:r>
                      <a:endParaRPr lang="ja-JP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 Historic" panose="020B0502040204020203" pitchFamily="34" charset="0"/>
                        <a:ea typeface="游ゴシック" panose="020B0400000000000000" pitchFamily="50" charset="-128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Projects</a:t>
                      </a:r>
                      <a:endParaRPr lang="ja-JP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Segoe UI Historic" panose="020B0502040204020203" pitchFamily="34" charset="0"/>
                        <a:ea typeface="游ゴシック" panose="020B0400000000000000" pitchFamily="50" charset="-128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2746082"/>
                  </a:ext>
                </a:extLst>
              </a:tr>
              <a:tr h="126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CIB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12,568,735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7,974,182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35700981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CID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681,870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710,824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1675909"/>
                  </a:ext>
                </a:extLst>
              </a:tr>
              <a:tr h="1458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CROSSREF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9,067,279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18,602,809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68103630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DATACITE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55076507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DBPEDIA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29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6131971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ERAD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173,968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71216271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IDR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1,257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4,063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78366368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IRDB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1,877,880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3,288,228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80851220"/>
                  </a:ext>
                </a:extLst>
              </a:tr>
              <a:tr h="126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JALC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5,522,668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13,340,287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80370747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KAKEN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2,279,147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528,265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974,563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19029492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NINJAL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508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1,132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8142149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RUDA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61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62</a:t>
                      </a:r>
                      <a:endParaRPr lang="en-US" altLang="ja-JP" sz="1100" b="0" i="0" u="none" strike="noStrike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50881488"/>
                  </a:ext>
                </a:extLst>
              </a:tr>
              <a:tr h="841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SSJDA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2,171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1,883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100" u="none" strike="noStrike" dirty="0">
                          <a:effectLst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0 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9766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46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F9E2522-C186-4FA4-8F59-2ED97DC33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10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タイトル 3">
            <a:extLst>
              <a:ext uri="{FF2B5EF4-FFF2-40B4-BE49-F238E27FC236}">
                <a16:creationId xmlns:a16="http://schemas.microsoft.com/office/drawing/2014/main" id="{9D677AC1-6C8B-48AC-918F-1631BF2D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360363"/>
            <a:ext cx="7918450" cy="719137"/>
          </a:xfrm>
        </p:spPr>
        <p:txBody>
          <a:bodyPr>
            <a:noAutofit/>
          </a:bodyPr>
          <a:lstStyle/>
          <a:p>
            <a:r>
              <a:rPr kumimoji="1" lang="en-US" altLang="ja-JP" sz="2000" dirty="0"/>
              <a:t>3.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Is your research commons an example of an individual service or platform, or is it an aggregation of multiple disparate organizations/commons?</a:t>
            </a:r>
            <a:endParaRPr kumimoji="1" lang="ja-JP" altLang="en-US" sz="2000" dirty="0"/>
          </a:p>
        </p:txBody>
      </p:sp>
      <p:sp>
        <p:nvSpPr>
          <p:cNvPr id="8" name="フローチャート: 磁気ディスク 7">
            <a:extLst>
              <a:ext uri="{FF2B5EF4-FFF2-40B4-BE49-F238E27FC236}">
                <a16:creationId xmlns:a16="http://schemas.microsoft.com/office/drawing/2014/main" id="{921F266D-CE7E-43BD-AB36-7D7268631EF5}"/>
              </a:ext>
            </a:extLst>
          </p:cNvPr>
          <p:cNvSpPr/>
          <p:nvPr/>
        </p:nvSpPr>
        <p:spPr>
          <a:xfrm>
            <a:off x="1688832" y="5849977"/>
            <a:ext cx="957264" cy="447699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 err="1"/>
              <a:t>Postgresql</a:t>
            </a:r>
            <a:endParaRPr kumimoji="1" lang="ja-JP" altLang="en-US" sz="12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D486D10-D817-4D83-8949-43C93C447F41}"/>
              </a:ext>
            </a:extLst>
          </p:cNvPr>
          <p:cNvSpPr/>
          <p:nvPr/>
        </p:nvSpPr>
        <p:spPr>
          <a:xfrm>
            <a:off x="3249795" y="5871548"/>
            <a:ext cx="1243014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Elasticsearch</a:t>
            </a:r>
            <a:endParaRPr kumimoji="1" lang="ja-JP" altLang="en-US" sz="120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02A5541-BB39-4C59-B7A9-4BD66D915D7E}"/>
              </a:ext>
            </a:extLst>
          </p:cNvPr>
          <p:cNvSpPr/>
          <p:nvPr/>
        </p:nvSpPr>
        <p:spPr>
          <a:xfrm>
            <a:off x="1072236" y="4687714"/>
            <a:ext cx="485776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CAS</a:t>
            </a:r>
            <a:endParaRPr kumimoji="1" lang="ja-JP" altLang="en-US" sz="120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E1EA7D3-4A26-413C-8A7A-0E5D5D3A1CEE}"/>
              </a:ext>
            </a:extLst>
          </p:cNvPr>
          <p:cNvSpPr/>
          <p:nvPr/>
        </p:nvSpPr>
        <p:spPr>
          <a:xfrm>
            <a:off x="5047084" y="5874809"/>
            <a:ext cx="1100138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R</a:t>
            </a:r>
            <a:r>
              <a:rPr kumimoji="1" lang="en-US" altLang="ja-JP" sz="1200" dirty="0"/>
              <a:t>abbitMQ</a:t>
            </a:r>
            <a:endParaRPr kumimoji="1" lang="ja-JP" altLang="en-US" sz="120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82BD013-DC9A-486D-98CD-0FA611B5152C}"/>
              </a:ext>
            </a:extLst>
          </p:cNvPr>
          <p:cNvSpPr/>
          <p:nvPr/>
        </p:nvSpPr>
        <p:spPr>
          <a:xfrm>
            <a:off x="7426098" y="4687192"/>
            <a:ext cx="1100138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 err="1"/>
              <a:t>WB_</a:t>
            </a:r>
            <a:r>
              <a:rPr kumimoji="1" lang="en-US" altLang="ja-JP" sz="1200" dirty="0" err="1"/>
              <a:t>worker</a:t>
            </a:r>
            <a:endParaRPr kumimoji="1" lang="ja-JP" altLang="en-US" sz="120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2EBD168-EB76-41E2-88BD-4B7F2E9ACF02}"/>
              </a:ext>
            </a:extLst>
          </p:cNvPr>
          <p:cNvSpPr/>
          <p:nvPr/>
        </p:nvSpPr>
        <p:spPr>
          <a:xfrm>
            <a:off x="7426098" y="5862462"/>
            <a:ext cx="1100138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/>
              <a:t>WaterButler</a:t>
            </a:r>
            <a:endParaRPr kumimoji="1" lang="ja-JP" altLang="en-US" sz="1200"/>
          </a:p>
        </p:txBody>
      </p:sp>
      <p:sp>
        <p:nvSpPr>
          <p:cNvPr id="14" name="フローチャート: 磁気ディスク 13">
            <a:extLst>
              <a:ext uri="{FF2B5EF4-FFF2-40B4-BE49-F238E27FC236}">
                <a16:creationId xmlns:a16="http://schemas.microsoft.com/office/drawing/2014/main" id="{CA062FCD-7516-45A9-912D-AD468D99A5AA}"/>
              </a:ext>
            </a:extLst>
          </p:cNvPr>
          <p:cNvSpPr/>
          <p:nvPr/>
        </p:nvSpPr>
        <p:spPr>
          <a:xfrm>
            <a:off x="1752129" y="3505773"/>
            <a:ext cx="957264" cy="447699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MongoDB</a:t>
            </a:r>
            <a:endParaRPr kumimoji="1" lang="ja-JP" altLang="en-US" sz="120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FF1733-B890-4E99-B34B-ECF2C0C97BBF}"/>
              </a:ext>
            </a:extLst>
          </p:cNvPr>
          <p:cNvSpPr/>
          <p:nvPr/>
        </p:nvSpPr>
        <p:spPr>
          <a:xfrm>
            <a:off x="1821186" y="2649481"/>
            <a:ext cx="819151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err="1"/>
              <a:t>Sharejs</a:t>
            </a:r>
            <a:endParaRPr kumimoji="1" lang="ja-JP" altLang="en-US" sz="12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D145E32-D0B9-47D8-9BF8-49C64DF68FF9}"/>
              </a:ext>
            </a:extLst>
          </p:cNvPr>
          <p:cNvSpPr/>
          <p:nvPr/>
        </p:nvSpPr>
        <p:spPr>
          <a:xfrm>
            <a:off x="3536201" y="4691735"/>
            <a:ext cx="669134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W</a:t>
            </a:r>
            <a:r>
              <a:rPr kumimoji="1" lang="en-US" altLang="ja-JP" sz="1200" dirty="0"/>
              <a:t>eb</a:t>
            </a:r>
            <a:endParaRPr kumimoji="1" lang="ja-JP" altLang="en-US" sz="120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95CD334-041C-4BED-8D53-69094E03A25A}"/>
              </a:ext>
            </a:extLst>
          </p:cNvPr>
          <p:cNvSpPr/>
          <p:nvPr/>
        </p:nvSpPr>
        <p:spPr>
          <a:xfrm>
            <a:off x="4813241" y="4684191"/>
            <a:ext cx="669134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API</a:t>
            </a:r>
            <a:endParaRPr kumimoji="1" lang="ja-JP" altLang="en-US" sz="120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9B1AAF7-F4CD-465A-863F-9492D5B68426}"/>
              </a:ext>
            </a:extLst>
          </p:cNvPr>
          <p:cNvSpPr/>
          <p:nvPr/>
        </p:nvSpPr>
        <p:spPr>
          <a:xfrm>
            <a:off x="5586267" y="2645803"/>
            <a:ext cx="1490663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 err="1"/>
              <a:t>E</a:t>
            </a:r>
            <a:r>
              <a:rPr kumimoji="1" lang="en-US" altLang="ja-JP" sz="1200" dirty="0" err="1"/>
              <a:t>mber_osf_web</a:t>
            </a:r>
            <a:endParaRPr kumimoji="1" lang="ja-JP" altLang="en-US" sz="12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842A4BE-8F7F-4C76-B564-B8A9D8A5AE53}"/>
              </a:ext>
            </a:extLst>
          </p:cNvPr>
          <p:cNvSpPr/>
          <p:nvPr/>
        </p:nvSpPr>
        <p:spPr>
          <a:xfrm>
            <a:off x="3549044" y="2647829"/>
            <a:ext cx="669134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MFR</a:t>
            </a:r>
            <a:endParaRPr kumimoji="1" lang="ja-JP" altLang="en-US" sz="1200"/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8949232F-02F2-4D54-BA01-B1B7A048802C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7976167" y="5087242"/>
            <a:ext cx="0" cy="775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693E615A-950E-44B9-93C0-BB286BCD9F31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5597153" y="5087242"/>
            <a:ext cx="2379014" cy="787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0A352A3-5E38-40CC-BFBF-40ACC280E8AC}"/>
              </a:ext>
            </a:extLst>
          </p:cNvPr>
          <p:cNvSpPr/>
          <p:nvPr/>
        </p:nvSpPr>
        <p:spPr>
          <a:xfrm>
            <a:off x="6210152" y="4703516"/>
            <a:ext cx="669134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A</a:t>
            </a:r>
            <a:r>
              <a:rPr kumimoji="1" lang="en-US" altLang="ja-JP" sz="1200" dirty="0"/>
              <a:t>dmin</a:t>
            </a:r>
            <a:endParaRPr kumimoji="1" lang="ja-JP" altLang="en-US" sz="120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DD85397-17D8-4570-9739-2E9495E43520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>
            <a:off x="5147808" y="3045853"/>
            <a:ext cx="1183791" cy="1638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21D8D72E-43D6-4056-B0C7-043B47777F45}"/>
              </a:ext>
            </a:extLst>
          </p:cNvPr>
          <p:cNvCxnSpPr>
            <a:cxnSpLocks/>
            <a:stCxn id="18" idx="2"/>
            <a:endCxn id="16" idx="0"/>
          </p:cNvCxnSpPr>
          <p:nvPr/>
        </p:nvCxnSpPr>
        <p:spPr>
          <a:xfrm flipH="1">
            <a:off x="3870768" y="3045853"/>
            <a:ext cx="2460831" cy="1645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97716974-C6C8-438C-9FD6-889444E1C7E6}"/>
              </a:ext>
            </a:extLst>
          </p:cNvPr>
          <p:cNvCxnSpPr>
            <a:cxnSpLocks/>
            <a:stCxn id="15" idx="2"/>
            <a:endCxn id="14" idx="1"/>
          </p:cNvCxnSpPr>
          <p:nvPr/>
        </p:nvCxnSpPr>
        <p:spPr>
          <a:xfrm flipH="1">
            <a:off x="2230761" y="3049531"/>
            <a:ext cx="1" cy="456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49600DF-DCEC-4C5F-BCE6-DA9A4D1F2EF8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2230762" y="3049531"/>
            <a:ext cx="1640006" cy="1642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A83A7A1-9891-409C-ACF5-E589479F306B}"/>
              </a:ext>
            </a:extLst>
          </p:cNvPr>
          <p:cNvSpPr/>
          <p:nvPr/>
        </p:nvSpPr>
        <p:spPr>
          <a:xfrm>
            <a:off x="2185602" y="4703516"/>
            <a:ext cx="749046" cy="4000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/>
              <a:t>Worker</a:t>
            </a:r>
            <a:endParaRPr kumimoji="1" lang="ja-JP" altLang="en-US" sz="1200"/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F0FA89D1-7817-4A13-B9D3-0F0AC48C1B1F}"/>
              </a:ext>
            </a:extLst>
          </p:cNvPr>
          <p:cNvCxnSpPr>
            <a:cxnSpLocks/>
            <a:stCxn id="22" idx="2"/>
            <a:endCxn id="11" idx="0"/>
          </p:cNvCxnSpPr>
          <p:nvPr/>
        </p:nvCxnSpPr>
        <p:spPr>
          <a:xfrm flipH="1">
            <a:off x="5597153" y="5103566"/>
            <a:ext cx="947566" cy="771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12D1BDC-B7C0-4E6A-8D21-42EAA1FD72DD}"/>
              </a:ext>
            </a:extLst>
          </p:cNvPr>
          <p:cNvCxnSpPr>
            <a:cxnSpLocks/>
            <a:stCxn id="22" idx="2"/>
            <a:endCxn id="8" idx="1"/>
          </p:cNvCxnSpPr>
          <p:nvPr/>
        </p:nvCxnSpPr>
        <p:spPr>
          <a:xfrm flipH="1">
            <a:off x="2167464" y="5103566"/>
            <a:ext cx="4377255" cy="746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DC790B7E-42B1-4157-AFB4-547B3F4C2A11}"/>
              </a:ext>
            </a:extLst>
          </p:cNvPr>
          <p:cNvCxnSpPr>
            <a:cxnSpLocks/>
            <a:stCxn id="17" idx="2"/>
            <a:endCxn id="8" idx="1"/>
          </p:cNvCxnSpPr>
          <p:nvPr/>
        </p:nvCxnSpPr>
        <p:spPr>
          <a:xfrm flipH="1">
            <a:off x="2167464" y="5084241"/>
            <a:ext cx="2980344" cy="765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7BDD645-8D03-4B87-9A6A-421B0A6E4ACD}"/>
              </a:ext>
            </a:extLst>
          </p:cNvPr>
          <p:cNvCxnSpPr>
            <a:cxnSpLocks/>
            <a:stCxn id="17" idx="2"/>
            <a:endCxn id="9" idx="0"/>
          </p:cNvCxnSpPr>
          <p:nvPr/>
        </p:nvCxnSpPr>
        <p:spPr>
          <a:xfrm flipH="1">
            <a:off x="3871302" y="5084241"/>
            <a:ext cx="1276506" cy="787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ECC843BA-F1F3-4857-BED9-D3DE6FF3EF86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5147808" y="5084241"/>
            <a:ext cx="449345" cy="790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4DF6BBB5-344C-4819-9B19-D0E51B8960A7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2615396" y="5102895"/>
            <a:ext cx="2981757" cy="771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1FD8B167-FB85-458B-8204-531F7873E40C}"/>
              </a:ext>
            </a:extLst>
          </p:cNvPr>
          <p:cNvCxnSpPr>
            <a:cxnSpLocks/>
            <a:stCxn id="27" idx="2"/>
            <a:endCxn id="9" idx="0"/>
          </p:cNvCxnSpPr>
          <p:nvPr/>
        </p:nvCxnSpPr>
        <p:spPr>
          <a:xfrm>
            <a:off x="2560125" y="5103566"/>
            <a:ext cx="1311177" cy="76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1B422E8-D34C-41D7-953C-E41865B4CBC3}"/>
              </a:ext>
            </a:extLst>
          </p:cNvPr>
          <p:cNvCxnSpPr>
            <a:cxnSpLocks/>
            <a:stCxn id="27" idx="2"/>
            <a:endCxn id="8" idx="1"/>
          </p:cNvCxnSpPr>
          <p:nvPr/>
        </p:nvCxnSpPr>
        <p:spPr>
          <a:xfrm flipH="1">
            <a:off x="2167464" y="5103566"/>
            <a:ext cx="392661" cy="746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787FEFE2-8FFD-431F-956A-6472E9665B43}"/>
              </a:ext>
            </a:extLst>
          </p:cNvPr>
          <p:cNvCxnSpPr>
            <a:cxnSpLocks/>
            <a:stCxn id="16" idx="2"/>
            <a:endCxn id="8" idx="1"/>
          </p:cNvCxnSpPr>
          <p:nvPr/>
        </p:nvCxnSpPr>
        <p:spPr>
          <a:xfrm flipH="1">
            <a:off x="2167464" y="5091785"/>
            <a:ext cx="1703304" cy="75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18D666B7-8B9D-482B-9D0A-D623C3DB8579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>
            <a:off x="3870768" y="5091785"/>
            <a:ext cx="534" cy="779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E4842D19-A19E-4B4E-BE22-9BFA3A69B184}"/>
              </a:ext>
            </a:extLst>
          </p:cNvPr>
          <p:cNvCxnSpPr>
            <a:cxnSpLocks/>
            <a:stCxn id="16" idx="2"/>
            <a:endCxn id="11" idx="0"/>
          </p:cNvCxnSpPr>
          <p:nvPr/>
        </p:nvCxnSpPr>
        <p:spPr>
          <a:xfrm>
            <a:off x="3870768" y="5091785"/>
            <a:ext cx="1726385" cy="783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9E15D72C-EF67-4EB0-A7A2-EB238069C037}"/>
              </a:ext>
            </a:extLst>
          </p:cNvPr>
          <p:cNvCxnSpPr>
            <a:cxnSpLocks/>
            <a:stCxn id="10" idx="2"/>
            <a:endCxn id="8" idx="1"/>
          </p:cNvCxnSpPr>
          <p:nvPr/>
        </p:nvCxnSpPr>
        <p:spPr>
          <a:xfrm>
            <a:off x="1315124" y="5087764"/>
            <a:ext cx="852340" cy="762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1CF7B6F2-1978-4D2C-A7EF-576FD8983471}"/>
              </a:ext>
            </a:extLst>
          </p:cNvPr>
          <p:cNvCxnSpPr>
            <a:cxnSpLocks/>
            <a:stCxn id="19" idx="2"/>
            <a:endCxn id="16" idx="0"/>
          </p:cNvCxnSpPr>
          <p:nvPr/>
        </p:nvCxnSpPr>
        <p:spPr>
          <a:xfrm flipH="1">
            <a:off x="3870768" y="3047879"/>
            <a:ext cx="12843" cy="1643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0FE810DF-8298-4D6E-A8E6-1785692498DA}"/>
              </a:ext>
            </a:extLst>
          </p:cNvPr>
          <p:cNvCxnSpPr>
            <a:cxnSpLocks/>
            <a:stCxn id="22" idx="2"/>
            <a:endCxn id="9" idx="0"/>
          </p:cNvCxnSpPr>
          <p:nvPr/>
        </p:nvCxnSpPr>
        <p:spPr>
          <a:xfrm flipH="1">
            <a:off x="3871302" y="5103566"/>
            <a:ext cx="2673417" cy="76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角丸四角形 235">
            <a:extLst>
              <a:ext uri="{FF2B5EF4-FFF2-40B4-BE49-F238E27FC236}">
                <a16:creationId xmlns:a16="http://schemas.microsoft.com/office/drawing/2014/main" id="{F2DC1D66-94EA-4BF9-8C32-E7C46D1B3564}"/>
              </a:ext>
            </a:extLst>
          </p:cNvPr>
          <p:cNvSpPr/>
          <p:nvPr/>
        </p:nvSpPr>
        <p:spPr>
          <a:xfrm>
            <a:off x="617764" y="4053568"/>
            <a:ext cx="1377010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Authentication</a:t>
            </a:r>
            <a:endParaRPr kumimoji="1" lang="ja-JP" altLang="en-US" sz="1200" b="1"/>
          </a:p>
        </p:txBody>
      </p:sp>
      <p:sp>
        <p:nvSpPr>
          <p:cNvPr id="43" name="角丸四角形 236">
            <a:extLst>
              <a:ext uri="{FF2B5EF4-FFF2-40B4-BE49-F238E27FC236}">
                <a16:creationId xmlns:a16="http://schemas.microsoft.com/office/drawing/2014/main" id="{1A61A4F4-AB83-4A95-BF05-568442A20EFC}"/>
              </a:ext>
            </a:extLst>
          </p:cNvPr>
          <p:cNvSpPr/>
          <p:nvPr/>
        </p:nvSpPr>
        <p:spPr>
          <a:xfrm>
            <a:off x="1854321" y="2201782"/>
            <a:ext cx="594905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Wiki</a:t>
            </a:r>
            <a:endParaRPr kumimoji="1" lang="ja-JP" altLang="en-US" sz="1200" b="1"/>
          </a:p>
        </p:txBody>
      </p:sp>
      <p:sp>
        <p:nvSpPr>
          <p:cNvPr id="44" name="角丸四角形 237">
            <a:extLst>
              <a:ext uri="{FF2B5EF4-FFF2-40B4-BE49-F238E27FC236}">
                <a16:creationId xmlns:a16="http://schemas.microsoft.com/office/drawing/2014/main" id="{70160FD8-893D-4AD5-9339-2912F58377BE}"/>
              </a:ext>
            </a:extLst>
          </p:cNvPr>
          <p:cNvSpPr/>
          <p:nvPr/>
        </p:nvSpPr>
        <p:spPr>
          <a:xfrm>
            <a:off x="3194991" y="2203391"/>
            <a:ext cx="1286931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File Previewer</a:t>
            </a:r>
            <a:endParaRPr kumimoji="1" lang="ja-JP" altLang="en-US" sz="1200" b="1"/>
          </a:p>
        </p:txBody>
      </p:sp>
      <p:sp>
        <p:nvSpPr>
          <p:cNvPr id="45" name="角丸四角形 238">
            <a:extLst>
              <a:ext uri="{FF2B5EF4-FFF2-40B4-BE49-F238E27FC236}">
                <a16:creationId xmlns:a16="http://schemas.microsoft.com/office/drawing/2014/main" id="{20475A16-C5BA-4F9B-AC9E-4CB687F74AC7}"/>
              </a:ext>
            </a:extLst>
          </p:cNvPr>
          <p:cNvSpPr/>
          <p:nvPr/>
        </p:nvSpPr>
        <p:spPr>
          <a:xfrm>
            <a:off x="5586267" y="2195302"/>
            <a:ext cx="1286931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Front-end UI</a:t>
            </a:r>
            <a:endParaRPr kumimoji="1" lang="ja-JP" altLang="en-US" sz="1200" b="1"/>
          </a:p>
        </p:txBody>
      </p:sp>
      <p:sp>
        <p:nvSpPr>
          <p:cNvPr id="46" name="角丸四角形 239">
            <a:extLst>
              <a:ext uri="{FF2B5EF4-FFF2-40B4-BE49-F238E27FC236}">
                <a16:creationId xmlns:a16="http://schemas.microsoft.com/office/drawing/2014/main" id="{98F11C87-9A57-465A-AA29-7FB6076DE955}"/>
              </a:ext>
            </a:extLst>
          </p:cNvPr>
          <p:cNvSpPr/>
          <p:nvPr/>
        </p:nvSpPr>
        <p:spPr>
          <a:xfrm>
            <a:off x="3122076" y="4053568"/>
            <a:ext cx="1499217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Web Application</a:t>
            </a:r>
            <a:endParaRPr kumimoji="1" lang="ja-JP" altLang="en-US" sz="1200" b="1"/>
          </a:p>
        </p:txBody>
      </p:sp>
      <p:sp>
        <p:nvSpPr>
          <p:cNvPr id="47" name="角丸四角形 240">
            <a:extLst>
              <a:ext uri="{FF2B5EF4-FFF2-40B4-BE49-F238E27FC236}">
                <a16:creationId xmlns:a16="http://schemas.microsoft.com/office/drawing/2014/main" id="{68DAD6A9-43FF-4CB8-BD9B-B371EA92FD40}"/>
              </a:ext>
            </a:extLst>
          </p:cNvPr>
          <p:cNvSpPr/>
          <p:nvPr/>
        </p:nvSpPr>
        <p:spPr>
          <a:xfrm>
            <a:off x="4848278" y="4092557"/>
            <a:ext cx="1070554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RESTful API</a:t>
            </a:r>
            <a:endParaRPr kumimoji="1" lang="ja-JP" altLang="en-US" sz="1200" b="1"/>
          </a:p>
        </p:txBody>
      </p:sp>
      <p:sp>
        <p:nvSpPr>
          <p:cNvPr id="48" name="角丸四角形 241">
            <a:extLst>
              <a:ext uri="{FF2B5EF4-FFF2-40B4-BE49-F238E27FC236}">
                <a16:creationId xmlns:a16="http://schemas.microsoft.com/office/drawing/2014/main" id="{EBCE9891-06E1-4F05-948E-2BA20A8D99C5}"/>
              </a:ext>
            </a:extLst>
          </p:cNvPr>
          <p:cNvSpPr/>
          <p:nvPr/>
        </p:nvSpPr>
        <p:spPr>
          <a:xfrm>
            <a:off x="6035648" y="4092557"/>
            <a:ext cx="1675099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Administrator Tools</a:t>
            </a:r>
            <a:endParaRPr kumimoji="1" lang="ja-JP" altLang="en-US" sz="1200" b="1"/>
          </a:p>
        </p:txBody>
      </p:sp>
      <p:sp>
        <p:nvSpPr>
          <p:cNvPr id="49" name="角丸四角形 242">
            <a:extLst>
              <a:ext uri="{FF2B5EF4-FFF2-40B4-BE49-F238E27FC236}">
                <a16:creationId xmlns:a16="http://schemas.microsoft.com/office/drawing/2014/main" id="{F59FBD11-9E9C-4ADF-9A78-5B7059E79390}"/>
              </a:ext>
            </a:extLst>
          </p:cNvPr>
          <p:cNvSpPr/>
          <p:nvPr/>
        </p:nvSpPr>
        <p:spPr>
          <a:xfrm>
            <a:off x="6896935" y="6351594"/>
            <a:ext cx="1625701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Storage Connector</a:t>
            </a:r>
            <a:endParaRPr kumimoji="1" lang="ja-JP" altLang="en-US" sz="1200" b="1"/>
          </a:p>
        </p:txBody>
      </p:sp>
      <p:sp>
        <p:nvSpPr>
          <p:cNvPr id="50" name="角丸四角形 243">
            <a:extLst>
              <a:ext uri="{FF2B5EF4-FFF2-40B4-BE49-F238E27FC236}">
                <a16:creationId xmlns:a16="http://schemas.microsoft.com/office/drawing/2014/main" id="{F430E646-BB04-42FB-B920-58F62F49DB4E}"/>
              </a:ext>
            </a:extLst>
          </p:cNvPr>
          <p:cNvSpPr/>
          <p:nvPr/>
        </p:nvSpPr>
        <p:spPr>
          <a:xfrm>
            <a:off x="3154355" y="6351594"/>
            <a:ext cx="1446833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Search engine</a:t>
            </a:r>
            <a:endParaRPr kumimoji="1" lang="ja-JP" altLang="en-US" sz="1200" b="1"/>
          </a:p>
        </p:txBody>
      </p:sp>
      <p:sp>
        <p:nvSpPr>
          <p:cNvPr id="51" name="角丸四角形 244">
            <a:extLst>
              <a:ext uri="{FF2B5EF4-FFF2-40B4-BE49-F238E27FC236}">
                <a16:creationId xmlns:a16="http://schemas.microsoft.com/office/drawing/2014/main" id="{C224BA16-4C9D-4301-A722-FA088AFCC05D}"/>
              </a:ext>
            </a:extLst>
          </p:cNvPr>
          <p:cNvSpPr/>
          <p:nvPr/>
        </p:nvSpPr>
        <p:spPr>
          <a:xfrm>
            <a:off x="4818353" y="6352914"/>
            <a:ext cx="1658175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Queuing</a:t>
            </a:r>
            <a:endParaRPr kumimoji="1" lang="ja-JP" altLang="en-US" sz="1200" b="1"/>
          </a:p>
        </p:txBody>
      </p:sp>
      <p:sp>
        <p:nvSpPr>
          <p:cNvPr id="52" name="角丸四角形 245">
            <a:extLst>
              <a:ext uri="{FF2B5EF4-FFF2-40B4-BE49-F238E27FC236}">
                <a16:creationId xmlns:a16="http://schemas.microsoft.com/office/drawing/2014/main" id="{6A3A7998-1A83-44B1-A7C9-66E14D58BEF5}"/>
              </a:ext>
            </a:extLst>
          </p:cNvPr>
          <p:cNvSpPr/>
          <p:nvPr/>
        </p:nvSpPr>
        <p:spPr>
          <a:xfrm>
            <a:off x="1706952" y="6360806"/>
            <a:ext cx="957299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RDBMS</a:t>
            </a:r>
            <a:endParaRPr kumimoji="1" lang="ja-JP" altLang="en-US" sz="1200" b="1"/>
          </a:p>
        </p:txBody>
      </p:sp>
      <p:sp>
        <p:nvSpPr>
          <p:cNvPr id="53" name="角丸四角形 81">
            <a:extLst>
              <a:ext uri="{FF2B5EF4-FFF2-40B4-BE49-F238E27FC236}">
                <a16:creationId xmlns:a16="http://schemas.microsoft.com/office/drawing/2014/main" id="{FB0CBB20-0A8F-4FFB-A71D-1BF9F445F7B6}"/>
              </a:ext>
            </a:extLst>
          </p:cNvPr>
          <p:cNvSpPr/>
          <p:nvPr/>
        </p:nvSpPr>
        <p:spPr>
          <a:xfrm>
            <a:off x="621364" y="3139029"/>
            <a:ext cx="1479953" cy="3940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/>
              <a:t>Document Store</a:t>
            </a:r>
            <a:endParaRPr kumimoji="1" lang="ja-JP" altLang="en-US" sz="1200" b="1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1AD5D2B-02AF-4F80-B1EA-5E6184B194E2}"/>
              </a:ext>
            </a:extLst>
          </p:cNvPr>
          <p:cNvSpPr txBox="1"/>
          <p:nvPr/>
        </p:nvSpPr>
        <p:spPr>
          <a:xfrm>
            <a:off x="621364" y="1430655"/>
            <a:ext cx="79012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+mj-ea"/>
              </a:rPr>
              <a:t>Microservice Architecture of GakuNin RDM</a:t>
            </a:r>
            <a:endParaRPr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1032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F9E2522-C186-4FA4-8F59-2ED97DC33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11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タイトル 3">
            <a:extLst>
              <a:ext uri="{FF2B5EF4-FFF2-40B4-BE49-F238E27FC236}">
                <a16:creationId xmlns:a16="http://schemas.microsoft.com/office/drawing/2014/main" id="{9D677AC1-6C8B-48AC-918F-1631BF2D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360363"/>
            <a:ext cx="7918450" cy="719137"/>
          </a:xfrm>
        </p:spPr>
        <p:txBody>
          <a:bodyPr>
            <a:noAutofit/>
          </a:bodyPr>
          <a:lstStyle/>
          <a:p>
            <a:r>
              <a:rPr kumimoji="1" lang="en-US" altLang="ja-JP" sz="2000" dirty="0"/>
              <a:t>3.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Is your research commons an example of an individual service or platform, or is it an aggregation of multiple disparate organizations/commons?</a:t>
            </a:r>
            <a:endParaRPr kumimoji="1" lang="ja-JP" altLang="en-US" sz="2000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1AD5D2B-02AF-4F80-B1EA-5E6184B194E2}"/>
              </a:ext>
            </a:extLst>
          </p:cNvPr>
          <p:cNvSpPr txBox="1"/>
          <p:nvPr/>
        </p:nvSpPr>
        <p:spPr>
          <a:xfrm>
            <a:off x="612775" y="1241806"/>
            <a:ext cx="7918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+mj-ea"/>
              </a:rPr>
              <a:t>Microservice Architecture of WEKO3</a:t>
            </a:r>
            <a:endParaRPr lang="ja-JP" altLang="en-US" sz="2400" b="1" dirty="0"/>
          </a:p>
        </p:txBody>
      </p:sp>
      <p:sp>
        <p:nvSpPr>
          <p:cNvPr id="6" name="角丸四角形 269">
            <a:extLst>
              <a:ext uri="{FF2B5EF4-FFF2-40B4-BE49-F238E27FC236}">
                <a16:creationId xmlns:a16="http://schemas.microsoft.com/office/drawing/2014/main" id="{1BD57007-6E5E-4D12-B776-613B130D4098}"/>
              </a:ext>
            </a:extLst>
          </p:cNvPr>
          <p:cNvSpPr/>
          <p:nvPr/>
        </p:nvSpPr>
        <p:spPr>
          <a:xfrm>
            <a:off x="6671125" y="2337335"/>
            <a:ext cx="2227285" cy="22504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en-US" altLang="ja-JP" dirty="0">
                <a:latin typeface="+mn-ea"/>
              </a:rPr>
              <a:t>Module</a:t>
            </a:r>
            <a:endParaRPr kumimoji="1" lang="ja-JP" altLang="en-US">
              <a:latin typeface="+mn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0816BE0-E61D-46BB-A9E3-D7D579B58D24}"/>
              </a:ext>
            </a:extLst>
          </p:cNvPr>
          <p:cNvSpPr/>
          <p:nvPr/>
        </p:nvSpPr>
        <p:spPr>
          <a:xfrm>
            <a:off x="2723578" y="1701498"/>
            <a:ext cx="1296000" cy="51782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Web </a:t>
            </a:r>
            <a:r>
              <a:rPr lang="en-US" altLang="ja-JP" sz="1200" dirty="0">
                <a:latin typeface="+mn-ea"/>
              </a:rPr>
              <a:t>Server</a:t>
            </a:r>
          </a:p>
          <a:p>
            <a:pPr algn="ctr"/>
            <a:r>
              <a:rPr kumimoji="1" lang="en-US" altLang="ja-JP" sz="1200" dirty="0">
                <a:latin typeface="+mn-ea"/>
              </a:rPr>
              <a:t>&lt;</a:t>
            </a:r>
            <a:r>
              <a:rPr kumimoji="1" lang="en-US" altLang="ja-JP" sz="1200" dirty="0" err="1">
                <a:latin typeface="+mn-ea"/>
              </a:rPr>
              <a:t>ngnix</a:t>
            </a:r>
            <a:r>
              <a:rPr kumimoji="1" lang="en-US" altLang="ja-JP" sz="1200" dirty="0">
                <a:latin typeface="+mn-ea"/>
              </a:rPr>
              <a:t>&gt;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57110A3-4D77-458D-9323-F11A5BFDCE8D}"/>
              </a:ext>
            </a:extLst>
          </p:cNvPr>
          <p:cNvSpPr/>
          <p:nvPr/>
        </p:nvSpPr>
        <p:spPr>
          <a:xfrm>
            <a:off x="225225" y="2408928"/>
            <a:ext cx="6295334" cy="247097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en-US" altLang="ja-JP" sz="1200" dirty="0">
                <a:latin typeface="+mn-ea"/>
              </a:rPr>
              <a:t>Application server</a:t>
            </a:r>
            <a:r>
              <a:rPr kumimoji="1" lang="ja-JP" altLang="en-US" sz="1200" dirty="0">
                <a:latin typeface="+mn-ea"/>
              </a:rPr>
              <a:t>　</a:t>
            </a:r>
            <a:r>
              <a:rPr lang="en-US" altLang="ja-JP" sz="1200" dirty="0">
                <a:latin typeface="+mn-ea"/>
              </a:rPr>
              <a:t>&lt;</a:t>
            </a:r>
            <a:r>
              <a:rPr lang="en-US" altLang="ja-JP" sz="1200" dirty="0" err="1">
                <a:latin typeface="+mn-ea"/>
              </a:rPr>
              <a:t>uwsgi</a:t>
            </a:r>
            <a:r>
              <a:rPr lang="ja-JP" altLang="en-US" sz="1200" dirty="0">
                <a:latin typeface="+mn-ea"/>
              </a:rPr>
              <a:t>＋</a:t>
            </a:r>
            <a:r>
              <a:rPr lang="en-US" altLang="ja-JP" sz="1200" dirty="0">
                <a:latin typeface="+mn-ea"/>
              </a:rPr>
              <a:t>flask&gt;</a:t>
            </a:r>
            <a:endParaRPr kumimoji="1" lang="ja-JP" altLang="en-US" sz="1200" dirty="0"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C26D5DD-9732-4F6A-84A9-957E013A2BDC}"/>
              </a:ext>
            </a:extLst>
          </p:cNvPr>
          <p:cNvSpPr/>
          <p:nvPr/>
        </p:nvSpPr>
        <p:spPr>
          <a:xfrm>
            <a:off x="2286624" y="6106980"/>
            <a:ext cx="1296000" cy="720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Distributed task queue</a:t>
            </a:r>
          </a:p>
          <a:p>
            <a:pPr algn="ctr"/>
            <a:r>
              <a:rPr lang="en-US" altLang="ja-JP" sz="1200" dirty="0">
                <a:latin typeface="+mn-ea"/>
              </a:rPr>
              <a:t>&lt;Celery&gt;</a:t>
            </a:r>
            <a:endParaRPr kumimoji="1" lang="ja-JP" altLang="en-US" sz="1200">
              <a:latin typeface="+mn-ea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BBAD0EA-D0F5-4C77-BC65-63CA6F4234B7}"/>
              </a:ext>
            </a:extLst>
          </p:cNvPr>
          <p:cNvCxnSpPr>
            <a:cxnSpLocks/>
            <a:stCxn id="8" idx="2"/>
            <a:endCxn id="24" idx="0"/>
          </p:cNvCxnSpPr>
          <p:nvPr/>
        </p:nvCxnSpPr>
        <p:spPr>
          <a:xfrm flipH="1">
            <a:off x="2288487" y="4879902"/>
            <a:ext cx="1084405" cy="217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4BD2320-3882-4922-8825-98B7B165323F}"/>
              </a:ext>
            </a:extLst>
          </p:cNvPr>
          <p:cNvCxnSpPr>
            <a:cxnSpLocks/>
            <a:stCxn id="8" idx="2"/>
            <a:endCxn id="25" idx="0"/>
          </p:cNvCxnSpPr>
          <p:nvPr/>
        </p:nvCxnSpPr>
        <p:spPr>
          <a:xfrm>
            <a:off x="3372892" y="4879902"/>
            <a:ext cx="379094" cy="217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A22078D-AD2D-4803-8E75-8070E109F956}"/>
              </a:ext>
            </a:extLst>
          </p:cNvPr>
          <p:cNvCxnSpPr>
            <a:cxnSpLocks/>
            <a:stCxn id="8" idx="2"/>
            <a:endCxn id="26" idx="0"/>
          </p:cNvCxnSpPr>
          <p:nvPr/>
        </p:nvCxnSpPr>
        <p:spPr>
          <a:xfrm>
            <a:off x="3372892" y="4879902"/>
            <a:ext cx="1842593" cy="217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7D8308C-3251-4CCA-BE68-F89F4709AC16}"/>
              </a:ext>
            </a:extLst>
          </p:cNvPr>
          <p:cNvCxnSpPr>
            <a:cxnSpLocks/>
            <a:stCxn id="8" idx="2"/>
            <a:endCxn id="28" idx="0"/>
          </p:cNvCxnSpPr>
          <p:nvPr/>
        </p:nvCxnSpPr>
        <p:spPr>
          <a:xfrm>
            <a:off x="3372892" y="4879902"/>
            <a:ext cx="3302764" cy="2244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7158ED10-6AD2-4252-AC6B-4B4AAE0669AA}"/>
              </a:ext>
            </a:extLst>
          </p:cNvPr>
          <p:cNvCxnSpPr>
            <a:cxnSpLocks/>
            <a:stCxn id="8" idx="2"/>
            <a:endCxn id="27" idx="0"/>
          </p:cNvCxnSpPr>
          <p:nvPr/>
        </p:nvCxnSpPr>
        <p:spPr>
          <a:xfrm>
            <a:off x="3372892" y="4879902"/>
            <a:ext cx="4762934" cy="235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2C68225E-52C0-4311-80DE-8A529C5C977C}"/>
              </a:ext>
            </a:extLst>
          </p:cNvPr>
          <p:cNvCxnSpPr>
            <a:cxnSpLocks/>
            <a:stCxn id="9" idx="0"/>
            <a:endCxn id="27" idx="2"/>
          </p:cNvCxnSpPr>
          <p:nvPr/>
        </p:nvCxnSpPr>
        <p:spPr>
          <a:xfrm flipV="1">
            <a:off x="2934624" y="5835340"/>
            <a:ext cx="5201202" cy="27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D5E394D-A0ED-48C9-BF2A-7E67817416C3}"/>
              </a:ext>
            </a:extLst>
          </p:cNvPr>
          <p:cNvCxnSpPr>
            <a:cxnSpLocks/>
            <a:stCxn id="9" idx="0"/>
            <a:endCxn id="28" idx="2"/>
          </p:cNvCxnSpPr>
          <p:nvPr/>
        </p:nvCxnSpPr>
        <p:spPr>
          <a:xfrm flipV="1">
            <a:off x="2934624" y="5824369"/>
            <a:ext cx="3741032" cy="2826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49E52286-5367-459A-BDD4-0D58CAF49F43}"/>
              </a:ext>
            </a:extLst>
          </p:cNvPr>
          <p:cNvCxnSpPr>
            <a:cxnSpLocks/>
            <a:stCxn id="9" idx="0"/>
            <a:endCxn id="26" idx="2"/>
          </p:cNvCxnSpPr>
          <p:nvPr/>
        </p:nvCxnSpPr>
        <p:spPr>
          <a:xfrm flipV="1">
            <a:off x="2934624" y="5817643"/>
            <a:ext cx="2280861" cy="289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0015758A-4F20-4209-8572-6A7503B5E795}"/>
              </a:ext>
            </a:extLst>
          </p:cNvPr>
          <p:cNvCxnSpPr>
            <a:cxnSpLocks/>
            <a:stCxn id="9" idx="0"/>
            <a:endCxn id="25" idx="2"/>
          </p:cNvCxnSpPr>
          <p:nvPr/>
        </p:nvCxnSpPr>
        <p:spPr>
          <a:xfrm flipV="1">
            <a:off x="2934624" y="5817643"/>
            <a:ext cx="817362" cy="289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D283B80-408F-480A-9DAD-4882CF684CCF}"/>
              </a:ext>
            </a:extLst>
          </p:cNvPr>
          <p:cNvCxnSpPr>
            <a:cxnSpLocks/>
            <a:stCxn id="9" idx="0"/>
            <a:endCxn id="24" idx="2"/>
          </p:cNvCxnSpPr>
          <p:nvPr/>
        </p:nvCxnSpPr>
        <p:spPr>
          <a:xfrm flipH="1" flipV="1">
            <a:off x="2288487" y="5817643"/>
            <a:ext cx="646137" cy="289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642F0DE8-A1C6-43C1-874D-64A9C09FC526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H="1" flipV="1">
            <a:off x="3371578" y="2219321"/>
            <a:ext cx="1314" cy="189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B42D832-9751-4604-87E9-BC65F608B03B}"/>
              </a:ext>
            </a:extLst>
          </p:cNvPr>
          <p:cNvSpPr/>
          <p:nvPr/>
        </p:nvSpPr>
        <p:spPr>
          <a:xfrm>
            <a:off x="4153307" y="1701332"/>
            <a:ext cx="1296000" cy="51798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Shibboleth</a:t>
            </a:r>
          </a:p>
          <a:p>
            <a:pPr algn="ctr"/>
            <a:r>
              <a:rPr lang="en-US" altLang="ja-JP" sz="1200" dirty="0">
                <a:latin typeface="+mn-ea"/>
              </a:rPr>
              <a:t>SP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7135D80-DAE5-4E42-A4DD-F5049A430758}"/>
              </a:ext>
            </a:extLst>
          </p:cNvPr>
          <p:cNvSpPr/>
          <p:nvPr/>
        </p:nvSpPr>
        <p:spPr>
          <a:xfrm>
            <a:off x="5966513" y="1683634"/>
            <a:ext cx="1296000" cy="5518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Shibboleth</a:t>
            </a:r>
          </a:p>
          <a:p>
            <a:pPr algn="ctr"/>
            <a:r>
              <a:rPr lang="en-US" altLang="ja-JP" sz="1200" dirty="0">
                <a:latin typeface="+mn-ea"/>
              </a:rPr>
              <a:t>IdP</a:t>
            </a:r>
            <a:endParaRPr kumimoji="1" lang="ja-JP" altLang="en-US" sz="1200">
              <a:latin typeface="+mn-ea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0644781-D247-4CF4-B1B9-604DD6C5EB55}"/>
              </a:ext>
            </a:extLst>
          </p:cNvPr>
          <p:cNvGrpSpPr/>
          <p:nvPr/>
        </p:nvGrpSpPr>
        <p:grpSpPr>
          <a:xfrm>
            <a:off x="180316" y="5097643"/>
            <a:ext cx="8603510" cy="737697"/>
            <a:chOff x="82960" y="4515398"/>
            <a:chExt cx="8603510" cy="737697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F200D259-3B3C-4AD8-9838-8104868097D7}"/>
                </a:ext>
              </a:extLst>
            </p:cNvPr>
            <p:cNvSpPr/>
            <p:nvPr/>
          </p:nvSpPr>
          <p:spPr>
            <a:xfrm>
              <a:off x="1543131" y="4515398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100" dirty="0">
                  <a:latin typeface="+mn-ea"/>
                </a:rPr>
                <a:t>Database</a:t>
              </a:r>
            </a:p>
            <a:p>
              <a:pPr algn="ctr"/>
              <a:r>
                <a:rPr lang="en-US" altLang="ja-JP" sz="1100" dirty="0">
                  <a:latin typeface="+mn-ea"/>
                </a:rPr>
                <a:t>&lt;PostgreSQL&gt;</a:t>
              </a:r>
              <a:endParaRPr kumimoji="1" lang="ja-JP" altLang="en-US" sz="1100">
                <a:latin typeface="+mn-ea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0AE3F57F-7CE0-4467-9195-C2DEC6BD3F60}"/>
                </a:ext>
              </a:extLst>
            </p:cNvPr>
            <p:cNvSpPr/>
            <p:nvPr/>
          </p:nvSpPr>
          <p:spPr>
            <a:xfrm>
              <a:off x="3006630" y="4515398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100" dirty="0">
                  <a:latin typeface="+mn-ea"/>
                </a:rPr>
                <a:t>Search engine</a:t>
              </a:r>
            </a:p>
            <a:p>
              <a:pPr algn="ctr"/>
              <a:r>
                <a:rPr lang="en-US" altLang="ja-JP" sz="1100" dirty="0">
                  <a:latin typeface="+mn-ea"/>
                </a:rPr>
                <a:t>&lt;Elasticsearch&gt;</a:t>
              </a:r>
              <a:endParaRPr kumimoji="1" lang="ja-JP" altLang="en-US" sz="1100">
                <a:latin typeface="+mn-ea"/>
              </a:endParaRPr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ECA01ACB-8759-4EF9-8A96-9DFD6B74AA79}"/>
                </a:ext>
              </a:extLst>
            </p:cNvPr>
            <p:cNvSpPr/>
            <p:nvPr/>
          </p:nvSpPr>
          <p:spPr>
            <a:xfrm>
              <a:off x="4470129" y="4515398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100" dirty="0">
                  <a:latin typeface="+mn-ea"/>
                </a:rPr>
                <a:t>Message </a:t>
              </a:r>
            </a:p>
            <a:p>
              <a:pPr algn="ctr"/>
              <a:r>
                <a:rPr kumimoji="1" lang="en-US" altLang="ja-JP" sz="1100" dirty="0">
                  <a:latin typeface="+mn-ea"/>
                </a:rPr>
                <a:t>queue</a:t>
              </a:r>
            </a:p>
            <a:p>
              <a:pPr algn="ctr"/>
              <a:r>
                <a:rPr lang="en-US" altLang="ja-JP" sz="1100" dirty="0">
                  <a:latin typeface="+mn-ea"/>
                </a:rPr>
                <a:t>&lt;RabbitMQ&gt;</a:t>
              </a:r>
              <a:endParaRPr kumimoji="1" lang="ja-JP" altLang="en-US" sz="1100">
                <a:latin typeface="+mn-ea"/>
              </a:endParaRPr>
            </a:p>
          </p:txBody>
        </p: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CC78770B-DF4A-49BD-ADF0-B2E302A24160}"/>
                </a:ext>
              </a:extLst>
            </p:cNvPr>
            <p:cNvSpPr/>
            <p:nvPr/>
          </p:nvSpPr>
          <p:spPr>
            <a:xfrm>
              <a:off x="7390470" y="4533095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>
                  <a:latin typeface="+mn-ea"/>
                </a:rPr>
                <a:t>Cache</a:t>
              </a:r>
            </a:p>
            <a:p>
              <a:pPr algn="ctr"/>
              <a:r>
                <a:rPr kumimoji="1" lang="en-US" altLang="ja-JP" sz="1100" dirty="0">
                  <a:latin typeface="+mn-ea"/>
                </a:rPr>
                <a:t>&lt;Redis&gt;</a:t>
              </a:r>
              <a:endParaRPr kumimoji="1" lang="ja-JP" altLang="en-US" sz="1100">
                <a:latin typeface="+mn-ea"/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7F78142B-C7E0-42CB-995D-EA3953BBF528}"/>
                </a:ext>
              </a:extLst>
            </p:cNvPr>
            <p:cNvSpPr/>
            <p:nvPr/>
          </p:nvSpPr>
          <p:spPr>
            <a:xfrm>
              <a:off x="5930300" y="4522124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100" dirty="0">
                  <a:latin typeface="+mn-ea"/>
                </a:rPr>
                <a:t>Storage</a:t>
              </a:r>
            </a:p>
            <a:p>
              <a:pPr algn="ctr"/>
              <a:r>
                <a:rPr kumimoji="1" lang="en-US" altLang="ja-JP" sz="1100" dirty="0">
                  <a:latin typeface="+mn-ea"/>
                </a:rPr>
                <a:t>&lt;Local&gt;</a:t>
              </a:r>
            </a:p>
            <a:p>
              <a:pPr algn="ctr"/>
              <a:r>
                <a:rPr lang="en-US" altLang="ja-JP" sz="1100" dirty="0">
                  <a:latin typeface="+mn-ea"/>
                </a:rPr>
                <a:t>&lt;S3</a:t>
              </a:r>
              <a:r>
                <a:rPr lang="ja-JP" altLang="en-US" sz="1100">
                  <a:latin typeface="+mn-ea"/>
                </a:rPr>
                <a:t>互換</a:t>
              </a:r>
              <a:r>
                <a:rPr lang="en-US" altLang="ja-JP" sz="1100" dirty="0">
                  <a:latin typeface="+mn-ea"/>
                </a:rPr>
                <a:t>&gt;</a:t>
              </a:r>
              <a:endParaRPr kumimoji="1" lang="ja-JP" altLang="en-US" sz="1100">
                <a:latin typeface="+mn-ea"/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8FA8AEFB-F2F9-4DED-A6CE-B2DF7D2D41D2}"/>
                </a:ext>
              </a:extLst>
            </p:cNvPr>
            <p:cNvSpPr/>
            <p:nvPr/>
          </p:nvSpPr>
          <p:spPr>
            <a:xfrm>
              <a:off x="82960" y="4515398"/>
              <a:ext cx="1296000" cy="7200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100" dirty="0">
                  <a:latin typeface="+mn-ea"/>
                </a:rPr>
                <a:t>CNRI </a:t>
              </a:r>
            </a:p>
            <a:p>
              <a:pPr algn="ctr"/>
              <a:r>
                <a:rPr kumimoji="1" lang="en-US" altLang="ja-JP" sz="1100" dirty="0">
                  <a:latin typeface="+mn-ea"/>
                </a:rPr>
                <a:t>Handle</a:t>
              </a:r>
              <a:endParaRPr kumimoji="1" lang="ja-JP" altLang="en-US" sz="1100">
                <a:latin typeface="+mn-ea"/>
              </a:endParaRPr>
            </a:p>
          </p:txBody>
        </p:sp>
      </p:grp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972430D-6DC0-4CF3-880B-C3907475638C}"/>
              </a:ext>
            </a:extLst>
          </p:cNvPr>
          <p:cNvCxnSpPr>
            <a:cxnSpLocks/>
            <a:stCxn id="8" idx="2"/>
            <a:endCxn id="29" idx="0"/>
          </p:cNvCxnSpPr>
          <p:nvPr/>
        </p:nvCxnSpPr>
        <p:spPr>
          <a:xfrm flipH="1">
            <a:off x="828316" y="4879902"/>
            <a:ext cx="2544576" cy="2177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8631DC66-B51D-46D3-8403-CE773004EBF8}"/>
              </a:ext>
            </a:extLst>
          </p:cNvPr>
          <p:cNvCxnSpPr>
            <a:cxnSpLocks/>
            <a:stCxn id="9" idx="0"/>
            <a:endCxn id="29" idx="2"/>
          </p:cNvCxnSpPr>
          <p:nvPr/>
        </p:nvCxnSpPr>
        <p:spPr>
          <a:xfrm flipH="1" flipV="1">
            <a:off x="828316" y="5817643"/>
            <a:ext cx="2106308" cy="289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B9701A88-B8E2-4CCA-9330-4260D8F4C846}"/>
              </a:ext>
            </a:extLst>
          </p:cNvPr>
          <p:cNvCxnSpPr>
            <a:cxnSpLocks/>
            <a:stCxn id="21" idx="1"/>
            <a:endCxn id="7" idx="3"/>
          </p:cNvCxnSpPr>
          <p:nvPr/>
        </p:nvCxnSpPr>
        <p:spPr>
          <a:xfrm flipH="1">
            <a:off x="4019578" y="1960327"/>
            <a:ext cx="133729" cy="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33" name="角丸四角形 63">
            <a:extLst>
              <a:ext uri="{FF2B5EF4-FFF2-40B4-BE49-F238E27FC236}">
                <a16:creationId xmlns:a16="http://schemas.microsoft.com/office/drawing/2014/main" id="{72B491AB-EA85-4339-8654-4E5916C79F03}"/>
              </a:ext>
            </a:extLst>
          </p:cNvPr>
          <p:cNvSpPr/>
          <p:nvPr/>
        </p:nvSpPr>
        <p:spPr>
          <a:xfrm>
            <a:off x="1191916" y="4315148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File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4" name="角丸四角形 64">
            <a:extLst>
              <a:ext uri="{FF2B5EF4-FFF2-40B4-BE49-F238E27FC236}">
                <a16:creationId xmlns:a16="http://schemas.microsoft.com/office/drawing/2014/main" id="{8B15294B-072C-4DB6-A4E6-18CF21C75371}"/>
              </a:ext>
            </a:extLst>
          </p:cNvPr>
          <p:cNvSpPr/>
          <p:nvPr/>
        </p:nvSpPr>
        <p:spPr>
          <a:xfrm>
            <a:off x="3045455" y="4315149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Record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5" name="角丸四角形 128">
            <a:extLst>
              <a:ext uri="{FF2B5EF4-FFF2-40B4-BE49-F238E27FC236}">
                <a16:creationId xmlns:a16="http://schemas.microsoft.com/office/drawing/2014/main" id="{105EA370-E692-4B72-985B-AE77C8A49C76}"/>
              </a:ext>
            </a:extLst>
          </p:cNvPr>
          <p:cNvSpPr/>
          <p:nvPr/>
        </p:nvSpPr>
        <p:spPr>
          <a:xfrm>
            <a:off x="3483237" y="3515261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Deposit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6" name="角丸四角形 129">
            <a:extLst>
              <a:ext uri="{FF2B5EF4-FFF2-40B4-BE49-F238E27FC236}">
                <a16:creationId xmlns:a16="http://schemas.microsoft.com/office/drawing/2014/main" id="{8AFAEE57-49E0-429C-8F36-37EE9123264B}"/>
              </a:ext>
            </a:extLst>
          </p:cNvPr>
          <p:cNvSpPr/>
          <p:nvPr/>
        </p:nvSpPr>
        <p:spPr>
          <a:xfrm>
            <a:off x="1855970" y="3518034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Index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7" name="角丸四角形 130">
            <a:extLst>
              <a:ext uri="{FF2B5EF4-FFF2-40B4-BE49-F238E27FC236}">
                <a16:creationId xmlns:a16="http://schemas.microsoft.com/office/drawing/2014/main" id="{EA2EDE98-3456-486F-AFAA-20B2A16FDB1D}"/>
              </a:ext>
            </a:extLst>
          </p:cNvPr>
          <p:cNvSpPr/>
          <p:nvPr/>
        </p:nvSpPr>
        <p:spPr>
          <a:xfrm>
            <a:off x="5026480" y="3498083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Workflow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38" name="角丸四角形 157">
            <a:extLst>
              <a:ext uri="{FF2B5EF4-FFF2-40B4-BE49-F238E27FC236}">
                <a16:creationId xmlns:a16="http://schemas.microsoft.com/office/drawing/2014/main" id="{33E71568-AFC9-492F-A7FE-77CD7915844A}"/>
              </a:ext>
            </a:extLst>
          </p:cNvPr>
          <p:cNvSpPr/>
          <p:nvPr/>
        </p:nvSpPr>
        <p:spPr>
          <a:xfrm>
            <a:off x="2697419" y="2697205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WEB UI</a:t>
            </a:r>
            <a:endParaRPr kumimoji="1" lang="ja-JP" altLang="en-US" sz="1200">
              <a:latin typeface="+mn-ea"/>
            </a:endParaRP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D84FCF31-60E3-416E-BBA6-F427A176E7C9}"/>
              </a:ext>
            </a:extLst>
          </p:cNvPr>
          <p:cNvCxnSpPr>
            <a:stCxn id="38" idx="2"/>
            <a:endCxn id="35" idx="0"/>
          </p:cNvCxnSpPr>
          <p:nvPr/>
        </p:nvCxnSpPr>
        <p:spPr>
          <a:xfrm>
            <a:off x="3388126" y="3194582"/>
            <a:ext cx="785818" cy="32067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171A61E4-D37C-415C-9CED-E906453CF534}"/>
              </a:ext>
            </a:extLst>
          </p:cNvPr>
          <p:cNvCxnSpPr>
            <a:cxnSpLocks/>
            <a:stCxn id="38" idx="2"/>
            <a:endCxn id="36" idx="0"/>
          </p:cNvCxnSpPr>
          <p:nvPr/>
        </p:nvCxnSpPr>
        <p:spPr>
          <a:xfrm flipH="1">
            <a:off x="2546677" y="3194582"/>
            <a:ext cx="841449" cy="323452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6FDB8E2A-B44D-4CDD-A022-17D9F50598BF}"/>
              </a:ext>
            </a:extLst>
          </p:cNvPr>
          <p:cNvCxnSpPr>
            <a:cxnSpLocks/>
            <a:stCxn id="38" idx="2"/>
            <a:endCxn id="37" idx="0"/>
          </p:cNvCxnSpPr>
          <p:nvPr/>
        </p:nvCxnSpPr>
        <p:spPr>
          <a:xfrm>
            <a:off x="3388126" y="3194582"/>
            <a:ext cx="2329061" cy="303501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CB379FC8-748A-4D1F-83E8-7CB09A46DE6B}"/>
              </a:ext>
            </a:extLst>
          </p:cNvPr>
          <p:cNvCxnSpPr>
            <a:cxnSpLocks/>
            <a:stCxn id="34" idx="0"/>
            <a:endCxn id="35" idx="2"/>
          </p:cNvCxnSpPr>
          <p:nvPr/>
        </p:nvCxnSpPr>
        <p:spPr>
          <a:xfrm flipV="1">
            <a:off x="3736162" y="4012638"/>
            <a:ext cx="437782" cy="302511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FFC72512-A32F-4C23-A982-BEEE1B83FB82}"/>
              </a:ext>
            </a:extLst>
          </p:cNvPr>
          <p:cNvCxnSpPr>
            <a:cxnSpLocks/>
            <a:stCxn id="33" idx="0"/>
            <a:endCxn id="35" idx="2"/>
          </p:cNvCxnSpPr>
          <p:nvPr/>
        </p:nvCxnSpPr>
        <p:spPr>
          <a:xfrm flipV="1">
            <a:off x="1882623" y="4012638"/>
            <a:ext cx="2291321" cy="30251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1E5145B-26D3-437E-B90B-6925D2C16736}"/>
              </a:ext>
            </a:extLst>
          </p:cNvPr>
          <p:cNvSpPr txBox="1"/>
          <p:nvPr/>
        </p:nvSpPr>
        <p:spPr>
          <a:xfrm>
            <a:off x="4960168" y="2527083"/>
            <a:ext cx="931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+mn-ea"/>
              </a:rPr>
              <a:t>Web</a:t>
            </a:r>
            <a:r>
              <a:rPr kumimoji="1" lang="en-US" altLang="ja-JP" sz="1400" dirty="0">
                <a:latin typeface="+mn-ea"/>
              </a:rPr>
              <a:t> API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45" name="角丸四角形 211">
            <a:extLst>
              <a:ext uri="{FF2B5EF4-FFF2-40B4-BE49-F238E27FC236}">
                <a16:creationId xmlns:a16="http://schemas.microsoft.com/office/drawing/2014/main" id="{ED719BE9-61E3-4609-9A66-61DAE942E63D}"/>
              </a:ext>
            </a:extLst>
          </p:cNvPr>
          <p:cNvSpPr/>
          <p:nvPr/>
        </p:nvSpPr>
        <p:spPr>
          <a:xfrm>
            <a:off x="327563" y="3527947"/>
            <a:ext cx="1381414" cy="49737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Preview API</a:t>
            </a:r>
            <a:endParaRPr kumimoji="1" lang="ja-JP" altLang="en-US" sz="1200">
              <a:latin typeface="+mn-ea"/>
            </a:endParaRP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9E04F8F9-5EBE-46E8-9544-498EBE380020}"/>
              </a:ext>
            </a:extLst>
          </p:cNvPr>
          <p:cNvCxnSpPr>
            <a:cxnSpLocks/>
            <a:stCxn id="38" idx="2"/>
            <a:endCxn id="45" idx="0"/>
          </p:cNvCxnSpPr>
          <p:nvPr/>
        </p:nvCxnSpPr>
        <p:spPr>
          <a:xfrm flipH="1">
            <a:off x="1018270" y="3194582"/>
            <a:ext cx="2369856" cy="333365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06A786FE-5270-4F00-B76D-4C580F335416}"/>
              </a:ext>
            </a:extLst>
          </p:cNvPr>
          <p:cNvCxnSpPr>
            <a:cxnSpLocks/>
            <a:stCxn id="33" idx="0"/>
            <a:endCxn id="45" idx="2"/>
          </p:cNvCxnSpPr>
          <p:nvPr/>
        </p:nvCxnSpPr>
        <p:spPr>
          <a:xfrm flipH="1" flipV="1">
            <a:off x="1018270" y="4025324"/>
            <a:ext cx="864353" cy="28982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E5820F6-898C-4EA3-B087-564A8C316AFD}"/>
              </a:ext>
            </a:extLst>
          </p:cNvPr>
          <p:cNvSpPr txBox="1"/>
          <p:nvPr/>
        </p:nvSpPr>
        <p:spPr>
          <a:xfrm>
            <a:off x="5002175" y="2884099"/>
            <a:ext cx="486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+mn-ea"/>
              </a:rPr>
              <a:t>API</a:t>
            </a:r>
            <a:endParaRPr kumimoji="1" lang="ja-JP" altLang="en-US" sz="1400">
              <a:latin typeface="+mn-ea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862E295B-D755-40A8-B52D-0C364DECDC29}"/>
              </a:ext>
            </a:extLst>
          </p:cNvPr>
          <p:cNvCxnSpPr>
            <a:stCxn id="37" idx="2"/>
            <a:endCxn id="34" idx="0"/>
          </p:cNvCxnSpPr>
          <p:nvPr/>
        </p:nvCxnSpPr>
        <p:spPr>
          <a:xfrm flipH="1">
            <a:off x="3736162" y="3995460"/>
            <a:ext cx="1981025" cy="31968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84A76A6-8667-4B01-90CD-B8402C46544A}"/>
              </a:ext>
            </a:extLst>
          </p:cNvPr>
          <p:cNvCxnSpPr>
            <a:cxnSpLocks/>
          </p:cNvCxnSpPr>
          <p:nvPr/>
        </p:nvCxnSpPr>
        <p:spPr>
          <a:xfrm>
            <a:off x="5910355" y="2693396"/>
            <a:ext cx="444620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35187D3F-F81A-4285-B3B4-55C76F79E52A}"/>
              </a:ext>
            </a:extLst>
          </p:cNvPr>
          <p:cNvCxnSpPr>
            <a:cxnSpLocks/>
          </p:cNvCxnSpPr>
          <p:nvPr/>
        </p:nvCxnSpPr>
        <p:spPr>
          <a:xfrm>
            <a:off x="5910355" y="3062812"/>
            <a:ext cx="44462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角丸四角形 259">
            <a:extLst>
              <a:ext uri="{FF2B5EF4-FFF2-40B4-BE49-F238E27FC236}">
                <a16:creationId xmlns:a16="http://schemas.microsoft.com/office/drawing/2014/main" id="{5675B2D7-1B62-4A1F-B1C4-5AC3E72D4AC3}"/>
              </a:ext>
            </a:extLst>
          </p:cNvPr>
          <p:cNvSpPr/>
          <p:nvPr/>
        </p:nvSpPr>
        <p:spPr>
          <a:xfrm>
            <a:off x="6823525" y="2479313"/>
            <a:ext cx="2227285" cy="22504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en-US" altLang="ja-JP" sz="1200" dirty="0">
                <a:latin typeface="+mn-ea"/>
              </a:rPr>
              <a:t>Module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3" name="角丸四角形 233">
            <a:extLst>
              <a:ext uri="{FF2B5EF4-FFF2-40B4-BE49-F238E27FC236}">
                <a16:creationId xmlns:a16="http://schemas.microsoft.com/office/drawing/2014/main" id="{27AC08FD-E037-420D-A39F-1EC850A1DDB6}"/>
              </a:ext>
            </a:extLst>
          </p:cNvPr>
          <p:cNvSpPr/>
          <p:nvPr/>
        </p:nvSpPr>
        <p:spPr>
          <a:xfrm>
            <a:off x="7014124" y="3058278"/>
            <a:ext cx="651964" cy="42141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latin typeface="+mn-ea"/>
              </a:rPr>
              <a:t>WEB API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4" name="角丸四角形 234">
            <a:extLst>
              <a:ext uri="{FF2B5EF4-FFF2-40B4-BE49-F238E27FC236}">
                <a16:creationId xmlns:a16="http://schemas.microsoft.com/office/drawing/2014/main" id="{16F2552D-0500-4DE0-BA37-AB8DE98ED655}"/>
              </a:ext>
            </a:extLst>
          </p:cNvPr>
          <p:cNvSpPr/>
          <p:nvPr/>
        </p:nvSpPr>
        <p:spPr>
          <a:xfrm>
            <a:off x="7782080" y="3082327"/>
            <a:ext cx="495256" cy="3741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latin typeface="+mn-ea"/>
              </a:rPr>
              <a:t>UI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6" name="角丸四角形 235">
            <a:extLst>
              <a:ext uri="{FF2B5EF4-FFF2-40B4-BE49-F238E27FC236}">
                <a16:creationId xmlns:a16="http://schemas.microsoft.com/office/drawing/2014/main" id="{9D5BF114-1A91-4F32-80E2-79330BD95D8A}"/>
              </a:ext>
            </a:extLst>
          </p:cNvPr>
          <p:cNvSpPr/>
          <p:nvPr/>
        </p:nvSpPr>
        <p:spPr>
          <a:xfrm>
            <a:off x="7041650" y="4156522"/>
            <a:ext cx="763407" cy="3741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latin typeface="+mn-ea"/>
              </a:rPr>
              <a:t>task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7" name="角丸四角形 237">
            <a:extLst>
              <a:ext uri="{FF2B5EF4-FFF2-40B4-BE49-F238E27FC236}">
                <a16:creationId xmlns:a16="http://schemas.microsoft.com/office/drawing/2014/main" id="{CE401E4A-173B-41A5-81C1-94F62A473A60}"/>
              </a:ext>
            </a:extLst>
          </p:cNvPr>
          <p:cNvSpPr/>
          <p:nvPr/>
        </p:nvSpPr>
        <p:spPr>
          <a:xfrm>
            <a:off x="8393328" y="3082328"/>
            <a:ext cx="495256" cy="3741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dirty="0">
                <a:latin typeface="+mn-ea"/>
              </a:rPr>
              <a:t>CLI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8" name="角丸四角形 241">
            <a:extLst>
              <a:ext uri="{FF2B5EF4-FFF2-40B4-BE49-F238E27FC236}">
                <a16:creationId xmlns:a16="http://schemas.microsoft.com/office/drawing/2014/main" id="{7569AF67-B115-40C2-8066-41FC5CCD1643}"/>
              </a:ext>
            </a:extLst>
          </p:cNvPr>
          <p:cNvSpPr/>
          <p:nvPr/>
        </p:nvSpPr>
        <p:spPr>
          <a:xfrm>
            <a:off x="7033431" y="3631020"/>
            <a:ext cx="789852" cy="3741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Model</a:t>
            </a:r>
            <a:endParaRPr kumimoji="1" lang="ja-JP" altLang="en-US" sz="1200">
              <a:latin typeface="+mn-ea"/>
            </a:endParaRPr>
          </a:p>
        </p:txBody>
      </p:sp>
      <p:sp>
        <p:nvSpPr>
          <p:cNvPr id="59" name="角丸四角形 249">
            <a:extLst>
              <a:ext uri="{FF2B5EF4-FFF2-40B4-BE49-F238E27FC236}">
                <a16:creationId xmlns:a16="http://schemas.microsoft.com/office/drawing/2014/main" id="{2556DD0B-05ED-4C37-97EB-C702129B4E44}"/>
              </a:ext>
            </a:extLst>
          </p:cNvPr>
          <p:cNvSpPr/>
          <p:nvPr/>
        </p:nvSpPr>
        <p:spPr>
          <a:xfrm>
            <a:off x="7918087" y="3631020"/>
            <a:ext cx="789852" cy="3741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latin typeface="+mn-ea"/>
              </a:rPr>
              <a:t>Utility</a:t>
            </a:r>
            <a:endParaRPr kumimoji="1" lang="ja-JP" altLang="en-US" sz="1200">
              <a:latin typeface="+mn-ea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59BAD3C4-F938-4EAA-A5B3-8472299EBE96}"/>
              </a:ext>
            </a:extLst>
          </p:cNvPr>
          <p:cNvCxnSpPr>
            <a:cxnSpLocks/>
            <a:stCxn id="52" idx="1"/>
            <a:endCxn id="8" idx="3"/>
          </p:cNvCxnSpPr>
          <p:nvPr/>
        </p:nvCxnSpPr>
        <p:spPr>
          <a:xfrm flipH="1">
            <a:off x="6520559" y="3604523"/>
            <a:ext cx="302966" cy="39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765265BB-03A5-4627-BA11-3F11F70D6679}"/>
              </a:ext>
            </a:extLst>
          </p:cNvPr>
          <p:cNvSpPr/>
          <p:nvPr/>
        </p:nvSpPr>
        <p:spPr>
          <a:xfrm>
            <a:off x="4190760" y="6233718"/>
            <a:ext cx="4294210" cy="527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ja-JP" altLang="en-US" sz="1400" dirty="0"/>
              <a:t>WEKO3 consists of a combination of Web UI and multiple Web APIs. These Web APIs are provided as standalone Web APIs(microservices).</a:t>
            </a:r>
          </a:p>
        </p:txBody>
      </p:sp>
    </p:spTree>
    <p:extLst>
      <p:ext uri="{BB962C8B-B14F-4D97-AF65-F5344CB8AC3E}">
        <p14:creationId xmlns:p14="http://schemas.microsoft.com/office/powerpoint/2010/main" val="31244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F9E2522-C186-4FA4-8F59-2ED97DC33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12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タイトル 3">
            <a:extLst>
              <a:ext uri="{FF2B5EF4-FFF2-40B4-BE49-F238E27FC236}">
                <a16:creationId xmlns:a16="http://schemas.microsoft.com/office/drawing/2014/main" id="{9D677AC1-6C8B-48AC-918F-1631BF2D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360363"/>
            <a:ext cx="7918450" cy="719137"/>
          </a:xfrm>
        </p:spPr>
        <p:txBody>
          <a:bodyPr>
            <a:noAutofit/>
          </a:bodyPr>
          <a:lstStyle/>
          <a:p>
            <a:r>
              <a:rPr kumimoji="1" lang="en-US" altLang="ja-JP" sz="2000" dirty="0"/>
              <a:t>3.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Is your research commons an example of an individual service or platform, or is it an aggregation of multiple disparate organizations/commons?</a:t>
            </a:r>
            <a:endParaRPr kumimoji="1" lang="ja-JP" altLang="en-US" sz="2000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CAF0DC7B-E4E7-45E5-AFA6-0474E0119E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775" y="1260475"/>
            <a:ext cx="7918450" cy="5327650"/>
          </a:xfrm>
        </p:spPr>
        <p:txBody>
          <a:bodyPr>
            <a:normAutofit/>
          </a:bodyPr>
          <a:lstStyle/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SAML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Federated access management.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OAuth2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Service integration at RDM service. 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Time Stamping Protocol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Proof of data existence at RDM service. 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DMP Common Standard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DMP based service composer.</a:t>
            </a:r>
            <a:endParaRPr lang="ja-JP" altLang="ja-JP" sz="2000" kern="100" dirty="0">
              <a:solidFill>
                <a:schemeClr val="bg2">
                  <a:lumMod val="75000"/>
                </a:schemeClr>
              </a:solidFill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OAI-ORE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Contents packaging at curation service.</a:t>
            </a:r>
            <a:endParaRPr lang="ja-JP" altLang="ja-JP" sz="2000" kern="100" dirty="0">
              <a:solidFill>
                <a:schemeClr val="bg2">
                  <a:lumMod val="75000"/>
                </a:schemeClr>
              </a:solidFill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SWORD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Contents deposit from the RDM service to a repository.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Open Graph Protocol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Page summary generation at third party service. 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 err="1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ResourceSync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Data providing from the repository to the discovery.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2000" b="1" kern="100" dirty="0">
                <a:solidFill>
                  <a:schemeClr val="accent5">
                    <a:lumMod val="50000"/>
                  </a:schemeClr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OAI-PMH</a:t>
            </a:r>
            <a:r>
              <a:rPr lang="en-US" alt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: Data aggregation from the repository to the discovery.</a:t>
            </a:r>
            <a:endParaRPr lang="ja-JP" altLang="ja-JP" sz="2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3020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2F5FBAC-3CFE-4F13-9983-B4DE462B43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13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51E7ADF9-E330-478E-B79B-CA800A12B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360000"/>
            <a:ext cx="8532000" cy="71982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kumimoji="1" lang="en-US" altLang="ja-JP" sz="2000" dirty="0"/>
              <a:t>6.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Are there any interfaces between your commons and other commons out in the world, or conversations at your commons about connecting with other groups or resources? </a:t>
            </a:r>
            <a:endParaRPr kumimoji="1" lang="ja-JP" altLang="en-US" sz="20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F88DB42-81C4-4B62-A2AA-EA1B51384608}"/>
              </a:ext>
            </a:extLst>
          </p:cNvPr>
          <p:cNvSpPr/>
          <p:nvPr/>
        </p:nvSpPr>
        <p:spPr>
          <a:xfrm>
            <a:off x="4096026" y="5368621"/>
            <a:ext cx="4399142" cy="403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/>
              <a:t>Network</a:t>
            </a:r>
            <a:endParaRPr kumimoji="1" lang="ja-JP" altLang="en-US" sz="20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02101B-2944-479B-AB46-8715D5602515}"/>
              </a:ext>
            </a:extLst>
          </p:cNvPr>
          <p:cNvSpPr/>
          <p:nvPr/>
        </p:nvSpPr>
        <p:spPr>
          <a:xfrm>
            <a:off x="4096025" y="4962929"/>
            <a:ext cx="4399142" cy="403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Identity and Access Federation</a:t>
            </a:r>
            <a:endParaRPr kumimoji="1" lang="ja-JP" altLang="en-US" sz="20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DB0C9EB-6940-4C6D-B470-4D1B8A0F5C3B}"/>
              </a:ext>
            </a:extLst>
          </p:cNvPr>
          <p:cNvSpPr/>
          <p:nvPr/>
        </p:nvSpPr>
        <p:spPr>
          <a:xfrm>
            <a:off x="4096025" y="4557249"/>
            <a:ext cx="4399142" cy="403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Virtual Organization Platform</a:t>
            </a:r>
            <a:endParaRPr kumimoji="1" lang="ja-JP" altLang="en-US" sz="20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1F25C67-0450-40EE-8D3B-972479275B39}"/>
              </a:ext>
            </a:extLst>
          </p:cNvPr>
          <p:cNvSpPr/>
          <p:nvPr/>
        </p:nvSpPr>
        <p:spPr>
          <a:xfrm>
            <a:off x="4096025" y="4164901"/>
            <a:ext cx="4399142" cy="403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Cloud Computing / HPC</a:t>
            </a:r>
            <a:endParaRPr kumimoji="1" lang="ja-JP" altLang="en-US" sz="20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EAAC39C-0A43-4164-A67F-7CCB640E5CC8}"/>
              </a:ext>
            </a:extLst>
          </p:cNvPr>
          <p:cNvSpPr/>
          <p:nvPr/>
        </p:nvSpPr>
        <p:spPr>
          <a:xfrm>
            <a:off x="4096024" y="3649998"/>
            <a:ext cx="4399142" cy="5037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Common Services and Tools</a:t>
            </a:r>
            <a:endParaRPr kumimoji="1" lang="ja-JP" altLang="en-US" sz="20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3AF286-812C-43CC-BE0A-FDEC63C8B40A}"/>
              </a:ext>
            </a:extLst>
          </p:cNvPr>
          <p:cNvSpPr/>
          <p:nvPr/>
        </p:nvSpPr>
        <p:spPr>
          <a:xfrm>
            <a:off x="4093495" y="2561826"/>
            <a:ext cx="4399142" cy="108183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Domain Centric Services</a:t>
            </a:r>
            <a:endParaRPr kumimoji="1" lang="ja-JP" altLang="en-US" sz="20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CD819B0-AFE2-4F29-9843-FC0E8FB4DEE6}"/>
              </a:ext>
            </a:extLst>
          </p:cNvPr>
          <p:cNvSpPr/>
          <p:nvPr/>
        </p:nvSpPr>
        <p:spPr>
          <a:xfrm>
            <a:off x="4096024" y="2151297"/>
            <a:ext cx="4399142" cy="4032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/>
              <a:t>Common Discover Service</a:t>
            </a:r>
            <a:endParaRPr kumimoji="1" lang="ja-JP" altLang="en-US" sz="2000" dirty="0"/>
          </a:p>
        </p:txBody>
      </p:sp>
      <p:pic>
        <p:nvPicPr>
          <p:cNvPr id="14" name="Picture 4" descr="https://www.gakunin.jp/?action=common_download_main&amp;upload_id=75">
            <a:extLst>
              <a:ext uri="{FF2B5EF4-FFF2-40B4-BE49-F238E27FC236}">
                <a16:creationId xmlns:a16="http://schemas.microsoft.com/office/drawing/2014/main" id="{37E66CC5-7833-4446-8D36-09BF2CF43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064" y="4738195"/>
            <a:ext cx="1804574" cy="48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SINET5 logo">
            <a:extLst>
              <a:ext uri="{FF2B5EF4-FFF2-40B4-BE49-F238E27FC236}">
                <a16:creationId xmlns:a16="http://schemas.microsoft.com/office/drawing/2014/main" id="{A93235A3-5E84-4211-A133-A06213B4E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99" y="5366218"/>
            <a:ext cx="1253772" cy="3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9F68637-B9A3-41D0-A8F0-117C82D574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057" y="2165408"/>
            <a:ext cx="2042584" cy="34816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5A8DB0D-B23E-4431-917B-68D26980EB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15" y="3521818"/>
            <a:ext cx="1375992" cy="34416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9939881-C5EA-4F24-A5B2-4967AC9AEED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1822719" y="3784306"/>
            <a:ext cx="2145472" cy="380137"/>
          </a:xfrm>
          <a:prstGeom prst="rect">
            <a:avLst/>
          </a:prstGeom>
        </p:spPr>
      </p:pic>
      <p:pic>
        <p:nvPicPr>
          <p:cNvPr id="19" name="Picture 8" descr="GakuninCloud">
            <a:extLst>
              <a:ext uri="{FF2B5EF4-FFF2-40B4-BE49-F238E27FC236}">
                <a16:creationId xmlns:a16="http://schemas.microsoft.com/office/drawing/2014/main" id="{E6E82B02-3861-4994-A838-05E24C2AE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20" y="4183853"/>
            <a:ext cx="1852255" cy="5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639F726-3B7D-4C0E-93F5-DCA10E065E25}"/>
              </a:ext>
            </a:extLst>
          </p:cNvPr>
          <p:cNvSpPr txBox="1"/>
          <p:nvPr/>
        </p:nvSpPr>
        <p:spPr>
          <a:xfrm>
            <a:off x="1985064" y="2784219"/>
            <a:ext cx="1611339" cy="608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b="1" dirty="0">
                <a:solidFill>
                  <a:schemeClr val="accent2"/>
                </a:solidFill>
              </a:rPr>
              <a:t>Each</a:t>
            </a:r>
            <a:r>
              <a:rPr kumimoji="1" lang="ja-JP" altLang="en-US" sz="2000" b="1" dirty="0">
                <a:solidFill>
                  <a:schemeClr val="accent2"/>
                </a:solidFill>
              </a:rPr>
              <a:t> </a:t>
            </a:r>
            <a:r>
              <a:rPr kumimoji="1" lang="en-US" altLang="ja-JP" sz="2000" b="1" dirty="0">
                <a:solidFill>
                  <a:schemeClr val="accent2"/>
                </a:solidFill>
              </a:rPr>
              <a:t>Domain</a:t>
            </a:r>
            <a:br>
              <a:rPr kumimoji="1" lang="en-US" altLang="ja-JP" sz="2000" b="1" dirty="0">
                <a:solidFill>
                  <a:schemeClr val="accent2"/>
                </a:solidFill>
              </a:rPr>
            </a:br>
            <a:r>
              <a:rPr kumimoji="1" lang="en-US" altLang="ja-JP" sz="2000" b="1" dirty="0">
                <a:solidFill>
                  <a:schemeClr val="accent2"/>
                </a:solidFill>
              </a:rPr>
              <a:t>using </a:t>
            </a:r>
            <a:r>
              <a:rPr lang="en-US" altLang="ja-JP" sz="2000" b="1" dirty="0">
                <a:solidFill>
                  <a:schemeClr val="accent2"/>
                </a:solidFill>
              </a:rPr>
              <a:t>NII RDC</a:t>
            </a:r>
            <a:endParaRPr kumimoji="1" lang="ja-JP" altLang="en-US" sz="2000" b="1" dirty="0">
              <a:solidFill>
                <a:schemeClr val="accent2"/>
              </a:solidFill>
            </a:endParaRPr>
          </a:p>
        </p:txBody>
      </p:sp>
      <p:pic>
        <p:nvPicPr>
          <p:cNvPr id="21" name="Picture 2" descr="JAIRO Cloud">
            <a:extLst>
              <a:ext uri="{FF2B5EF4-FFF2-40B4-BE49-F238E27FC236}">
                <a16:creationId xmlns:a16="http://schemas.microsoft.com/office/drawing/2014/main" id="{DC86D9BD-30B9-401E-9501-A5874B2CF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3" r="47142" b="-2"/>
          <a:stretch/>
        </p:blipFill>
        <p:spPr bwMode="auto">
          <a:xfrm>
            <a:off x="1651845" y="3505118"/>
            <a:ext cx="783652" cy="30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左中かっこ 21">
            <a:extLst>
              <a:ext uri="{FF2B5EF4-FFF2-40B4-BE49-F238E27FC236}">
                <a16:creationId xmlns:a16="http://schemas.microsoft.com/office/drawing/2014/main" id="{8D76F84A-EB58-4D2F-A4DC-DBDE4CB5BF37}"/>
              </a:ext>
            </a:extLst>
          </p:cNvPr>
          <p:cNvSpPr/>
          <p:nvPr/>
        </p:nvSpPr>
        <p:spPr>
          <a:xfrm>
            <a:off x="1379342" y="2165408"/>
            <a:ext cx="214212" cy="1988318"/>
          </a:xfrm>
          <a:prstGeom prst="leftBrac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ロゴ&#10;&#10;自動的に生成された説明">
            <a:extLst>
              <a:ext uri="{FF2B5EF4-FFF2-40B4-BE49-F238E27FC236}">
                <a16:creationId xmlns:a16="http://schemas.microsoft.com/office/drawing/2014/main" id="{B248FA33-79F4-4BD4-81AC-272036F5D5D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42" y="2699072"/>
            <a:ext cx="961663" cy="8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0830EC3-B8C6-44DA-AABD-A8EE5AB5F0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14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2AADCF0E-B75E-41F5-BCE2-2B439271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360000"/>
            <a:ext cx="8532000" cy="71982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kumimoji="1" lang="en-US" altLang="ja-JP" sz="2000" dirty="0"/>
              <a:t>6.</a:t>
            </a:r>
            <a:r>
              <a:rPr lang="ja-JP" altLang="en-US" sz="2000" dirty="0"/>
              <a:t> </a:t>
            </a:r>
            <a:r>
              <a:rPr kumimoji="1" lang="en-US" altLang="ja-JP" sz="2000" dirty="0"/>
              <a:t>Are there any interfaces between your commons and other commons out in the world, or conversations at your commons about connecting with other groups or resources? </a:t>
            </a:r>
            <a:endParaRPr kumimoji="1" lang="ja-JP" altLang="en-US" sz="2000" dirty="0"/>
          </a:p>
        </p:txBody>
      </p:sp>
      <p:pic>
        <p:nvPicPr>
          <p:cNvPr id="5" name="table">
            <a:extLst>
              <a:ext uri="{FF2B5EF4-FFF2-40B4-BE49-F238E27FC236}">
                <a16:creationId xmlns:a16="http://schemas.microsoft.com/office/drawing/2014/main" id="{210F45FF-F936-42F7-9097-A58658E29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1673214"/>
            <a:ext cx="4619805" cy="512660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9D21BD-4A56-49A6-A48E-DF825144638A}"/>
              </a:ext>
            </a:extLst>
          </p:cNvPr>
          <p:cNvSpPr/>
          <p:nvPr/>
        </p:nvSpPr>
        <p:spPr>
          <a:xfrm>
            <a:off x="4929097" y="3702927"/>
            <a:ext cx="3976778" cy="31469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&lt;jpcoar:creator&gt;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&lt;jpcoar:nameIdentifier nameIdentifierScheme= “ORCID”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 schemeURI= “http://orcid.org/0000-0003-2384-2166” 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 0000-0003-2384-2166&lt;/jpcoar:nameIdentifier&gt;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&lt;jpcoar:creatorName xml:lang= “ja” &gt; 大隅 , 良典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&lt;/jpcoar:creatorName&gt;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&lt;jpcoar:creatorName xml:lang= “en” &gt;Ohsumi, Yoshinori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&lt;/jpcoar:creatorName&gt;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&lt;jpcoar:affiliation&gt;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&lt;jpcoar:nameIdentifier nameIdentifierScheme= “ISNI”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 schemeURI= “http://www.isni.org/0000000121792105” 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 0000000121792105&lt;/jpcoar:nameIdentifier&gt;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&lt;jpcoar:affiliationName xml:lang= “en” 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 Tokyo Institute of Technology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&lt;jpcoar:affliationName&gt;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 &lt;/jpcoar:affiliation&gt;</a:t>
            </a:r>
          </a:p>
          <a:p>
            <a:pPr>
              <a:lnSpc>
                <a:spcPts val="1400"/>
              </a:lnSpc>
            </a:pPr>
            <a:r>
              <a:rPr lang="ja-JP" altLang="en-US" sz="1400" dirty="0">
                <a:latin typeface="Arial Narrow" panose="020B0606020202030204" pitchFamily="34" charset="0"/>
              </a:rPr>
              <a:t>&lt;jpcoar:creator&gt;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92C0C55-AB77-4525-AE7A-6213E88045E8}"/>
              </a:ext>
            </a:extLst>
          </p:cNvPr>
          <p:cNvSpPr/>
          <p:nvPr/>
        </p:nvSpPr>
        <p:spPr>
          <a:xfrm>
            <a:off x="4857930" y="3348583"/>
            <a:ext cx="339958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i="1" dirty="0"/>
              <a:t>Example of hierarchized elements</a:t>
            </a:r>
            <a:endParaRPr lang="ja-JP" altLang="en-US" i="1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81B57DD-3ECD-461A-9C72-5B02C7EB4B51}"/>
              </a:ext>
            </a:extLst>
          </p:cNvPr>
          <p:cNvGrpSpPr/>
          <p:nvPr/>
        </p:nvGrpSpPr>
        <p:grpSpPr>
          <a:xfrm>
            <a:off x="5915426" y="1413606"/>
            <a:ext cx="1758918" cy="963263"/>
            <a:chOff x="5953526" y="1247774"/>
            <a:chExt cx="1758918" cy="963263"/>
          </a:xfrm>
        </p:grpSpPr>
        <p:sp>
          <p:nvSpPr>
            <p:cNvPr id="20" name="下矢印 9">
              <a:extLst>
                <a:ext uri="{FF2B5EF4-FFF2-40B4-BE49-F238E27FC236}">
                  <a16:creationId xmlns:a16="http://schemas.microsoft.com/office/drawing/2014/main" id="{95F5461C-2569-4E77-AA6B-8CC8E4F9AEDC}"/>
                </a:ext>
              </a:extLst>
            </p:cNvPr>
            <p:cNvSpPr/>
            <p:nvPr/>
          </p:nvSpPr>
          <p:spPr>
            <a:xfrm>
              <a:off x="6457950" y="1247774"/>
              <a:ext cx="752475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 dirty="0"/>
            </a:p>
          </p:txBody>
        </p:sp>
        <p:sp>
          <p:nvSpPr>
            <p:cNvPr id="21" name="下矢印 11">
              <a:extLst>
                <a:ext uri="{FF2B5EF4-FFF2-40B4-BE49-F238E27FC236}">
                  <a16:creationId xmlns:a16="http://schemas.microsoft.com/office/drawing/2014/main" id="{B077E5DB-9140-412F-AE9A-479106027F9E}"/>
                </a:ext>
              </a:extLst>
            </p:cNvPr>
            <p:cNvSpPr/>
            <p:nvPr/>
          </p:nvSpPr>
          <p:spPr>
            <a:xfrm rot="3600000">
              <a:off x="6964778" y="1458050"/>
              <a:ext cx="742857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/>
            </a:p>
          </p:txBody>
        </p:sp>
        <p:sp>
          <p:nvSpPr>
            <p:cNvPr id="22" name="下矢印 12">
              <a:extLst>
                <a:ext uri="{FF2B5EF4-FFF2-40B4-BE49-F238E27FC236}">
                  <a16:creationId xmlns:a16="http://schemas.microsoft.com/office/drawing/2014/main" id="{8485781B-1B0F-49BD-B2C9-7C635CA3DE89}"/>
                </a:ext>
              </a:extLst>
            </p:cNvPr>
            <p:cNvSpPr/>
            <p:nvPr/>
          </p:nvSpPr>
          <p:spPr>
            <a:xfrm rot="18000000" flipH="1">
              <a:off x="5953526" y="1458562"/>
              <a:ext cx="752475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 dirty="0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24147F6-F1BF-42E9-9E0F-2C2012BEDBFD}"/>
              </a:ext>
            </a:extLst>
          </p:cNvPr>
          <p:cNvGrpSpPr/>
          <p:nvPr/>
        </p:nvGrpSpPr>
        <p:grpSpPr>
          <a:xfrm rot="10800000">
            <a:off x="5915425" y="2320280"/>
            <a:ext cx="1761323" cy="966915"/>
            <a:chOff x="6105926" y="1457324"/>
            <a:chExt cx="1761323" cy="966915"/>
          </a:xfrm>
        </p:grpSpPr>
        <p:sp>
          <p:nvSpPr>
            <p:cNvPr id="17" name="下矢印 16">
              <a:extLst>
                <a:ext uri="{FF2B5EF4-FFF2-40B4-BE49-F238E27FC236}">
                  <a16:creationId xmlns:a16="http://schemas.microsoft.com/office/drawing/2014/main" id="{643632E4-0699-4436-8769-12333F41BAA3}"/>
                </a:ext>
              </a:extLst>
            </p:cNvPr>
            <p:cNvSpPr/>
            <p:nvPr/>
          </p:nvSpPr>
          <p:spPr>
            <a:xfrm>
              <a:off x="6610350" y="1457324"/>
              <a:ext cx="752475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/>
            </a:p>
          </p:txBody>
        </p:sp>
        <p:sp>
          <p:nvSpPr>
            <p:cNvPr id="18" name="下矢印 17">
              <a:extLst>
                <a:ext uri="{FF2B5EF4-FFF2-40B4-BE49-F238E27FC236}">
                  <a16:creationId xmlns:a16="http://schemas.microsoft.com/office/drawing/2014/main" id="{A4EE9C79-57F9-4381-BD4F-ED1BC7F65F6E}"/>
                </a:ext>
              </a:extLst>
            </p:cNvPr>
            <p:cNvSpPr/>
            <p:nvPr/>
          </p:nvSpPr>
          <p:spPr>
            <a:xfrm rot="3600000">
              <a:off x="7114774" y="1671764"/>
              <a:ext cx="752475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/>
            </a:p>
          </p:txBody>
        </p:sp>
        <p:sp>
          <p:nvSpPr>
            <p:cNvPr id="19" name="下矢印 18">
              <a:extLst>
                <a:ext uri="{FF2B5EF4-FFF2-40B4-BE49-F238E27FC236}">
                  <a16:creationId xmlns:a16="http://schemas.microsoft.com/office/drawing/2014/main" id="{9BE0C1D0-4F72-4AE3-9D4C-1889CE80799B}"/>
                </a:ext>
              </a:extLst>
            </p:cNvPr>
            <p:cNvSpPr/>
            <p:nvPr/>
          </p:nvSpPr>
          <p:spPr>
            <a:xfrm rot="18000000" flipH="1">
              <a:off x="6105926" y="1668112"/>
              <a:ext cx="752475" cy="752475"/>
            </a:xfrm>
            <a:prstGeom prst="downArrow">
              <a:avLst>
                <a:gd name="adj1" fmla="val 50000"/>
                <a:gd name="adj2" fmla="val 828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sz="1600"/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B388C18-C17F-435A-9F96-8EAA036459C6}"/>
              </a:ext>
            </a:extLst>
          </p:cNvPr>
          <p:cNvSpPr/>
          <p:nvPr/>
        </p:nvSpPr>
        <p:spPr>
          <a:xfrm>
            <a:off x="5886446" y="2216716"/>
            <a:ext cx="1800225" cy="25325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dirty="0"/>
              <a:t>Junii2-&gt; JPCOAR</a:t>
            </a:r>
            <a:endParaRPr kumimoji="1" lang="ja-JP" altLang="en-US" sz="1400" dirty="0"/>
          </a:p>
        </p:txBody>
      </p:sp>
      <p:sp>
        <p:nvSpPr>
          <p:cNvPr id="11" name="テキスト ボックス 21">
            <a:extLst>
              <a:ext uri="{FF2B5EF4-FFF2-40B4-BE49-F238E27FC236}">
                <a16:creationId xmlns:a16="http://schemas.microsoft.com/office/drawing/2014/main" id="{CEF63D48-F768-41D6-826B-F79C41785271}"/>
              </a:ext>
            </a:extLst>
          </p:cNvPr>
          <p:cNvSpPr txBox="1"/>
          <p:nvPr/>
        </p:nvSpPr>
        <p:spPr>
          <a:xfrm>
            <a:off x="6509528" y="1531420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BIBO</a:t>
            </a:r>
            <a:endParaRPr kumimoji="1" lang="ja-JP" altLang="en-US" sz="1400" b="1" dirty="0"/>
          </a:p>
        </p:txBody>
      </p:sp>
      <p:sp>
        <p:nvSpPr>
          <p:cNvPr id="12" name="テキスト ボックス 22">
            <a:extLst>
              <a:ext uri="{FF2B5EF4-FFF2-40B4-BE49-F238E27FC236}">
                <a16:creationId xmlns:a16="http://schemas.microsoft.com/office/drawing/2014/main" id="{69716A47-2697-4C3C-836D-B234CC615272}"/>
              </a:ext>
            </a:extLst>
          </p:cNvPr>
          <p:cNvSpPr txBox="1"/>
          <p:nvPr/>
        </p:nvSpPr>
        <p:spPr>
          <a:xfrm>
            <a:off x="7023009" y="1809807"/>
            <a:ext cx="718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COAR</a:t>
            </a:r>
            <a:endParaRPr kumimoji="1" lang="ja-JP" altLang="en-US" sz="1400" b="1" dirty="0"/>
          </a:p>
        </p:txBody>
      </p:sp>
      <p:sp>
        <p:nvSpPr>
          <p:cNvPr id="13" name="テキスト ボックス 23">
            <a:extLst>
              <a:ext uri="{FF2B5EF4-FFF2-40B4-BE49-F238E27FC236}">
                <a16:creationId xmlns:a16="http://schemas.microsoft.com/office/drawing/2014/main" id="{4B8679E8-D377-4196-A6C1-FAFEC3B20036}"/>
              </a:ext>
            </a:extLst>
          </p:cNvPr>
          <p:cNvSpPr txBox="1"/>
          <p:nvPr/>
        </p:nvSpPr>
        <p:spPr>
          <a:xfrm>
            <a:off x="5871332" y="1809807"/>
            <a:ext cx="813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/>
              <a:t>RIOXX</a:t>
            </a:r>
            <a:endParaRPr kumimoji="1" lang="ja-JP" altLang="en-US" sz="1400" b="1" dirty="0"/>
          </a:p>
        </p:txBody>
      </p:sp>
      <p:sp>
        <p:nvSpPr>
          <p:cNvPr id="14" name="テキスト ボックス 24">
            <a:extLst>
              <a:ext uri="{FF2B5EF4-FFF2-40B4-BE49-F238E27FC236}">
                <a16:creationId xmlns:a16="http://schemas.microsoft.com/office/drawing/2014/main" id="{D33D99A2-F42E-451A-8314-6F796857B736}"/>
              </a:ext>
            </a:extLst>
          </p:cNvPr>
          <p:cNvSpPr txBox="1"/>
          <p:nvPr/>
        </p:nvSpPr>
        <p:spPr>
          <a:xfrm>
            <a:off x="5544737" y="2515277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dirty="0" err="1"/>
              <a:t>OpenAIRE</a:t>
            </a:r>
            <a:endParaRPr kumimoji="1" lang="ja-JP" altLang="en-US" sz="1400" b="1" dirty="0"/>
          </a:p>
        </p:txBody>
      </p:sp>
      <p:sp>
        <p:nvSpPr>
          <p:cNvPr id="15" name="テキスト ボックス 25">
            <a:extLst>
              <a:ext uri="{FF2B5EF4-FFF2-40B4-BE49-F238E27FC236}">
                <a16:creationId xmlns:a16="http://schemas.microsoft.com/office/drawing/2014/main" id="{5F17F1CF-BC41-450C-8D99-1612250661ED}"/>
              </a:ext>
            </a:extLst>
          </p:cNvPr>
          <p:cNvSpPr txBox="1"/>
          <p:nvPr/>
        </p:nvSpPr>
        <p:spPr>
          <a:xfrm>
            <a:off x="6316719" y="2793984"/>
            <a:ext cx="995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dirty="0" err="1"/>
              <a:t>DataCite</a:t>
            </a:r>
            <a:endParaRPr kumimoji="1" lang="ja-JP" altLang="en-US" sz="1400" b="1" dirty="0"/>
          </a:p>
        </p:txBody>
      </p:sp>
      <p:sp>
        <p:nvSpPr>
          <p:cNvPr id="16" name="テキスト ボックス 26">
            <a:extLst>
              <a:ext uri="{FF2B5EF4-FFF2-40B4-BE49-F238E27FC236}">
                <a16:creationId xmlns:a16="http://schemas.microsoft.com/office/drawing/2014/main" id="{D125554C-7A44-47E7-9531-DBA0C0BBA79A}"/>
              </a:ext>
            </a:extLst>
          </p:cNvPr>
          <p:cNvSpPr txBox="1"/>
          <p:nvPr/>
        </p:nvSpPr>
        <p:spPr>
          <a:xfrm>
            <a:off x="6865695" y="2515277"/>
            <a:ext cx="1293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dirty="0"/>
              <a:t>Dublin Core</a:t>
            </a:r>
            <a:endParaRPr kumimoji="1" lang="ja-JP" altLang="en-US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CE8FE2E-7CB7-49A0-AEFC-F4E78C17087C}"/>
              </a:ext>
            </a:extLst>
          </p:cNvPr>
          <p:cNvSpPr txBox="1"/>
          <p:nvPr/>
        </p:nvSpPr>
        <p:spPr>
          <a:xfrm>
            <a:off x="612000" y="1239032"/>
            <a:ext cx="462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b="1" dirty="0">
                <a:solidFill>
                  <a:schemeClr val="accent5"/>
                </a:solidFill>
              </a:rPr>
              <a:t>JPCOAR Schema Properties</a:t>
            </a:r>
            <a:endParaRPr lang="ja-JP" altLang="en-US" sz="2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4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9EAFB87-0BE6-4617-AC74-EAD761B835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15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74FC5EE6-46AF-49A6-A525-EFB8E8D5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/>
              <a:t>8.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Some questions around social &amp; </a:t>
            </a:r>
            <a:r>
              <a:rPr kumimoji="1" lang="en-US" altLang="ja-JP" sz="2400" dirty="0" err="1"/>
              <a:t>organisational</a:t>
            </a:r>
            <a:r>
              <a:rPr kumimoji="1" lang="en-US" altLang="ja-JP" sz="2400" dirty="0"/>
              <a:t> constructs</a:t>
            </a:r>
            <a:endParaRPr kumimoji="1" lang="ja-JP" altLang="en-US" sz="2400" dirty="0"/>
          </a:p>
        </p:txBody>
      </p:sp>
      <p:sp>
        <p:nvSpPr>
          <p:cNvPr id="30" name="コンテンツ プレースホルダー 4">
            <a:extLst>
              <a:ext uri="{FF2B5EF4-FFF2-40B4-BE49-F238E27FC236}">
                <a16:creationId xmlns:a16="http://schemas.microsoft.com/office/drawing/2014/main" id="{CBA70832-AA45-4DD9-85BC-35478C1F535C}"/>
              </a:ext>
            </a:extLst>
          </p:cNvPr>
          <p:cNvSpPr txBox="1">
            <a:spLocks/>
          </p:cNvSpPr>
          <p:nvPr/>
        </p:nvSpPr>
        <p:spPr>
          <a:xfrm>
            <a:off x="628650" y="1309817"/>
            <a:ext cx="7886700" cy="5255741"/>
          </a:xfrm>
          <a:prstGeom prst="rect">
            <a:avLst/>
          </a:prstGeom>
        </p:spPr>
        <p:txBody>
          <a:bodyPr>
            <a:noAutofit/>
          </a:bodyPr>
          <a:lstStyle>
            <a:lvl1pPr marL="2682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3525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013" indent="-269875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b="1" dirty="0">
                <a:solidFill>
                  <a:schemeClr val="accent5"/>
                </a:solidFill>
              </a:rPr>
              <a:t>Bottom Up</a:t>
            </a:r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r>
              <a:rPr lang="en-US" altLang="ja-JP" sz="2000" b="1" dirty="0">
                <a:solidFill>
                  <a:schemeClr val="accent5"/>
                </a:solidFill>
              </a:rPr>
              <a:t>Top Down</a:t>
            </a:r>
          </a:p>
          <a:p>
            <a:pPr lvl="1"/>
            <a:r>
              <a:rPr lang="en-US" altLang="ja-JP" sz="2000" dirty="0"/>
              <a:t>Committee on Open Science at Cabinet Office, Ministry of Education and Research and Science Council of Japan</a:t>
            </a:r>
            <a:endParaRPr lang="ja-JP" altLang="en-US" sz="2000" dirty="0"/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A226A781-B1E2-40F9-83C5-DBD2BF92D100}"/>
              </a:ext>
            </a:extLst>
          </p:cNvPr>
          <p:cNvSpPr/>
          <p:nvPr/>
        </p:nvSpPr>
        <p:spPr>
          <a:xfrm>
            <a:off x="822057" y="1755823"/>
            <a:ext cx="7886700" cy="9017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A32FCC4-BB48-4FA8-A2F2-FAD2E326FD20}"/>
              </a:ext>
            </a:extLst>
          </p:cNvPr>
          <p:cNvSpPr txBox="1"/>
          <p:nvPr/>
        </p:nvSpPr>
        <p:spPr>
          <a:xfrm>
            <a:off x="5363044" y="3021880"/>
            <a:ext cx="2066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 Community</a:t>
            </a:r>
            <a:endParaRPr kumimoji="1" lang="ja-JP" alt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87FBC32-8673-4627-9BEE-A131D80916A9}"/>
              </a:ext>
            </a:extLst>
          </p:cNvPr>
          <p:cNvSpPr txBox="1"/>
          <p:nvPr/>
        </p:nvSpPr>
        <p:spPr>
          <a:xfrm>
            <a:off x="1390334" y="3021880"/>
            <a:ext cx="2260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Center Community</a:t>
            </a:r>
            <a:endParaRPr kumimoji="1" lang="ja-JP" alt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グラフィックス 33">
            <a:extLst>
              <a:ext uri="{FF2B5EF4-FFF2-40B4-BE49-F238E27FC236}">
                <a16:creationId xmlns:a16="http://schemas.microsoft.com/office/drawing/2014/main" id="{C9FA03AC-1F6B-4317-B477-A3BA0E8B4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5843" y="3444399"/>
            <a:ext cx="2330245" cy="788171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1011A438-CE23-447E-A4D0-D40918A3BB35}"/>
              </a:ext>
            </a:extLst>
          </p:cNvPr>
          <p:cNvGrpSpPr/>
          <p:nvPr/>
        </p:nvGrpSpPr>
        <p:grpSpPr>
          <a:xfrm>
            <a:off x="5324553" y="3426043"/>
            <a:ext cx="2610914" cy="865158"/>
            <a:chOff x="5080108" y="4239174"/>
            <a:chExt cx="2610914" cy="865158"/>
          </a:xfrm>
        </p:grpSpPr>
        <p:pic>
          <p:nvPicPr>
            <p:cNvPr id="36" name="Picture 6" descr="JPCOAR-logo">
              <a:extLst>
                <a:ext uri="{FF2B5EF4-FFF2-40B4-BE49-F238E27FC236}">
                  <a16:creationId xmlns:a16="http://schemas.microsoft.com/office/drawing/2014/main" id="{0A8892E4-B3C8-459F-A43C-411779D7B0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1" t="13414" r="5321" b="8049"/>
            <a:stretch/>
          </p:blipFill>
          <p:spPr bwMode="auto">
            <a:xfrm>
              <a:off x="5080108" y="4239174"/>
              <a:ext cx="2448761" cy="576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281B8FF-5339-4F08-95C8-ED1200218CB1}"/>
                </a:ext>
              </a:extLst>
            </p:cNvPr>
            <p:cNvSpPr txBox="1"/>
            <p:nvPr/>
          </p:nvSpPr>
          <p:spPr>
            <a:xfrm>
              <a:off x="5111213" y="4858111"/>
              <a:ext cx="257980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kumimoji="1" lang="en-US" altLang="ja-JP" sz="1600" dirty="0"/>
                <a:t>(Open Access Repository)</a:t>
              </a:r>
              <a:endParaRPr kumimoji="1" lang="ja-JP" altLang="en-US" sz="1600" dirty="0"/>
            </a:p>
          </p:txBody>
        </p:sp>
      </p:grpSp>
      <p:sp>
        <p:nvSpPr>
          <p:cNvPr id="38" name="矢印: 上下 37">
            <a:extLst>
              <a:ext uri="{FF2B5EF4-FFF2-40B4-BE49-F238E27FC236}">
                <a16:creationId xmlns:a16="http://schemas.microsoft.com/office/drawing/2014/main" id="{2B086283-3068-4C69-B425-22BBACC60EAB}"/>
              </a:ext>
            </a:extLst>
          </p:cNvPr>
          <p:cNvSpPr/>
          <p:nvPr/>
        </p:nvSpPr>
        <p:spPr>
          <a:xfrm rot="2700000">
            <a:off x="2978419" y="2488943"/>
            <a:ext cx="407406" cy="668399"/>
          </a:xfrm>
          <a:prstGeom prst="up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9" name="矢印: 上下 38">
            <a:extLst>
              <a:ext uri="{FF2B5EF4-FFF2-40B4-BE49-F238E27FC236}">
                <a16:creationId xmlns:a16="http://schemas.microsoft.com/office/drawing/2014/main" id="{DCF65EB2-9E21-4CEF-8B64-B8399124B90D}"/>
              </a:ext>
            </a:extLst>
          </p:cNvPr>
          <p:cNvSpPr/>
          <p:nvPr/>
        </p:nvSpPr>
        <p:spPr>
          <a:xfrm rot="18900000">
            <a:off x="5341594" y="2489540"/>
            <a:ext cx="407406" cy="664315"/>
          </a:xfrm>
          <a:prstGeom prst="up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CC8BC4-FFC2-45DB-BA0F-C34BC6273FED}"/>
              </a:ext>
            </a:extLst>
          </p:cNvPr>
          <p:cNvSpPr txBox="1"/>
          <p:nvPr/>
        </p:nvSpPr>
        <p:spPr>
          <a:xfrm>
            <a:off x="5088049" y="4318842"/>
            <a:ext cx="35886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Research Data WG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Contents Working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Community Empowerment WG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Training WG</a:t>
            </a:r>
            <a:endParaRPr kumimoji="1" lang="ja-JP" altLang="en-US" sz="16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88F6F66-8B07-4323-A1BD-2B72DBFE087A}"/>
              </a:ext>
            </a:extLst>
          </p:cNvPr>
          <p:cNvSpPr txBox="1"/>
          <p:nvPr/>
        </p:nvSpPr>
        <p:spPr>
          <a:xfrm>
            <a:off x="822057" y="4318895"/>
            <a:ext cx="37249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SIG ID Federation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SIG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SIG Research Data Management</a:t>
            </a:r>
          </a:p>
          <a:p>
            <a:r>
              <a:rPr kumimoji="1" lang="en-US" altLang="ja-JP" sz="1600" dirty="0" err="1"/>
              <a:t>etc</a:t>
            </a:r>
            <a:endParaRPr kumimoji="1" lang="ja-JP" altLang="en-US" sz="1600" dirty="0"/>
          </a:p>
        </p:txBody>
      </p:sp>
      <p:pic>
        <p:nvPicPr>
          <p:cNvPr id="42" name="Picture 4" descr="https://www.gakunin.jp/?action=common_download_main&amp;upload_id=75">
            <a:extLst>
              <a:ext uri="{FF2B5EF4-FFF2-40B4-BE49-F238E27FC236}">
                <a16:creationId xmlns:a16="http://schemas.microsoft.com/office/drawing/2014/main" id="{7A0F3979-A1E8-494A-AC7B-6EB4873F5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26" y="1937410"/>
            <a:ext cx="1700745" cy="46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SINET5 logo">
            <a:extLst>
              <a:ext uri="{FF2B5EF4-FFF2-40B4-BE49-F238E27FC236}">
                <a16:creationId xmlns:a16="http://schemas.microsoft.com/office/drawing/2014/main" id="{CF226515-4D1A-4D69-881C-5A0BE9F1A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75" y="1972518"/>
            <a:ext cx="1128577" cy="3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GakuninCloud">
            <a:extLst>
              <a:ext uri="{FF2B5EF4-FFF2-40B4-BE49-F238E27FC236}">
                <a16:creationId xmlns:a16="http://schemas.microsoft.com/office/drawing/2014/main" id="{B1631976-34CC-4092-8431-A3D45C8D5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79" y="1927495"/>
            <a:ext cx="1550737" cy="44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JAIRO Cloud">
            <a:extLst>
              <a:ext uri="{FF2B5EF4-FFF2-40B4-BE49-F238E27FC236}">
                <a16:creationId xmlns:a16="http://schemas.microsoft.com/office/drawing/2014/main" id="{3FC69850-02AA-4824-8136-8E6A9F529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32"/>
          <a:stretch/>
        </p:blipFill>
        <p:spPr bwMode="auto">
          <a:xfrm>
            <a:off x="7539606" y="1952165"/>
            <a:ext cx="1049452" cy="39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6378939-95A2-44D6-9312-D3260155FAE7}"/>
              </a:ext>
            </a:extLst>
          </p:cNvPr>
          <p:cNvSpPr txBox="1"/>
          <p:nvPr/>
        </p:nvSpPr>
        <p:spPr>
          <a:xfrm>
            <a:off x="953863" y="230403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Network</a:t>
            </a:r>
            <a:endParaRPr kumimoji="1" lang="ja-JP" altLang="en-US" sz="1400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295DE90-54B6-49B4-8096-0A81EBB47C8F}"/>
              </a:ext>
            </a:extLst>
          </p:cNvPr>
          <p:cNvSpPr txBox="1"/>
          <p:nvPr/>
        </p:nvSpPr>
        <p:spPr>
          <a:xfrm>
            <a:off x="2271974" y="2304036"/>
            <a:ext cx="1374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ID Federation</a:t>
            </a:r>
            <a:endParaRPr kumimoji="1" lang="ja-JP" altLang="en-US" sz="14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925E79-BCEC-4E0D-8EDA-14689F5C792B}"/>
              </a:ext>
            </a:extLst>
          </p:cNvPr>
          <p:cNvSpPr txBox="1"/>
          <p:nvPr/>
        </p:nvSpPr>
        <p:spPr>
          <a:xfrm>
            <a:off x="4280631" y="2304036"/>
            <a:ext cx="676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Cloud</a:t>
            </a:r>
            <a:endParaRPr kumimoji="1" lang="ja-JP" altLang="en-US" sz="1400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87DF5DA-716E-49CC-973C-C4BD657BF327}"/>
              </a:ext>
            </a:extLst>
          </p:cNvPr>
          <p:cNvSpPr txBox="1"/>
          <p:nvPr/>
        </p:nvSpPr>
        <p:spPr>
          <a:xfrm>
            <a:off x="7474266" y="2304036"/>
            <a:ext cx="111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Repository</a:t>
            </a:r>
            <a:endParaRPr kumimoji="1" lang="ja-JP" altLang="en-US" sz="1400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0AE5414-161C-4410-A3CF-23652303E2BA}"/>
              </a:ext>
            </a:extLst>
          </p:cNvPr>
          <p:cNvGrpSpPr/>
          <p:nvPr/>
        </p:nvGrpSpPr>
        <p:grpSpPr>
          <a:xfrm>
            <a:off x="3272194" y="1589046"/>
            <a:ext cx="2099254" cy="328008"/>
            <a:chOff x="3060746" y="1525313"/>
            <a:chExt cx="2600986" cy="406404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1CD0EDD-695B-4ECF-B661-F185BDFA24F2}"/>
                </a:ext>
              </a:extLst>
            </p:cNvPr>
            <p:cNvSpPr/>
            <p:nvPr/>
          </p:nvSpPr>
          <p:spPr>
            <a:xfrm>
              <a:off x="3060746" y="1642190"/>
              <a:ext cx="2600985" cy="137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pic>
          <p:nvPicPr>
            <p:cNvPr id="52" name="図 51" descr="テキスト&#10;&#10;自動的に生成された説明">
              <a:extLst>
                <a:ext uri="{FF2B5EF4-FFF2-40B4-BE49-F238E27FC236}">
                  <a16:creationId xmlns:a16="http://schemas.microsoft.com/office/drawing/2014/main" id="{001C23A0-393D-4640-A2E3-6BFB62D92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0747" y="1525313"/>
              <a:ext cx="2600985" cy="406404"/>
            </a:xfrm>
            <a:prstGeom prst="rect">
              <a:avLst/>
            </a:prstGeom>
          </p:spPr>
        </p:pic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DE1560DD-D427-4056-AE2F-4DB79A50F62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42815" r="8350" b="36680"/>
          <a:stretch/>
        </p:blipFill>
        <p:spPr>
          <a:xfrm>
            <a:off x="5487548" y="2009907"/>
            <a:ext cx="1781462" cy="315641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4A78400-95BB-4BD1-A500-4BECFA0C0C33}"/>
              </a:ext>
            </a:extLst>
          </p:cNvPr>
          <p:cNvSpPr txBox="1"/>
          <p:nvPr/>
        </p:nvSpPr>
        <p:spPr>
          <a:xfrm>
            <a:off x="6080063" y="2312496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RDM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7534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BB50029-FA1B-4314-A737-6756C636C0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16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ABFF581F-A050-4773-BFEF-7D519A85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/>
              <a:t>8.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Some questions around social &amp; </a:t>
            </a:r>
            <a:r>
              <a:rPr kumimoji="1" lang="en-US" altLang="ja-JP" sz="2400" dirty="0" err="1"/>
              <a:t>organisational</a:t>
            </a:r>
            <a:r>
              <a:rPr kumimoji="1" lang="en-US" altLang="ja-JP" sz="2400" dirty="0"/>
              <a:t> constructs</a:t>
            </a:r>
            <a:endParaRPr kumimoji="1" lang="ja-JP" altLang="en-US" sz="2400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DC3AB77-FCD1-40D5-9930-281BCD98EFA1}"/>
              </a:ext>
            </a:extLst>
          </p:cNvPr>
          <p:cNvGrpSpPr/>
          <p:nvPr/>
        </p:nvGrpSpPr>
        <p:grpSpPr>
          <a:xfrm>
            <a:off x="5034786" y="2923347"/>
            <a:ext cx="2600986" cy="406404"/>
            <a:chOff x="3060746" y="1525313"/>
            <a:chExt cx="2600986" cy="406404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B7903CD-C88A-445E-AF48-1DC1B0071DCA}"/>
                </a:ext>
              </a:extLst>
            </p:cNvPr>
            <p:cNvSpPr/>
            <p:nvPr/>
          </p:nvSpPr>
          <p:spPr>
            <a:xfrm>
              <a:off x="3060746" y="1642190"/>
              <a:ext cx="2600985" cy="137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pic>
          <p:nvPicPr>
            <p:cNvPr id="7" name="図 6" descr="テキスト&#10;&#10;自動的に生成された説明">
              <a:extLst>
                <a:ext uri="{FF2B5EF4-FFF2-40B4-BE49-F238E27FC236}">
                  <a16:creationId xmlns:a16="http://schemas.microsoft.com/office/drawing/2014/main" id="{D7EE4149-D379-4992-ADCD-B272D3320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0747" y="1525313"/>
              <a:ext cx="2600985" cy="406404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1134E37F-1256-4086-A638-CEE88E8FB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815" y="2739199"/>
            <a:ext cx="2616200" cy="7747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94E13BF-9606-49BD-96EF-9B6EA6757564}"/>
              </a:ext>
            </a:extLst>
          </p:cNvPr>
          <p:cNvSpPr txBox="1"/>
          <p:nvPr/>
        </p:nvSpPr>
        <p:spPr>
          <a:xfrm>
            <a:off x="3354653" y="2274407"/>
            <a:ext cx="2083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Joint Operation</a:t>
            </a:r>
            <a:endParaRPr kumimoji="1" lang="ja-JP" altLang="en-US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19B3CF-3504-42DC-A02A-FA7E811D1D14}"/>
              </a:ext>
            </a:extLst>
          </p:cNvPr>
          <p:cNvSpPr txBox="1"/>
          <p:nvPr/>
        </p:nvSpPr>
        <p:spPr>
          <a:xfrm>
            <a:off x="5103060" y="3446628"/>
            <a:ext cx="26087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Accounting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System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Service Operation</a:t>
            </a:r>
            <a:endParaRPr kumimoji="1" lang="ja-JP" altLang="en-US" sz="16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5C9D08C-D557-4387-BDE2-1356246B9C03}"/>
              </a:ext>
            </a:extLst>
          </p:cNvPr>
          <p:cNvSpPr txBox="1"/>
          <p:nvPr/>
        </p:nvSpPr>
        <p:spPr>
          <a:xfrm>
            <a:off x="910760" y="3446628"/>
            <a:ext cx="354500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Community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Survey of Future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Test of New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1600" dirty="0"/>
              <a:t>Training Course</a:t>
            </a:r>
            <a:endParaRPr kumimoji="1" lang="ja-JP" altLang="en-US" sz="1600" dirty="0"/>
          </a:p>
        </p:txBody>
      </p:sp>
      <p:sp>
        <p:nvSpPr>
          <p:cNvPr id="12" name="矢印: 折線 11">
            <a:extLst>
              <a:ext uri="{FF2B5EF4-FFF2-40B4-BE49-F238E27FC236}">
                <a16:creationId xmlns:a16="http://schemas.microsoft.com/office/drawing/2014/main" id="{1D9DF5C2-2EB5-41BC-8DC0-3605DF552C8D}"/>
              </a:ext>
            </a:extLst>
          </p:cNvPr>
          <p:cNvSpPr/>
          <p:nvPr/>
        </p:nvSpPr>
        <p:spPr>
          <a:xfrm>
            <a:off x="2381062" y="1968343"/>
            <a:ext cx="1024931" cy="788171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solidFill>
                <a:schemeClr val="tx1"/>
              </a:solidFill>
            </a:endParaRPr>
          </a:p>
        </p:txBody>
      </p:sp>
      <p:sp>
        <p:nvSpPr>
          <p:cNvPr id="13" name="矢印: 折線 12">
            <a:extLst>
              <a:ext uri="{FF2B5EF4-FFF2-40B4-BE49-F238E27FC236}">
                <a16:creationId xmlns:a16="http://schemas.microsoft.com/office/drawing/2014/main" id="{A1DF91F8-A952-4EDD-8D8E-C7BCA7A9F6AE}"/>
              </a:ext>
            </a:extLst>
          </p:cNvPr>
          <p:cNvSpPr/>
          <p:nvPr/>
        </p:nvSpPr>
        <p:spPr>
          <a:xfrm flipH="1">
            <a:off x="5383713" y="1968343"/>
            <a:ext cx="1024931" cy="788171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solidFill>
                <a:schemeClr val="tx1"/>
              </a:solidFill>
            </a:endParaRP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6A66E77E-8A5B-47AA-92D0-0B455B3E7C34}"/>
              </a:ext>
            </a:extLst>
          </p:cNvPr>
          <p:cNvSpPr/>
          <p:nvPr/>
        </p:nvSpPr>
        <p:spPr>
          <a:xfrm>
            <a:off x="4453100" y="3726255"/>
            <a:ext cx="605754" cy="20577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5" name="矢印: 折線 14">
            <a:extLst>
              <a:ext uri="{FF2B5EF4-FFF2-40B4-BE49-F238E27FC236}">
                <a16:creationId xmlns:a16="http://schemas.microsoft.com/office/drawing/2014/main" id="{EF21FD07-8F7E-4EA5-9B3A-F09F17D76635}"/>
              </a:ext>
            </a:extLst>
          </p:cNvPr>
          <p:cNvSpPr/>
          <p:nvPr/>
        </p:nvSpPr>
        <p:spPr>
          <a:xfrm rot="10800000">
            <a:off x="3939225" y="3960977"/>
            <a:ext cx="1758222" cy="247698"/>
          </a:xfrm>
          <a:prstGeom prst="bentArrow">
            <a:avLst>
              <a:gd name="adj1" fmla="val 44905"/>
              <a:gd name="adj2" fmla="val 37793"/>
              <a:gd name="adj3" fmla="val 50000"/>
              <a:gd name="adj4" fmla="val 4375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D8B2593-DE48-4F91-B9C7-0E26613CEBBD}"/>
              </a:ext>
            </a:extLst>
          </p:cNvPr>
          <p:cNvSpPr txBox="1"/>
          <p:nvPr/>
        </p:nvSpPr>
        <p:spPr>
          <a:xfrm>
            <a:off x="1088566" y="4555811"/>
            <a:ext cx="3543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C00000"/>
                </a:solidFill>
              </a:rPr>
              <a:t>Reduce total operational costs!</a:t>
            </a:r>
            <a:endParaRPr kumimoji="1" lang="ja-JP" altLang="en-US" sz="1600" b="1" i="1" dirty="0">
              <a:solidFill>
                <a:srgbClr val="C00000"/>
              </a:solidFill>
            </a:endParaRPr>
          </a:p>
        </p:txBody>
      </p:sp>
      <p:pic>
        <p:nvPicPr>
          <p:cNvPr id="17" name="図 16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3B6A42D2-54CD-4639-8127-C933DA26F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29" y="3940716"/>
            <a:ext cx="908165" cy="25180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EB2EA2E-473D-4BC4-AC45-3A119D7E89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t="39515" r="4756"/>
          <a:stretch/>
        </p:blipFill>
        <p:spPr>
          <a:xfrm>
            <a:off x="643908" y="5439384"/>
            <a:ext cx="2068145" cy="1210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コンテンツ プレースホルダー 3">
            <a:extLst>
              <a:ext uri="{FF2B5EF4-FFF2-40B4-BE49-F238E27FC236}">
                <a16:creationId xmlns:a16="http://schemas.microsoft.com/office/drawing/2014/main" id="{3A09AF0E-C4D3-4B47-B7A5-B5B5385178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05"/>
          <a:stretch/>
        </p:blipFill>
        <p:spPr>
          <a:xfrm>
            <a:off x="2864365" y="5439383"/>
            <a:ext cx="3208541" cy="1210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DB66824-2D8D-4C3D-9B6C-7AFB48A1213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0" t="13455" r="13182" b="21333"/>
          <a:stretch/>
        </p:blipFill>
        <p:spPr>
          <a:xfrm>
            <a:off x="6216460" y="5439383"/>
            <a:ext cx="2081612" cy="120032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ED496FF-FF75-40C3-B804-0FD00DA6444F}"/>
              </a:ext>
            </a:extLst>
          </p:cNvPr>
          <p:cNvSpPr txBox="1"/>
          <p:nvPr/>
        </p:nvSpPr>
        <p:spPr>
          <a:xfrm>
            <a:off x="3492149" y="5090022"/>
            <a:ext cx="1849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JPCOAR Annual GA</a:t>
            </a:r>
            <a:endParaRPr kumimoji="1" lang="ja-JP" altLang="en-US" sz="14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73E1871-0D6B-41CB-94AB-8A1249442A5A}"/>
              </a:ext>
            </a:extLst>
          </p:cNvPr>
          <p:cNvSpPr txBox="1"/>
          <p:nvPr/>
        </p:nvSpPr>
        <p:spPr>
          <a:xfrm>
            <a:off x="5789010" y="5090022"/>
            <a:ext cx="2785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Brainstorming with Developer</a:t>
            </a:r>
            <a:endParaRPr kumimoji="1" lang="ja-JP" altLang="en-US" sz="14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0234868-A764-44BA-AA84-999CF0C1AFED}"/>
              </a:ext>
            </a:extLst>
          </p:cNvPr>
          <p:cNvSpPr txBox="1"/>
          <p:nvPr/>
        </p:nvSpPr>
        <p:spPr>
          <a:xfrm>
            <a:off x="877613" y="5090022"/>
            <a:ext cx="1543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Training Course</a:t>
            </a:r>
            <a:endParaRPr kumimoji="1" lang="ja-JP" altLang="en-US" sz="1400" dirty="0"/>
          </a:p>
        </p:txBody>
      </p:sp>
      <p:pic>
        <p:nvPicPr>
          <p:cNvPr id="24" name="Picture 8" descr="JAIRO Cloud">
            <a:extLst>
              <a:ext uri="{FF2B5EF4-FFF2-40B4-BE49-F238E27FC236}">
                <a16:creationId xmlns:a16="http://schemas.microsoft.com/office/drawing/2014/main" id="{BB14D7C3-C724-461A-8462-FB1605E5F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74"/>
          <a:stretch/>
        </p:blipFill>
        <p:spPr bwMode="auto">
          <a:xfrm>
            <a:off x="3480988" y="1555705"/>
            <a:ext cx="1864224" cy="71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91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楕円 1">
            <a:extLst>
              <a:ext uri="{FF2B5EF4-FFF2-40B4-BE49-F238E27FC236}">
                <a16:creationId xmlns:a16="http://schemas.microsoft.com/office/drawing/2014/main" id="{8F7380B6-C106-4E96-9104-9053105B2A13}"/>
              </a:ext>
            </a:extLst>
          </p:cNvPr>
          <p:cNvSpPr/>
          <p:nvPr/>
        </p:nvSpPr>
        <p:spPr>
          <a:xfrm>
            <a:off x="1582641" y="2243579"/>
            <a:ext cx="5978717" cy="3485857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1722A7B0-DC73-4D4B-90B8-99BB623A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400" dirty="0"/>
              <a:t>8.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Some questions around social &amp; </a:t>
            </a:r>
            <a:r>
              <a:rPr kumimoji="1" lang="en-US" altLang="ja-JP" sz="2400" dirty="0" err="1"/>
              <a:t>organisational</a:t>
            </a:r>
            <a:r>
              <a:rPr kumimoji="1" lang="en-US" altLang="ja-JP" sz="2400" dirty="0"/>
              <a:t> constructs</a:t>
            </a:r>
            <a:endParaRPr kumimoji="1" lang="ja-JP" altLang="en-US" sz="2400" dirty="0">
              <a:latin typeface="Segoe UI Historic" panose="020B0502040204020203" pitchFamily="34" charset="0"/>
              <a:ea typeface="Meiryo UI" panose="020B0604030504040204" pitchFamily="34" charset="-128"/>
              <a:cs typeface="Segoe UI Historic" panose="020B0502040204020203" pitchFamily="34" charset="0"/>
            </a:endParaRPr>
          </a:p>
        </p:txBody>
      </p:sp>
      <p:sp>
        <p:nvSpPr>
          <p:cNvPr id="12" name="爆発: 8 pt 11">
            <a:extLst>
              <a:ext uri="{FF2B5EF4-FFF2-40B4-BE49-F238E27FC236}">
                <a16:creationId xmlns:a16="http://schemas.microsoft.com/office/drawing/2014/main" id="{E8B11F61-456B-4228-9C2A-E6E67E14E7AB}"/>
              </a:ext>
            </a:extLst>
          </p:cNvPr>
          <p:cNvSpPr/>
          <p:nvPr/>
        </p:nvSpPr>
        <p:spPr>
          <a:xfrm>
            <a:off x="3335080" y="1893425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91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DMP Design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1" name="爆発: 8 pt 10">
            <a:extLst>
              <a:ext uri="{FF2B5EF4-FFF2-40B4-BE49-F238E27FC236}">
                <a16:creationId xmlns:a16="http://schemas.microsoft.com/office/drawing/2014/main" id="{942C23D1-F14B-4160-9195-B7381CBA30E0}"/>
              </a:ext>
            </a:extLst>
          </p:cNvPr>
          <p:cNvSpPr/>
          <p:nvPr/>
        </p:nvSpPr>
        <p:spPr>
          <a:xfrm>
            <a:off x="1019876" y="2238141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90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</a:t>
            </a:r>
          </a:p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Publication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5" name="爆発: 8 pt 14">
            <a:extLst>
              <a:ext uri="{FF2B5EF4-FFF2-40B4-BE49-F238E27FC236}">
                <a16:creationId xmlns:a16="http://schemas.microsoft.com/office/drawing/2014/main" id="{BD8B1BFB-C221-4DDF-864C-0D8B49D8A7C1}"/>
              </a:ext>
            </a:extLst>
          </p:cNvPr>
          <p:cNvSpPr/>
          <p:nvPr/>
        </p:nvSpPr>
        <p:spPr>
          <a:xfrm>
            <a:off x="2126676" y="4748927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89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Retention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6" name="爆発: 8 pt 15">
            <a:extLst>
              <a:ext uri="{FF2B5EF4-FFF2-40B4-BE49-F238E27FC236}">
                <a16:creationId xmlns:a16="http://schemas.microsoft.com/office/drawing/2014/main" id="{24C2D266-5D98-429C-A4BA-2B18944F2E51}"/>
              </a:ext>
            </a:extLst>
          </p:cNvPr>
          <p:cNvSpPr/>
          <p:nvPr/>
        </p:nvSpPr>
        <p:spPr>
          <a:xfrm>
            <a:off x="4753241" y="4805732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89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Information</a:t>
            </a:r>
          </a:p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Security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7" name="爆発: 8 pt 16">
            <a:extLst>
              <a:ext uri="{FF2B5EF4-FFF2-40B4-BE49-F238E27FC236}">
                <a16:creationId xmlns:a16="http://schemas.microsoft.com/office/drawing/2014/main" id="{210A7CB1-92A1-4811-B407-014D4BBD71A0}"/>
              </a:ext>
            </a:extLst>
          </p:cNvPr>
          <p:cNvSpPr/>
          <p:nvPr/>
        </p:nvSpPr>
        <p:spPr>
          <a:xfrm>
            <a:off x="6200718" y="3600934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91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 Ethics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22B2F07-C10C-4618-8E1B-F1FD1D25F667}"/>
              </a:ext>
            </a:extLst>
          </p:cNvPr>
          <p:cNvSpPr txBox="1"/>
          <p:nvPr/>
        </p:nvSpPr>
        <p:spPr>
          <a:xfrm>
            <a:off x="612000" y="5922037"/>
            <a:ext cx="79200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Digital transformation is essential for researchers to turn 'extra work' into 'part of the</a:t>
            </a:r>
            <a:r>
              <a:rPr lang="en-US" altLang="ja-JP" sz="2000" dirty="0">
                <a:solidFill>
                  <a:schemeClr val="tx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ir</a:t>
            </a:r>
            <a:r>
              <a:rPr lang="en-US" altLang="ja-JP" sz="2000" dirty="0">
                <a:solidFill>
                  <a:srgbClr val="FF0000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research'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A072CCE-EE41-4C9C-BB1C-903180A83865}"/>
              </a:ext>
            </a:extLst>
          </p:cNvPr>
          <p:cNvGrpSpPr/>
          <p:nvPr/>
        </p:nvGrpSpPr>
        <p:grpSpPr>
          <a:xfrm>
            <a:off x="3695396" y="3559493"/>
            <a:ext cx="1901161" cy="1241739"/>
            <a:chOff x="3411766" y="2415104"/>
            <a:chExt cx="2943657" cy="1922642"/>
          </a:xfrm>
        </p:grpSpPr>
        <p:pic>
          <p:nvPicPr>
            <p:cNvPr id="8" name="グラフィックス 7" descr="プログラマー女性 枠線">
              <a:extLst>
                <a:ext uri="{FF2B5EF4-FFF2-40B4-BE49-F238E27FC236}">
                  <a16:creationId xmlns:a16="http://schemas.microsoft.com/office/drawing/2014/main" id="{84746721-AF0D-412A-8E12-DAA9BE303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09877" y="2415104"/>
              <a:ext cx="1175657" cy="1175656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6AF4F67-F979-4B74-8CF1-FD8CEA15659C}"/>
                </a:ext>
              </a:extLst>
            </p:cNvPr>
            <p:cNvSpPr txBox="1"/>
            <p:nvPr/>
          </p:nvSpPr>
          <p:spPr>
            <a:xfrm>
              <a:off x="3411766" y="3527620"/>
              <a:ext cx="2943657" cy="81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Researcher</a:t>
              </a:r>
              <a:endParaRPr kumimoji="1" lang="ja-JP" altLang="en-US" sz="2800" dirty="0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26" name="グラフィックス 19" descr="汗をかいた笑顔 (塗りつぶしなし) 枠線">
              <a:extLst>
                <a:ext uri="{FF2B5EF4-FFF2-40B4-BE49-F238E27FC236}">
                  <a16:creationId xmlns:a16="http://schemas.microsoft.com/office/drawing/2014/main" id="{1A65E46C-507D-4E51-A7DB-3BC18500FDC2}"/>
                </a:ext>
              </a:extLst>
            </p:cNvPr>
            <p:cNvSpPr/>
            <p:nvPr/>
          </p:nvSpPr>
          <p:spPr>
            <a:xfrm>
              <a:off x="4644849" y="2799586"/>
              <a:ext cx="69903" cy="104159"/>
            </a:xfrm>
            <a:custGeom>
              <a:avLst/>
              <a:gdLst>
                <a:gd name="connsiteX0" fmla="*/ 0 w 69903"/>
                <a:gd name="connsiteY0" fmla="*/ 69780 h 104159"/>
                <a:gd name="connsiteX1" fmla="*/ 35529 w 69903"/>
                <a:gd name="connsiteY1" fmla="*/ 104155 h 104159"/>
                <a:gd name="connsiteX2" fmla="*/ 69904 w 69903"/>
                <a:gd name="connsiteY2" fmla="*/ 69780 h 104159"/>
                <a:gd name="connsiteX3" fmla="*/ 34957 w 69903"/>
                <a:gd name="connsiteY3" fmla="*/ 0 h 104159"/>
                <a:gd name="connsiteX4" fmla="*/ 0 w 69903"/>
                <a:gd name="connsiteY4" fmla="*/ 69780 h 104159"/>
                <a:gd name="connsiteX5" fmla="*/ 50854 w 69903"/>
                <a:gd name="connsiteY5" fmla="*/ 69780 h 104159"/>
                <a:gd name="connsiteX6" fmla="*/ 34612 w 69903"/>
                <a:gd name="connsiteY6" fmla="*/ 85345 h 104159"/>
                <a:gd name="connsiteX7" fmla="*/ 19050 w 69903"/>
                <a:gd name="connsiteY7" fmla="*/ 69875 h 104159"/>
                <a:gd name="connsiteX8" fmla="*/ 34966 w 69903"/>
                <a:gd name="connsiteY8" fmla="*/ 35452 h 104159"/>
                <a:gd name="connsiteX9" fmla="*/ 50854 w 69903"/>
                <a:gd name="connsiteY9" fmla="*/ 69780 h 10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903" h="104159">
                  <a:moveTo>
                    <a:pt x="0" y="69780"/>
                  </a:moveTo>
                  <a:cubicBezTo>
                    <a:pt x="319" y="89084"/>
                    <a:pt x="16226" y="104474"/>
                    <a:pt x="35529" y="104155"/>
                  </a:cubicBezTo>
                  <a:cubicBezTo>
                    <a:pt x="54383" y="103843"/>
                    <a:pt x="69592" y="88635"/>
                    <a:pt x="69904" y="69780"/>
                  </a:cubicBezTo>
                  <a:cubicBezTo>
                    <a:pt x="69904" y="50454"/>
                    <a:pt x="34957" y="0"/>
                    <a:pt x="34957" y="0"/>
                  </a:cubicBezTo>
                  <a:cubicBezTo>
                    <a:pt x="34957" y="0"/>
                    <a:pt x="0" y="50578"/>
                    <a:pt x="0" y="69780"/>
                  </a:cubicBezTo>
                  <a:close/>
                  <a:moveTo>
                    <a:pt x="50854" y="69780"/>
                  </a:moveTo>
                  <a:cubicBezTo>
                    <a:pt x="50667" y="78563"/>
                    <a:pt x="43395" y="85532"/>
                    <a:pt x="34612" y="85345"/>
                  </a:cubicBezTo>
                  <a:cubicBezTo>
                    <a:pt x="26129" y="85164"/>
                    <a:pt x="19281" y="78357"/>
                    <a:pt x="19050" y="69875"/>
                  </a:cubicBezTo>
                  <a:cubicBezTo>
                    <a:pt x="22559" y="57653"/>
                    <a:pt x="27927" y="46043"/>
                    <a:pt x="34966" y="35452"/>
                  </a:cubicBezTo>
                  <a:cubicBezTo>
                    <a:pt x="41992" y="46011"/>
                    <a:pt x="47351" y="57590"/>
                    <a:pt x="50854" y="6978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</p:grpSp>
      <p:pic>
        <p:nvPicPr>
          <p:cNvPr id="10" name="グラフィックス 9" descr="たき火 枠線">
            <a:extLst>
              <a:ext uri="{FF2B5EF4-FFF2-40B4-BE49-F238E27FC236}">
                <a16:creationId xmlns:a16="http://schemas.microsoft.com/office/drawing/2014/main" id="{823ABA94-FCDC-4B69-8E6B-605C6E3BF2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6941" y="3400116"/>
            <a:ext cx="590565" cy="590565"/>
          </a:xfrm>
          <a:prstGeom prst="rect">
            <a:avLst/>
          </a:prstGeom>
        </p:spPr>
      </p:pic>
      <p:pic>
        <p:nvPicPr>
          <p:cNvPr id="21" name="グラフィックス 20" descr="たき火 枠線">
            <a:extLst>
              <a:ext uri="{FF2B5EF4-FFF2-40B4-BE49-F238E27FC236}">
                <a16:creationId xmlns:a16="http://schemas.microsoft.com/office/drawing/2014/main" id="{ABDC0DDD-97AC-48F5-9041-A1AE7D121C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9677" y="4210667"/>
            <a:ext cx="590565" cy="590565"/>
          </a:xfrm>
          <a:prstGeom prst="rect">
            <a:avLst/>
          </a:prstGeom>
        </p:spPr>
      </p:pic>
      <p:pic>
        <p:nvPicPr>
          <p:cNvPr id="22" name="グラフィックス 21" descr="たき火 枠線">
            <a:extLst>
              <a:ext uri="{FF2B5EF4-FFF2-40B4-BE49-F238E27FC236}">
                <a16:creationId xmlns:a16="http://schemas.microsoft.com/office/drawing/2014/main" id="{C07D3819-2765-4F83-A353-A5448AFEF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2086" y="3419787"/>
            <a:ext cx="590565" cy="590565"/>
          </a:xfrm>
          <a:prstGeom prst="rect">
            <a:avLst/>
          </a:prstGeom>
        </p:spPr>
      </p:pic>
      <p:pic>
        <p:nvPicPr>
          <p:cNvPr id="23" name="グラフィックス 22" descr="たき火 枠線">
            <a:extLst>
              <a:ext uri="{FF2B5EF4-FFF2-40B4-BE49-F238E27FC236}">
                <a16:creationId xmlns:a16="http://schemas.microsoft.com/office/drawing/2014/main" id="{CE0190C8-B3BC-4FED-9B50-D144D1C450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8396" y="4214645"/>
            <a:ext cx="590565" cy="590565"/>
          </a:xfrm>
          <a:prstGeom prst="rect">
            <a:avLst/>
          </a:prstGeom>
        </p:spPr>
      </p:pic>
      <p:sp>
        <p:nvSpPr>
          <p:cNvPr id="13" name="爆発: 8 pt 12">
            <a:extLst>
              <a:ext uri="{FF2B5EF4-FFF2-40B4-BE49-F238E27FC236}">
                <a16:creationId xmlns:a16="http://schemas.microsoft.com/office/drawing/2014/main" id="{1F66A60A-1D93-4036-8E5A-AC69C1F6C9B5}"/>
              </a:ext>
            </a:extLst>
          </p:cNvPr>
          <p:cNvSpPr/>
          <p:nvPr/>
        </p:nvSpPr>
        <p:spPr>
          <a:xfrm>
            <a:off x="5836288" y="2168954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95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 integrity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4" name="爆発: 8 pt 13">
            <a:extLst>
              <a:ext uri="{FF2B5EF4-FFF2-40B4-BE49-F238E27FC236}">
                <a16:creationId xmlns:a16="http://schemas.microsoft.com/office/drawing/2014/main" id="{2E5D37CC-EE1F-4EAC-94B9-6E522606A122}"/>
              </a:ext>
            </a:extLst>
          </p:cNvPr>
          <p:cNvSpPr/>
          <p:nvPr/>
        </p:nvSpPr>
        <p:spPr>
          <a:xfrm>
            <a:off x="495850" y="3600934"/>
            <a:ext cx="2473837" cy="1401662"/>
          </a:xfrm>
          <a:prstGeom prst="irregularSeal1">
            <a:avLst/>
          </a:prstGeom>
          <a:gradFill flip="none" rotWithShape="1">
            <a:gsLst>
              <a:gs pos="100000">
                <a:schemeClr val="accent2">
                  <a:tint val="50000"/>
                  <a:satMod val="300000"/>
                </a:schemeClr>
              </a:gs>
              <a:gs pos="9100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Metadata</a:t>
            </a:r>
          </a:p>
          <a:p>
            <a:pPr algn="ctr"/>
            <a:r>
              <a:rPr lang="en-US" altLang="ja-JP" sz="16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Curation</a:t>
            </a:r>
            <a:endParaRPr kumimoji="1" lang="ja-JP" altLang="en-US" sz="16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3C565E0-F99F-344E-AE40-9707992F7C5E}"/>
              </a:ext>
            </a:extLst>
          </p:cNvPr>
          <p:cNvSpPr txBox="1"/>
          <p:nvPr/>
        </p:nvSpPr>
        <p:spPr>
          <a:xfrm>
            <a:off x="48827" y="5325673"/>
            <a:ext cx="23823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* In Japan, researchers are required </a:t>
            </a:r>
          </a:p>
          <a:p>
            <a:r>
              <a:rPr lang="en-US" altLang="ja-JP" sz="105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to retain data for 10 years.</a:t>
            </a:r>
            <a:endParaRPr kumimoji="1" lang="ja-JP" altLang="en-US" sz="105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5" name="スライド番号プレースホルダー 1">
            <a:extLst>
              <a:ext uri="{FF2B5EF4-FFF2-40B4-BE49-F238E27FC236}">
                <a16:creationId xmlns:a16="http://schemas.microsoft.com/office/drawing/2014/main" id="{659CF9B0-FF4B-064A-BE21-E942192665A2}"/>
              </a:ext>
            </a:extLst>
          </p:cNvPr>
          <p:cNvSpPr txBox="1">
            <a:spLocks/>
          </p:cNvSpPr>
          <p:nvPr/>
        </p:nvSpPr>
        <p:spPr>
          <a:xfrm>
            <a:off x="8653795" y="6578346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013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fld id="{94D0F974-EAA4-4FF0-AEF2-0D228B5612C7}" type="slidenum">
              <a:rPr lang="en-US" altLang="ja-JP" sz="140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pPr marL="0" indent="0" algn="r">
                <a:buNone/>
              </a:pPr>
              <a:t>17</a:t>
            </a:fld>
            <a:endParaRPr lang="en-US" altLang="ja-JP" sz="1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E252231-5F4E-430D-B545-92F8C78998D4}"/>
              </a:ext>
            </a:extLst>
          </p:cNvPr>
          <p:cNvSpPr txBox="1"/>
          <p:nvPr/>
        </p:nvSpPr>
        <p:spPr>
          <a:xfrm>
            <a:off x="0" y="1421540"/>
            <a:ext cx="9143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Increasing workload for researchers towards research digital transformation</a:t>
            </a:r>
            <a:endParaRPr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0124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722A7B0-DC73-4D4B-90B8-99BB623A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Seven new features of NII Research Data Cloud</a:t>
            </a:r>
            <a:br>
              <a:rPr lang="en-US" altLang="ja-JP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</a:br>
            <a:r>
              <a:rPr lang="en-US" altLang="ja-JP" sz="24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- shifting researchers' duties into motivation - </a:t>
            </a:r>
            <a:endParaRPr kumimoji="1" lang="ja-JP" altLang="en-US" sz="24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8F7380B6-C106-4E96-9104-9053105B2A13}"/>
              </a:ext>
            </a:extLst>
          </p:cNvPr>
          <p:cNvSpPr/>
          <p:nvPr/>
        </p:nvSpPr>
        <p:spPr>
          <a:xfrm>
            <a:off x="1863586" y="2682076"/>
            <a:ext cx="5297841" cy="3088877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900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3AFEE54-B6C4-3541-9FB5-48ADAF59E8E7}"/>
              </a:ext>
            </a:extLst>
          </p:cNvPr>
          <p:cNvGrpSpPr/>
          <p:nvPr/>
        </p:nvGrpSpPr>
        <p:grpSpPr>
          <a:xfrm>
            <a:off x="1199346" y="2111786"/>
            <a:ext cx="6777702" cy="4161106"/>
            <a:chOff x="1199346" y="2111786"/>
            <a:chExt cx="6777702" cy="4161106"/>
          </a:xfrm>
        </p:grpSpPr>
        <p:sp>
          <p:nvSpPr>
            <p:cNvPr id="11" name="爆発: 8 pt 10">
              <a:extLst>
                <a:ext uri="{FF2B5EF4-FFF2-40B4-BE49-F238E27FC236}">
                  <a16:creationId xmlns:a16="http://schemas.microsoft.com/office/drawing/2014/main" id="{942C23D1-F14B-4160-9195-B7381CBA30E0}"/>
                </a:ext>
              </a:extLst>
            </p:cNvPr>
            <p:cNvSpPr/>
            <p:nvPr/>
          </p:nvSpPr>
          <p:spPr>
            <a:xfrm>
              <a:off x="1564215" y="2463412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90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/>
                <a:t>Data Publication</a:t>
              </a:r>
              <a:endParaRPr kumimoji="1" lang="ja-JP" altLang="en-US" sz="1600" dirty="0"/>
            </a:p>
          </p:txBody>
        </p:sp>
        <p:sp>
          <p:nvSpPr>
            <p:cNvPr id="12" name="爆発: 8 pt 11">
              <a:extLst>
                <a:ext uri="{FF2B5EF4-FFF2-40B4-BE49-F238E27FC236}">
                  <a16:creationId xmlns:a16="http://schemas.microsoft.com/office/drawing/2014/main" id="{E8B11F61-456B-4228-9C2A-E6E67E14E7AB}"/>
                </a:ext>
              </a:extLst>
            </p:cNvPr>
            <p:cNvSpPr/>
            <p:nvPr/>
          </p:nvSpPr>
          <p:spPr>
            <a:xfrm>
              <a:off x="3336289" y="2111786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91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DMP </a:t>
              </a:r>
              <a:r>
                <a:rPr lang="en-US" altLang="ja-JP" sz="1600" dirty="0"/>
                <a:t>D</a:t>
              </a:r>
              <a:r>
                <a:rPr kumimoji="1" lang="en-US" altLang="ja-JP" sz="1600" dirty="0"/>
                <a:t>esign</a:t>
              </a:r>
              <a:endParaRPr kumimoji="1" lang="ja-JP" altLang="en-US" sz="1600" dirty="0"/>
            </a:p>
          </p:txBody>
        </p:sp>
        <p:sp>
          <p:nvSpPr>
            <p:cNvPr id="13" name="爆発: 8 pt 12">
              <a:extLst>
                <a:ext uri="{FF2B5EF4-FFF2-40B4-BE49-F238E27FC236}">
                  <a16:creationId xmlns:a16="http://schemas.microsoft.com/office/drawing/2014/main" id="{1F66A60A-1D93-4036-8E5A-AC69C1F6C9B5}"/>
                </a:ext>
              </a:extLst>
            </p:cNvPr>
            <p:cNvSpPr/>
            <p:nvPr/>
          </p:nvSpPr>
          <p:spPr>
            <a:xfrm>
              <a:off x="5239244" y="2554852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95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Research Integrity</a:t>
              </a:r>
              <a:endParaRPr kumimoji="1" lang="ja-JP" altLang="en-US" sz="1600" dirty="0"/>
            </a:p>
          </p:txBody>
        </p:sp>
        <p:sp>
          <p:nvSpPr>
            <p:cNvPr id="14" name="爆発: 8 pt 13">
              <a:extLst>
                <a:ext uri="{FF2B5EF4-FFF2-40B4-BE49-F238E27FC236}">
                  <a16:creationId xmlns:a16="http://schemas.microsoft.com/office/drawing/2014/main" id="{2E5D37CC-EE1F-4EAC-94B9-6E522606A122}"/>
                </a:ext>
              </a:extLst>
            </p:cNvPr>
            <p:cNvSpPr/>
            <p:nvPr/>
          </p:nvSpPr>
          <p:spPr>
            <a:xfrm>
              <a:off x="1199346" y="3545126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91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Metadata</a:t>
              </a:r>
            </a:p>
            <a:p>
              <a:pPr algn="ctr"/>
              <a:r>
                <a:rPr lang="en-US" altLang="ja-JP" sz="1600" dirty="0"/>
                <a:t>Curation</a:t>
              </a:r>
              <a:endParaRPr kumimoji="1" lang="ja-JP" altLang="en-US" sz="1600" dirty="0"/>
            </a:p>
          </p:txBody>
        </p:sp>
        <p:sp>
          <p:nvSpPr>
            <p:cNvPr id="15" name="爆発: 8 pt 14">
              <a:extLst>
                <a:ext uri="{FF2B5EF4-FFF2-40B4-BE49-F238E27FC236}">
                  <a16:creationId xmlns:a16="http://schemas.microsoft.com/office/drawing/2014/main" id="{BD8B1BFB-C221-4DDF-864C-0D8B49D8A7C1}"/>
                </a:ext>
              </a:extLst>
            </p:cNvPr>
            <p:cNvSpPr/>
            <p:nvPr/>
          </p:nvSpPr>
          <p:spPr>
            <a:xfrm>
              <a:off x="2349404" y="4626839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89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Data</a:t>
              </a:r>
            </a:p>
            <a:p>
              <a:pPr algn="ctr"/>
              <a:r>
                <a:rPr lang="en-US" altLang="ja-JP" sz="1600" dirty="0"/>
                <a:t>Retention</a:t>
              </a:r>
              <a:endParaRPr kumimoji="1" lang="ja-JP" altLang="en-US" sz="1600" dirty="0"/>
            </a:p>
          </p:txBody>
        </p:sp>
        <p:sp>
          <p:nvSpPr>
            <p:cNvPr id="16" name="爆発: 8 pt 15">
              <a:extLst>
                <a:ext uri="{FF2B5EF4-FFF2-40B4-BE49-F238E27FC236}">
                  <a16:creationId xmlns:a16="http://schemas.microsoft.com/office/drawing/2014/main" id="{24C2D266-5D98-429C-A4BA-2B18944F2E51}"/>
                </a:ext>
              </a:extLst>
            </p:cNvPr>
            <p:cNvSpPr/>
            <p:nvPr/>
          </p:nvSpPr>
          <p:spPr>
            <a:xfrm>
              <a:off x="4450618" y="4626839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89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Information Security</a:t>
              </a:r>
              <a:endParaRPr kumimoji="1" lang="ja-JP" altLang="en-US" sz="1600" dirty="0"/>
            </a:p>
          </p:txBody>
        </p:sp>
        <p:sp>
          <p:nvSpPr>
            <p:cNvPr id="17" name="爆発: 8 pt 16">
              <a:extLst>
                <a:ext uri="{FF2B5EF4-FFF2-40B4-BE49-F238E27FC236}">
                  <a16:creationId xmlns:a16="http://schemas.microsoft.com/office/drawing/2014/main" id="{210A7CB1-92A1-4811-B407-014D4BBD71A0}"/>
                </a:ext>
              </a:extLst>
            </p:cNvPr>
            <p:cNvSpPr/>
            <p:nvPr/>
          </p:nvSpPr>
          <p:spPr>
            <a:xfrm>
              <a:off x="5541134" y="3653390"/>
              <a:ext cx="2435914" cy="1646053"/>
            </a:xfrm>
            <a:prstGeom prst="irregularSeal1">
              <a:avLst/>
            </a:prstGeom>
            <a:gradFill flip="none" rotWithShape="1">
              <a:gsLst>
                <a:gs pos="100000">
                  <a:schemeClr val="accent2">
                    <a:tint val="50000"/>
                    <a:satMod val="300000"/>
                  </a:schemeClr>
                </a:gs>
                <a:gs pos="91000">
                  <a:schemeClr val="accent2">
                    <a:tint val="37000"/>
                    <a:satMod val="300000"/>
                  </a:schemeClr>
                </a:gs>
                <a:gs pos="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/>
                <a:t>Research Ethics</a:t>
              </a:r>
              <a:endParaRPr kumimoji="1" lang="ja-JP" altLang="en-US" sz="1600" dirty="0"/>
            </a:p>
          </p:txBody>
        </p:sp>
      </p:grp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DAE331F-61D1-3A45-9CCD-B31BBA13E142}"/>
              </a:ext>
            </a:extLst>
          </p:cNvPr>
          <p:cNvSpPr/>
          <p:nvPr/>
        </p:nvSpPr>
        <p:spPr>
          <a:xfrm>
            <a:off x="1122923" y="2111786"/>
            <a:ext cx="6911088" cy="408461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EABEA76B-7CEC-4C8A-A533-CB1A2D239DBC}"/>
              </a:ext>
            </a:extLst>
          </p:cNvPr>
          <p:cNvSpPr/>
          <p:nvPr/>
        </p:nvSpPr>
        <p:spPr>
          <a:xfrm>
            <a:off x="2594196" y="3184537"/>
            <a:ext cx="3920102" cy="2466736"/>
          </a:xfrm>
          <a:prstGeom prst="ellipse">
            <a:avLst/>
          </a:prstGeom>
          <a:gradFill flip="none" rotWithShape="1">
            <a:gsLst>
              <a:gs pos="38000">
                <a:schemeClr val="bg1"/>
              </a:gs>
              <a:gs pos="100000">
                <a:srgbClr val="92D05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143D99A-0F79-4C8D-BD56-C3CEA79079E9}"/>
              </a:ext>
            </a:extLst>
          </p:cNvPr>
          <p:cNvSpPr txBox="1"/>
          <p:nvPr/>
        </p:nvSpPr>
        <p:spPr>
          <a:xfrm>
            <a:off x="1564215" y="3548509"/>
            <a:ext cx="1777794" cy="400110"/>
          </a:xfrm>
          <a:prstGeom prst="rect">
            <a:avLst/>
          </a:prstGeom>
          <a:solidFill>
            <a:srgbClr val="65C98D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Code</a:t>
            </a:r>
            <a:r>
              <a:rPr lang="ja-JP" altLang="en-US" sz="2000" b="1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Package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22B2F07-C10C-4618-8E1B-F1FD1D25F667}"/>
              </a:ext>
            </a:extLst>
          </p:cNvPr>
          <p:cNvSpPr txBox="1"/>
          <p:nvPr/>
        </p:nvSpPr>
        <p:spPr>
          <a:xfrm>
            <a:off x="612001" y="6037203"/>
            <a:ext cx="7919999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Digital transformation is essential for researchers to turn 'extra work' into 'part of the</a:t>
            </a:r>
            <a:r>
              <a:rPr lang="en-US" altLang="ja-JP" sz="2000" dirty="0">
                <a:solidFill>
                  <a:schemeClr val="tx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ir</a:t>
            </a:r>
            <a:r>
              <a:rPr lang="en-US" altLang="ja-JP" sz="2000" dirty="0">
                <a:solidFill>
                  <a:srgbClr val="FF0000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altLang="ja-JP" sz="20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research'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14A65D7-AC08-4325-807E-C0BF060C1A16}"/>
              </a:ext>
            </a:extLst>
          </p:cNvPr>
          <p:cNvSpPr txBox="1"/>
          <p:nvPr/>
        </p:nvSpPr>
        <p:spPr>
          <a:xfrm>
            <a:off x="3489946" y="3148800"/>
            <a:ext cx="2105063" cy="400110"/>
          </a:xfrm>
          <a:prstGeom prst="rect">
            <a:avLst/>
          </a:prstGeom>
          <a:solidFill>
            <a:srgbClr val="7DCFD3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governance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pic>
        <p:nvPicPr>
          <p:cNvPr id="19" name="グラフィックス 18" descr="兵士男性 枠線">
            <a:extLst>
              <a:ext uri="{FF2B5EF4-FFF2-40B4-BE49-F238E27FC236}">
                <a16:creationId xmlns:a16="http://schemas.microsoft.com/office/drawing/2014/main" id="{09C24733-1111-4F76-A7B1-576E832FB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8365" y="4933371"/>
            <a:ext cx="546091" cy="546091"/>
          </a:xfrm>
          <a:prstGeom prst="rect">
            <a:avLst/>
          </a:prstGeom>
        </p:spPr>
      </p:pic>
      <p:pic>
        <p:nvPicPr>
          <p:cNvPr id="35" name="グラフィックス 34" descr="兵士女性 枠線">
            <a:extLst>
              <a:ext uri="{FF2B5EF4-FFF2-40B4-BE49-F238E27FC236}">
                <a16:creationId xmlns:a16="http://schemas.microsoft.com/office/drawing/2014/main" id="{6E2A5941-80E6-4405-82F0-76CBD543A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5320" y="3959113"/>
            <a:ext cx="546091" cy="546091"/>
          </a:xfrm>
          <a:prstGeom prst="rect">
            <a:avLst/>
          </a:prstGeom>
        </p:spPr>
      </p:pic>
      <p:pic>
        <p:nvPicPr>
          <p:cNvPr id="43" name="グラフィックス 42" descr="警察官女性 枠線">
            <a:extLst>
              <a:ext uri="{FF2B5EF4-FFF2-40B4-BE49-F238E27FC236}">
                <a16:creationId xmlns:a16="http://schemas.microsoft.com/office/drawing/2014/main" id="{E0B75EEA-E28A-498B-A14A-8332F9C08C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6870" y="4866157"/>
            <a:ext cx="546091" cy="546091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8C2316E-4D2C-E743-A865-CAE957F8FE26}"/>
              </a:ext>
            </a:extLst>
          </p:cNvPr>
          <p:cNvSpPr txBox="1"/>
          <p:nvPr/>
        </p:nvSpPr>
        <p:spPr>
          <a:xfrm>
            <a:off x="3602572" y="5101316"/>
            <a:ext cx="1879810" cy="400110"/>
          </a:xfrm>
          <a:prstGeom prst="rect">
            <a:avLst/>
          </a:prstGeom>
          <a:solidFill>
            <a:srgbClr val="ECB957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Storage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pic>
        <p:nvPicPr>
          <p:cNvPr id="45" name="グラフィックス 44" descr="警察官男性 枠線">
            <a:extLst>
              <a:ext uri="{FF2B5EF4-FFF2-40B4-BE49-F238E27FC236}">
                <a16:creationId xmlns:a16="http://schemas.microsoft.com/office/drawing/2014/main" id="{B3171598-EEA9-40F6-A229-CF23F1951A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6341" y="3985753"/>
            <a:ext cx="546091" cy="546091"/>
          </a:xfrm>
          <a:prstGeom prst="rect">
            <a:avLst/>
          </a:prstGeom>
        </p:spPr>
      </p:pic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7861C337-EDA5-4C9D-A187-A4A15114CA41}"/>
              </a:ext>
            </a:extLst>
          </p:cNvPr>
          <p:cNvGrpSpPr/>
          <p:nvPr/>
        </p:nvGrpSpPr>
        <p:grpSpPr>
          <a:xfrm>
            <a:off x="3857509" y="3640156"/>
            <a:ext cx="1425390" cy="1250839"/>
            <a:chOff x="3699993" y="2459419"/>
            <a:chExt cx="1879321" cy="1649184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BA072CCE-EE41-4C9C-BB1C-903180A83865}"/>
                </a:ext>
              </a:extLst>
            </p:cNvPr>
            <p:cNvGrpSpPr/>
            <p:nvPr/>
          </p:nvGrpSpPr>
          <p:grpSpPr>
            <a:xfrm>
              <a:off x="3699993" y="2459419"/>
              <a:ext cx="1879321" cy="1649184"/>
              <a:chOff x="3699993" y="2459419"/>
              <a:chExt cx="1879321" cy="1649184"/>
            </a:xfrm>
          </p:grpSpPr>
          <p:pic>
            <p:nvPicPr>
              <p:cNvPr id="8" name="グラフィックス 7" descr="プログラマー女性 枠線">
                <a:extLst>
                  <a:ext uri="{FF2B5EF4-FFF2-40B4-BE49-F238E27FC236}">
                    <a16:creationId xmlns:a16="http://schemas.microsoft.com/office/drawing/2014/main" id="{84746721-AF0D-412A-8E12-DAA9BE303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984171" y="2459419"/>
                <a:ext cx="1175657" cy="1175657"/>
              </a:xfrm>
              <a:prstGeom prst="rect">
                <a:avLst/>
              </a:prstGeom>
            </p:spPr>
          </p:pic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6AF4F67-F979-4B74-8CF1-FD8CEA15659C}"/>
                  </a:ext>
                </a:extLst>
              </p:cNvPr>
              <p:cNvSpPr txBox="1"/>
              <p:nvPr/>
            </p:nvSpPr>
            <p:spPr>
              <a:xfrm>
                <a:off x="3699993" y="3581073"/>
                <a:ext cx="1879321" cy="527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Researcher</a:t>
                </a:r>
                <a:endParaRPr kumimoji="1" lang="ja-JP" altLang="en-US" sz="2000" dirty="0">
                  <a:latin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</p:grpSp>
        <p:sp>
          <p:nvSpPr>
            <p:cNvPr id="57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70E258AE-11B2-435E-8213-1DA23EFE8636}"/>
                </a:ext>
              </a:extLst>
            </p:cNvPr>
            <p:cNvSpPr/>
            <p:nvPr/>
          </p:nvSpPr>
          <p:spPr>
            <a:xfrm>
              <a:off x="4512787" y="2949294"/>
              <a:ext cx="122516" cy="35509"/>
            </a:xfrm>
            <a:custGeom>
              <a:avLst/>
              <a:gdLst>
                <a:gd name="connsiteX0" fmla="*/ 61262 w 122516"/>
                <a:gd name="connsiteY0" fmla="*/ 35510 h 35509"/>
                <a:gd name="connsiteX1" fmla="*/ 121597 w 122516"/>
                <a:gd name="connsiteY1" fmla="*/ 6507 h 35509"/>
                <a:gd name="connsiteX2" fmla="*/ 121089 w 122516"/>
                <a:gd name="connsiteY2" fmla="*/ 919 h 35509"/>
                <a:gd name="connsiteX3" fmla="*/ 115502 w 122516"/>
                <a:gd name="connsiteY3" fmla="*/ 1428 h 35509"/>
                <a:gd name="connsiteX4" fmla="*/ 115409 w 122516"/>
                <a:gd name="connsiteY4" fmla="*/ 1544 h 35509"/>
                <a:gd name="connsiteX5" fmla="*/ 17967 w 122516"/>
                <a:gd name="connsiteY5" fmla="*/ 12403 h 35509"/>
                <a:gd name="connsiteX6" fmla="*/ 7108 w 122516"/>
                <a:gd name="connsiteY6" fmla="*/ 1544 h 35509"/>
                <a:gd name="connsiteX7" fmla="*/ 1544 w 122516"/>
                <a:gd name="connsiteY7" fmla="*/ 826 h 35509"/>
                <a:gd name="connsiteX8" fmla="*/ 827 w 122516"/>
                <a:gd name="connsiteY8" fmla="*/ 6391 h 35509"/>
                <a:gd name="connsiteX9" fmla="*/ 919 w 122516"/>
                <a:gd name="connsiteY9" fmla="*/ 6507 h 35509"/>
                <a:gd name="connsiteX10" fmla="*/ 61262 w 122516"/>
                <a:gd name="connsiteY10" fmla="*/ 35510 h 3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516" h="35509">
                  <a:moveTo>
                    <a:pt x="61262" y="35510"/>
                  </a:moveTo>
                  <a:cubicBezTo>
                    <a:pt x="84743" y="35541"/>
                    <a:pt x="106956" y="24863"/>
                    <a:pt x="121597" y="6507"/>
                  </a:cubicBezTo>
                  <a:cubicBezTo>
                    <a:pt x="123000" y="4823"/>
                    <a:pt x="122772" y="2322"/>
                    <a:pt x="121089" y="919"/>
                  </a:cubicBezTo>
                  <a:cubicBezTo>
                    <a:pt x="119406" y="-483"/>
                    <a:pt x="116904" y="-255"/>
                    <a:pt x="115502" y="1428"/>
                  </a:cubicBezTo>
                  <a:cubicBezTo>
                    <a:pt x="115470" y="1466"/>
                    <a:pt x="115439" y="1504"/>
                    <a:pt x="115409" y="1544"/>
                  </a:cubicBezTo>
                  <a:cubicBezTo>
                    <a:pt x="91500" y="31450"/>
                    <a:pt x="47873" y="36312"/>
                    <a:pt x="17967" y="12403"/>
                  </a:cubicBezTo>
                  <a:cubicBezTo>
                    <a:pt x="13956" y="9196"/>
                    <a:pt x="10314" y="5554"/>
                    <a:pt x="7108" y="1544"/>
                  </a:cubicBezTo>
                  <a:cubicBezTo>
                    <a:pt x="5770" y="-191"/>
                    <a:pt x="3278" y="-512"/>
                    <a:pt x="1544" y="826"/>
                  </a:cubicBezTo>
                  <a:cubicBezTo>
                    <a:pt x="-191" y="2165"/>
                    <a:pt x="-512" y="4656"/>
                    <a:pt x="827" y="6391"/>
                  </a:cubicBezTo>
                  <a:cubicBezTo>
                    <a:pt x="857" y="6430"/>
                    <a:pt x="888" y="6468"/>
                    <a:pt x="919" y="6507"/>
                  </a:cubicBezTo>
                  <a:cubicBezTo>
                    <a:pt x="15563" y="24865"/>
                    <a:pt x="37779" y="35543"/>
                    <a:pt x="61262" y="3551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58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642789D6-7878-429C-BF8F-8FBD4C4FD123}"/>
                </a:ext>
              </a:extLst>
            </p:cNvPr>
            <p:cNvSpPr/>
            <p:nvPr/>
          </p:nvSpPr>
          <p:spPr>
            <a:xfrm>
              <a:off x="4472634" y="2846656"/>
              <a:ext cx="72418" cy="31791"/>
            </a:xfrm>
            <a:custGeom>
              <a:avLst/>
              <a:gdLst>
                <a:gd name="connsiteX0" fmla="*/ 64653 w 72418"/>
                <a:gd name="connsiteY0" fmla="*/ 28987 h 31791"/>
                <a:gd name="connsiteX1" fmla="*/ 69614 w 72418"/>
                <a:gd name="connsiteY1" fmla="*/ 31615 h 31791"/>
                <a:gd name="connsiteX2" fmla="*/ 72242 w 72418"/>
                <a:gd name="connsiteY2" fmla="*/ 26654 h 31791"/>
                <a:gd name="connsiteX3" fmla="*/ 25166 w 72418"/>
                <a:gd name="connsiteY3" fmla="*/ 1664 h 31791"/>
                <a:gd name="connsiteX4" fmla="*/ 176 w 72418"/>
                <a:gd name="connsiteY4" fmla="*/ 26654 h 31791"/>
                <a:gd name="connsiteX5" fmla="*/ 2804 w 72418"/>
                <a:gd name="connsiteY5" fmla="*/ 31615 h 31791"/>
                <a:gd name="connsiteX6" fmla="*/ 7765 w 72418"/>
                <a:gd name="connsiteY6" fmla="*/ 28987 h 31791"/>
                <a:gd name="connsiteX7" fmla="*/ 44937 w 72418"/>
                <a:gd name="connsiteY7" fmla="*/ 9271 h 31791"/>
                <a:gd name="connsiteX8" fmla="*/ 64653 w 72418"/>
                <a:gd name="connsiteY8" fmla="*/ 28987 h 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418" h="31791">
                  <a:moveTo>
                    <a:pt x="64653" y="28987"/>
                  </a:moveTo>
                  <a:cubicBezTo>
                    <a:pt x="65297" y="31082"/>
                    <a:pt x="67518" y="32259"/>
                    <a:pt x="69614" y="31615"/>
                  </a:cubicBezTo>
                  <a:cubicBezTo>
                    <a:pt x="71710" y="30971"/>
                    <a:pt x="72886" y="28750"/>
                    <a:pt x="72242" y="26654"/>
                  </a:cubicBezTo>
                  <a:cubicBezTo>
                    <a:pt x="66143" y="6754"/>
                    <a:pt x="45066" y="-4435"/>
                    <a:pt x="25166" y="1664"/>
                  </a:cubicBezTo>
                  <a:cubicBezTo>
                    <a:pt x="13205" y="5330"/>
                    <a:pt x="3842" y="14693"/>
                    <a:pt x="176" y="26654"/>
                  </a:cubicBezTo>
                  <a:cubicBezTo>
                    <a:pt x="-468" y="28750"/>
                    <a:pt x="709" y="30971"/>
                    <a:pt x="2804" y="31615"/>
                  </a:cubicBezTo>
                  <a:cubicBezTo>
                    <a:pt x="4900" y="32259"/>
                    <a:pt x="7121" y="31082"/>
                    <a:pt x="7765" y="28987"/>
                  </a:cubicBezTo>
                  <a:cubicBezTo>
                    <a:pt x="12586" y="13277"/>
                    <a:pt x="29229" y="4451"/>
                    <a:pt x="44937" y="9271"/>
                  </a:cubicBezTo>
                  <a:cubicBezTo>
                    <a:pt x="54372" y="12167"/>
                    <a:pt x="61758" y="19552"/>
                    <a:pt x="64653" y="28987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59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E035F516-9160-443A-9D81-DBB726CEBFE3}"/>
                </a:ext>
              </a:extLst>
            </p:cNvPr>
            <p:cNvSpPr/>
            <p:nvPr/>
          </p:nvSpPr>
          <p:spPr>
            <a:xfrm>
              <a:off x="4595406" y="2846663"/>
              <a:ext cx="72414" cy="31782"/>
            </a:xfrm>
            <a:custGeom>
              <a:avLst/>
              <a:gdLst>
                <a:gd name="connsiteX0" fmla="*/ 176 w 72414"/>
                <a:gd name="connsiteY0" fmla="*/ 26647 h 31782"/>
                <a:gd name="connsiteX1" fmla="*/ 2803 w 72414"/>
                <a:gd name="connsiteY1" fmla="*/ 31606 h 31782"/>
                <a:gd name="connsiteX2" fmla="*/ 7761 w 72414"/>
                <a:gd name="connsiteY2" fmla="*/ 28980 h 31782"/>
                <a:gd name="connsiteX3" fmla="*/ 44929 w 72414"/>
                <a:gd name="connsiteY3" fmla="*/ 9256 h 31782"/>
                <a:gd name="connsiteX4" fmla="*/ 64653 w 72414"/>
                <a:gd name="connsiteY4" fmla="*/ 28980 h 31782"/>
                <a:gd name="connsiteX5" fmla="*/ 69612 w 72414"/>
                <a:gd name="connsiteY5" fmla="*/ 31606 h 31782"/>
                <a:gd name="connsiteX6" fmla="*/ 72238 w 72414"/>
                <a:gd name="connsiteY6" fmla="*/ 26647 h 31782"/>
                <a:gd name="connsiteX7" fmla="*/ 25157 w 72414"/>
                <a:gd name="connsiteY7" fmla="*/ 1666 h 31782"/>
                <a:gd name="connsiteX8" fmla="*/ 176 w 72414"/>
                <a:gd name="connsiteY8" fmla="*/ 26647 h 3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414" h="31782">
                  <a:moveTo>
                    <a:pt x="176" y="26647"/>
                  </a:moveTo>
                  <a:cubicBezTo>
                    <a:pt x="-468" y="28742"/>
                    <a:pt x="708" y="30962"/>
                    <a:pt x="2803" y="31606"/>
                  </a:cubicBezTo>
                  <a:cubicBezTo>
                    <a:pt x="4897" y="32250"/>
                    <a:pt x="7117" y="31075"/>
                    <a:pt x="7761" y="28980"/>
                  </a:cubicBezTo>
                  <a:cubicBezTo>
                    <a:pt x="12579" y="13270"/>
                    <a:pt x="29219" y="4439"/>
                    <a:pt x="44929" y="9256"/>
                  </a:cubicBezTo>
                  <a:cubicBezTo>
                    <a:pt x="54369" y="12151"/>
                    <a:pt x="61759" y="19540"/>
                    <a:pt x="64653" y="28980"/>
                  </a:cubicBezTo>
                  <a:cubicBezTo>
                    <a:pt x="65297" y="31075"/>
                    <a:pt x="67517" y="32250"/>
                    <a:pt x="69612" y="31606"/>
                  </a:cubicBezTo>
                  <a:cubicBezTo>
                    <a:pt x="71706" y="30962"/>
                    <a:pt x="72882" y="28742"/>
                    <a:pt x="72238" y="26647"/>
                  </a:cubicBezTo>
                  <a:cubicBezTo>
                    <a:pt x="66136" y="6748"/>
                    <a:pt x="45057" y="-4437"/>
                    <a:pt x="25157" y="1666"/>
                  </a:cubicBezTo>
                  <a:cubicBezTo>
                    <a:pt x="13201" y="5333"/>
                    <a:pt x="3843" y="14691"/>
                    <a:pt x="176" y="26647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60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C9C4032D-CCAD-42A9-BE42-E1DDD6716198}"/>
                </a:ext>
              </a:extLst>
            </p:cNvPr>
            <p:cNvSpPr/>
            <p:nvPr/>
          </p:nvSpPr>
          <p:spPr>
            <a:xfrm>
              <a:off x="4427283" y="2686235"/>
              <a:ext cx="70760" cy="67345"/>
            </a:xfrm>
            <a:custGeom>
              <a:avLst/>
              <a:gdLst>
                <a:gd name="connsiteX0" fmla="*/ 15682 w 70760"/>
                <a:gd name="connsiteY0" fmla="*/ 424 h 67345"/>
                <a:gd name="connsiteX1" fmla="*/ 0 w 70760"/>
                <a:gd name="connsiteY1" fmla="*/ 20005 h 67345"/>
                <a:gd name="connsiteX2" fmla="*/ 32974 w 70760"/>
                <a:gd name="connsiteY2" fmla="*/ 66531 h 67345"/>
                <a:gd name="connsiteX3" fmla="*/ 37790 w 70760"/>
                <a:gd name="connsiteY3" fmla="*/ 66531 h 67345"/>
                <a:gd name="connsiteX4" fmla="*/ 70760 w 70760"/>
                <a:gd name="connsiteY4" fmla="*/ 19993 h 67345"/>
                <a:gd name="connsiteX5" fmla="*/ 55007 w 70760"/>
                <a:gd name="connsiteY5" fmla="*/ 412 h 67345"/>
                <a:gd name="connsiteX6" fmla="*/ 35378 w 70760"/>
                <a:gd name="connsiteY6" fmla="*/ 8742 h 67345"/>
                <a:gd name="connsiteX7" fmla="*/ 15682 w 70760"/>
                <a:gd name="connsiteY7" fmla="*/ 424 h 67345"/>
                <a:gd name="connsiteX8" fmla="*/ 35378 w 70760"/>
                <a:gd name="connsiteY8" fmla="*/ 20283 h 67345"/>
                <a:gd name="connsiteX9" fmla="*/ 35378 w 70760"/>
                <a:gd name="connsiteY9" fmla="*/ 20283 h 67345"/>
                <a:gd name="connsiteX10" fmla="*/ 38921 w 70760"/>
                <a:gd name="connsiteY10" fmla="*/ 18101 h 67345"/>
                <a:gd name="connsiteX11" fmla="*/ 53182 w 70760"/>
                <a:gd name="connsiteY11" fmla="*/ 8139 h 67345"/>
                <a:gd name="connsiteX12" fmla="*/ 62822 w 70760"/>
                <a:gd name="connsiteY12" fmla="*/ 20005 h 67345"/>
                <a:gd name="connsiteX13" fmla="*/ 35374 w 70760"/>
                <a:gd name="connsiteY13" fmla="*/ 58311 h 67345"/>
                <a:gd name="connsiteX14" fmla="*/ 7934 w 70760"/>
                <a:gd name="connsiteY14" fmla="*/ 20005 h 67345"/>
                <a:gd name="connsiteX15" fmla="*/ 17526 w 70760"/>
                <a:gd name="connsiteY15" fmla="*/ 8143 h 67345"/>
                <a:gd name="connsiteX16" fmla="*/ 19645 w 70760"/>
                <a:gd name="connsiteY16" fmla="*/ 7905 h 67345"/>
                <a:gd name="connsiteX17" fmla="*/ 31836 w 70760"/>
                <a:gd name="connsiteY17" fmla="*/ 18125 h 67345"/>
                <a:gd name="connsiteX18" fmla="*/ 35378 w 70760"/>
                <a:gd name="connsiteY18" fmla="*/ 20283 h 6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760" h="67345">
                  <a:moveTo>
                    <a:pt x="15682" y="424"/>
                  </a:moveTo>
                  <a:cubicBezTo>
                    <a:pt x="6697" y="2761"/>
                    <a:pt x="317" y="10726"/>
                    <a:pt x="0" y="20005"/>
                  </a:cubicBezTo>
                  <a:cubicBezTo>
                    <a:pt x="0" y="41110"/>
                    <a:pt x="31629" y="65503"/>
                    <a:pt x="32974" y="66531"/>
                  </a:cubicBezTo>
                  <a:cubicBezTo>
                    <a:pt x="34396" y="67616"/>
                    <a:pt x="36368" y="67616"/>
                    <a:pt x="37790" y="66531"/>
                  </a:cubicBezTo>
                  <a:cubicBezTo>
                    <a:pt x="39135" y="65503"/>
                    <a:pt x="70760" y="41110"/>
                    <a:pt x="70760" y="19993"/>
                  </a:cubicBezTo>
                  <a:cubicBezTo>
                    <a:pt x="70327" y="10734"/>
                    <a:pt x="63959" y="2818"/>
                    <a:pt x="55007" y="412"/>
                  </a:cubicBezTo>
                  <a:cubicBezTo>
                    <a:pt x="47363" y="-1220"/>
                    <a:pt x="39515" y="2110"/>
                    <a:pt x="35378" y="8742"/>
                  </a:cubicBezTo>
                  <a:cubicBezTo>
                    <a:pt x="31227" y="2090"/>
                    <a:pt x="23345" y="-1239"/>
                    <a:pt x="15682" y="424"/>
                  </a:cubicBezTo>
                  <a:close/>
                  <a:moveTo>
                    <a:pt x="35378" y="20283"/>
                  </a:moveTo>
                  <a:lnTo>
                    <a:pt x="35378" y="20283"/>
                  </a:lnTo>
                  <a:cubicBezTo>
                    <a:pt x="36876" y="20283"/>
                    <a:pt x="38247" y="19438"/>
                    <a:pt x="38921" y="18101"/>
                  </a:cubicBezTo>
                  <a:cubicBezTo>
                    <a:pt x="42789" y="10417"/>
                    <a:pt x="47867" y="6878"/>
                    <a:pt x="53182" y="8139"/>
                  </a:cubicBezTo>
                  <a:cubicBezTo>
                    <a:pt x="58571" y="9674"/>
                    <a:pt x="62424" y="14416"/>
                    <a:pt x="62822" y="20005"/>
                  </a:cubicBezTo>
                  <a:cubicBezTo>
                    <a:pt x="62822" y="33049"/>
                    <a:pt x="44812" y="50551"/>
                    <a:pt x="35374" y="58311"/>
                  </a:cubicBezTo>
                  <a:cubicBezTo>
                    <a:pt x="25941" y="50563"/>
                    <a:pt x="7934" y="33072"/>
                    <a:pt x="7934" y="20005"/>
                  </a:cubicBezTo>
                  <a:cubicBezTo>
                    <a:pt x="8318" y="14427"/>
                    <a:pt x="12152" y="9686"/>
                    <a:pt x="17526" y="8143"/>
                  </a:cubicBezTo>
                  <a:cubicBezTo>
                    <a:pt x="18221" y="7981"/>
                    <a:pt x="18932" y="7901"/>
                    <a:pt x="19645" y="7905"/>
                  </a:cubicBezTo>
                  <a:cubicBezTo>
                    <a:pt x="24199" y="7905"/>
                    <a:pt x="28468" y="11456"/>
                    <a:pt x="31836" y="18125"/>
                  </a:cubicBezTo>
                  <a:cubicBezTo>
                    <a:pt x="32516" y="19453"/>
                    <a:pt x="33885" y="20287"/>
                    <a:pt x="35378" y="20283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61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E15966E4-C890-4F8E-BB50-6EAB326A3D09}"/>
                </a:ext>
              </a:extLst>
            </p:cNvPr>
            <p:cNvSpPr/>
            <p:nvPr/>
          </p:nvSpPr>
          <p:spPr>
            <a:xfrm>
              <a:off x="4772946" y="2621037"/>
              <a:ext cx="70760" cy="67347"/>
            </a:xfrm>
            <a:custGeom>
              <a:avLst/>
              <a:gdLst>
                <a:gd name="connsiteX0" fmla="*/ 55079 w 70760"/>
                <a:gd name="connsiteY0" fmla="*/ 422 h 67347"/>
                <a:gd name="connsiteX1" fmla="*/ 35382 w 70760"/>
                <a:gd name="connsiteY1" fmla="*/ 8753 h 67347"/>
                <a:gd name="connsiteX2" fmla="*/ 15706 w 70760"/>
                <a:gd name="connsiteY2" fmla="*/ 422 h 67347"/>
                <a:gd name="connsiteX3" fmla="*/ 0 w 70760"/>
                <a:gd name="connsiteY3" fmla="*/ 20008 h 67347"/>
                <a:gd name="connsiteX4" fmla="*/ 32970 w 70760"/>
                <a:gd name="connsiteY4" fmla="*/ 66533 h 67347"/>
                <a:gd name="connsiteX5" fmla="*/ 37786 w 70760"/>
                <a:gd name="connsiteY5" fmla="*/ 66533 h 67347"/>
                <a:gd name="connsiteX6" fmla="*/ 70760 w 70760"/>
                <a:gd name="connsiteY6" fmla="*/ 20008 h 67347"/>
                <a:gd name="connsiteX7" fmla="*/ 55079 w 70760"/>
                <a:gd name="connsiteY7" fmla="*/ 422 h 67347"/>
                <a:gd name="connsiteX8" fmla="*/ 35378 w 70760"/>
                <a:gd name="connsiteY8" fmla="*/ 58310 h 67347"/>
                <a:gd name="connsiteX9" fmla="*/ 7934 w 70760"/>
                <a:gd name="connsiteY9" fmla="*/ 20004 h 67347"/>
                <a:gd name="connsiteX10" fmla="*/ 17542 w 70760"/>
                <a:gd name="connsiteY10" fmla="*/ 8134 h 67347"/>
                <a:gd name="connsiteX11" fmla="*/ 19661 w 70760"/>
                <a:gd name="connsiteY11" fmla="*/ 7880 h 67347"/>
                <a:gd name="connsiteX12" fmla="*/ 31836 w 70760"/>
                <a:gd name="connsiteY12" fmla="*/ 18096 h 67347"/>
                <a:gd name="connsiteX13" fmla="*/ 35378 w 70760"/>
                <a:gd name="connsiteY13" fmla="*/ 20277 h 67347"/>
                <a:gd name="connsiteX14" fmla="*/ 35378 w 70760"/>
                <a:gd name="connsiteY14" fmla="*/ 20277 h 67347"/>
                <a:gd name="connsiteX15" fmla="*/ 38921 w 70760"/>
                <a:gd name="connsiteY15" fmla="*/ 18100 h 67347"/>
                <a:gd name="connsiteX16" fmla="*/ 53238 w 70760"/>
                <a:gd name="connsiteY16" fmla="*/ 8134 h 67347"/>
                <a:gd name="connsiteX17" fmla="*/ 62826 w 70760"/>
                <a:gd name="connsiteY17" fmla="*/ 20000 h 67347"/>
                <a:gd name="connsiteX18" fmla="*/ 35378 w 70760"/>
                <a:gd name="connsiteY18" fmla="*/ 58310 h 6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760" h="67347">
                  <a:moveTo>
                    <a:pt x="55079" y="422"/>
                  </a:moveTo>
                  <a:cubicBezTo>
                    <a:pt x="47413" y="-1238"/>
                    <a:pt x="39530" y="2096"/>
                    <a:pt x="35382" y="8753"/>
                  </a:cubicBezTo>
                  <a:cubicBezTo>
                    <a:pt x="31243" y="2096"/>
                    <a:pt x="23366" y="-1239"/>
                    <a:pt x="15706" y="422"/>
                  </a:cubicBezTo>
                  <a:cubicBezTo>
                    <a:pt x="6763" y="2833"/>
                    <a:pt x="410" y="10755"/>
                    <a:pt x="0" y="20008"/>
                  </a:cubicBezTo>
                  <a:cubicBezTo>
                    <a:pt x="0" y="41113"/>
                    <a:pt x="31625" y="65502"/>
                    <a:pt x="32970" y="66533"/>
                  </a:cubicBezTo>
                  <a:cubicBezTo>
                    <a:pt x="34392" y="67619"/>
                    <a:pt x="36364" y="67619"/>
                    <a:pt x="37786" y="66533"/>
                  </a:cubicBezTo>
                  <a:cubicBezTo>
                    <a:pt x="39135" y="65502"/>
                    <a:pt x="70760" y="41113"/>
                    <a:pt x="70760" y="20008"/>
                  </a:cubicBezTo>
                  <a:cubicBezTo>
                    <a:pt x="70446" y="10727"/>
                    <a:pt x="64066" y="2759"/>
                    <a:pt x="55079" y="422"/>
                  </a:cubicBezTo>
                  <a:close/>
                  <a:moveTo>
                    <a:pt x="35378" y="58310"/>
                  </a:moveTo>
                  <a:cubicBezTo>
                    <a:pt x="25945" y="50550"/>
                    <a:pt x="7934" y="33047"/>
                    <a:pt x="7934" y="20004"/>
                  </a:cubicBezTo>
                  <a:cubicBezTo>
                    <a:pt x="8323" y="14421"/>
                    <a:pt x="12163" y="9677"/>
                    <a:pt x="17542" y="8134"/>
                  </a:cubicBezTo>
                  <a:cubicBezTo>
                    <a:pt x="18236" y="7968"/>
                    <a:pt x="18947" y="7883"/>
                    <a:pt x="19661" y="7880"/>
                  </a:cubicBezTo>
                  <a:cubicBezTo>
                    <a:pt x="24215" y="7880"/>
                    <a:pt x="28480" y="11451"/>
                    <a:pt x="31836" y="18096"/>
                  </a:cubicBezTo>
                  <a:cubicBezTo>
                    <a:pt x="32510" y="19433"/>
                    <a:pt x="33880" y="20277"/>
                    <a:pt x="35378" y="20277"/>
                  </a:cubicBezTo>
                  <a:lnTo>
                    <a:pt x="35378" y="20277"/>
                  </a:lnTo>
                  <a:cubicBezTo>
                    <a:pt x="36875" y="20278"/>
                    <a:pt x="38246" y="19436"/>
                    <a:pt x="38921" y="18100"/>
                  </a:cubicBezTo>
                  <a:cubicBezTo>
                    <a:pt x="42809" y="10403"/>
                    <a:pt x="47890" y="6845"/>
                    <a:pt x="53238" y="8134"/>
                  </a:cubicBezTo>
                  <a:cubicBezTo>
                    <a:pt x="58610" y="9681"/>
                    <a:pt x="62441" y="14423"/>
                    <a:pt x="62826" y="20000"/>
                  </a:cubicBezTo>
                  <a:cubicBezTo>
                    <a:pt x="62826" y="33047"/>
                    <a:pt x="44816" y="50550"/>
                    <a:pt x="35378" y="5831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65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2D431527-3DC8-4F28-BB75-B7AE6EDF489A}"/>
                </a:ext>
              </a:extLst>
            </p:cNvPr>
            <p:cNvSpPr/>
            <p:nvPr/>
          </p:nvSpPr>
          <p:spPr>
            <a:xfrm>
              <a:off x="4819856" y="2976448"/>
              <a:ext cx="70764" cy="67347"/>
            </a:xfrm>
            <a:custGeom>
              <a:avLst/>
              <a:gdLst>
                <a:gd name="connsiteX0" fmla="*/ 32974 w 70764"/>
                <a:gd name="connsiteY0" fmla="*/ 66533 h 67347"/>
                <a:gd name="connsiteX1" fmla="*/ 37790 w 70764"/>
                <a:gd name="connsiteY1" fmla="*/ 66533 h 67347"/>
                <a:gd name="connsiteX2" fmla="*/ 70764 w 70764"/>
                <a:gd name="connsiteY2" fmla="*/ 20003 h 67347"/>
                <a:gd name="connsiteX3" fmla="*/ 55079 w 70764"/>
                <a:gd name="connsiteY3" fmla="*/ 422 h 67347"/>
                <a:gd name="connsiteX4" fmla="*/ 35386 w 70764"/>
                <a:gd name="connsiteY4" fmla="*/ 8753 h 67347"/>
                <a:gd name="connsiteX5" fmla="*/ 15710 w 70764"/>
                <a:gd name="connsiteY5" fmla="*/ 422 h 67347"/>
                <a:gd name="connsiteX6" fmla="*/ 0 w 70764"/>
                <a:gd name="connsiteY6" fmla="*/ 20007 h 67347"/>
                <a:gd name="connsiteX7" fmla="*/ 32974 w 70764"/>
                <a:gd name="connsiteY7" fmla="*/ 66533 h 67347"/>
                <a:gd name="connsiteX8" fmla="*/ 17546 w 70764"/>
                <a:gd name="connsiteY8" fmla="*/ 8138 h 67347"/>
                <a:gd name="connsiteX9" fmla="*/ 19665 w 70764"/>
                <a:gd name="connsiteY9" fmla="*/ 7888 h 67347"/>
                <a:gd name="connsiteX10" fmla="*/ 31840 w 70764"/>
                <a:gd name="connsiteY10" fmla="*/ 18103 h 67347"/>
                <a:gd name="connsiteX11" fmla="*/ 35382 w 70764"/>
                <a:gd name="connsiteY11" fmla="*/ 20285 h 67347"/>
                <a:gd name="connsiteX12" fmla="*/ 35382 w 70764"/>
                <a:gd name="connsiteY12" fmla="*/ 20285 h 67347"/>
                <a:gd name="connsiteX13" fmla="*/ 38925 w 70764"/>
                <a:gd name="connsiteY13" fmla="*/ 18107 h 67347"/>
                <a:gd name="connsiteX14" fmla="*/ 53242 w 70764"/>
                <a:gd name="connsiteY14" fmla="*/ 8138 h 67347"/>
                <a:gd name="connsiteX15" fmla="*/ 62830 w 70764"/>
                <a:gd name="connsiteY15" fmla="*/ 20003 h 67347"/>
                <a:gd name="connsiteX16" fmla="*/ 35382 w 70764"/>
                <a:gd name="connsiteY16" fmla="*/ 58313 h 67347"/>
                <a:gd name="connsiteX17" fmla="*/ 7934 w 70764"/>
                <a:gd name="connsiteY17" fmla="*/ 20003 h 67347"/>
                <a:gd name="connsiteX18" fmla="*/ 17546 w 70764"/>
                <a:gd name="connsiteY18" fmla="*/ 8138 h 6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764" h="67347">
                  <a:moveTo>
                    <a:pt x="32974" y="66533"/>
                  </a:moveTo>
                  <a:cubicBezTo>
                    <a:pt x="34396" y="67619"/>
                    <a:pt x="36368" y="67619"/>
                    <a:pt x="37790" y="66533"/>
                  </a:cubicBezTo>
                  <a:cubicBezTo>
                    <a:pt x="39139" y="65501"/>
                    <a:pt x="70764" y="41112"/>
                    <a:pt x="70764" y="20003"/>
                  </a:cubicBezTo>
                  <a:cubicBezTo>
                    <a:pt x="70448" y="10723"/>
                    <a:pt x="64066" y="2756"/>
                    <a:pt x="55079" y="422"/>
                  </a:cubicBezTo>
                  <a:cubicBezTo>
                    <a:pt x="47414" y="-1238"/>
                    <a:pt x="39533" y="2096"/>
                    <a:pt x="35386" y="8753"/>
                  </a:cubicBezTo>
                  <a:cubicBezTo>
                    <a:pt x="31243" y="2100"/>
                    <a:pt x="23370" y="-1233"/>
                    <a:pt x="15710" y="422"/>
                  </a:cubicBezTo>
                  <a:cubicBezTo>
                    <a:pt x="6766" y="2832"/>
                    <a:pt x="412" y="10754"/>
                    <a:pt x="0" y="20007"/>
                  </a:cubicBezTo>
                  <a:cubicBezTo>
                    <a:pt x="0" y="41112"/>
                    <a:pt x="31629" y="65501"/>
                    <a:pt x="32974" y="66533"/>
                  </a:cubicBezTo>
                  <a:close/>
                  <a:moveTo>
                    <a:pt x="17546" y="8138"/>
                  </a:moveTo>
                  <a:cubicBezTo>
                    <a:pt x="18240" y="7971"/>
                    <a:pt x="18951" y="7887"/>
                    <a:pt x="19665" y="7888"/>
                  </a:cubicBezTo>
                  <a:cubicBezTo>
                    <a:pt x="24219" y="7888"/>
                    <a:pt x="28484" y="11430"/>
                    <a:pt x="31840" y="18103"/>
                  </a:cubicBezTo>
                  <a:cubicBezTo>
                    <a:pt x="32514" y="19441"/>
                    <a:pt x="33884" y="20285"/>
                    <a:pt x="35382" y="20285"/>
                  </a:cubicBezTo>
                  <a:lnTo>
                    <a:pt x="35382" y="20285"/>
                  </a:lnTo>
                  <a:cubicBezTo>
                    <a:pt x="36879" y="20286"/>
                    <a:pt x="38250" y="19443"/>
                    <a:pt x="38925" y="18107"/>
                  </a:cubicBezTo>
                  <a:cubicBezTo>
                    <a:pt x="42813" y="10403"/>
                    <a:pt x="47890" y="6844"/>
                    <a:pt x="53242" y="8138"/>
                  </a:cubicBezTo>
                  <a:cubicBezTo>
                    <a:pt x="58615" y="9683"/>
                    <a:pt x="62448" y="14425"/>
                    <a:pt x="62830" y="20003"/>
                  </a:cubicBezTo>
                  <a:cubicBezTo>
                    <a:pt x="62830" y="33051"/>
                    <a:pt x="44816" y="50550"/>
                    <a:pt x="35382" y="58313"/>
                  </a:cubicBezTo>
                  <a:cubicBezTo>
                    <a:pt x="25945" y="50565"/>
                    <a:pt x="7934" y="33071"/>
                    <a:pt x="7934" y="20003"/>
                  </a:cubicBezTo>
                  <a:cubicBezTo>
                    <a:pt x="8322" y="14419"/>
                    <a:pt x="12164" y="9676"/>
                    <a:pt x="17546" y="8138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  <p:sp>
          <p:nvSpPr>
            <p:cNvPr id="66" name="グラフィックス 48" descr="ハート付きの笑顔 (塗りつぶしなし) 枠線">
              <a:extLst>
                <a:ext uri="{FF2B5EF4-FFF2-40B4-BE49-F238E27FC236}">
                  <a16:creationId xmlns:a16="http://schemas.microsoft.com/office/drawing/2014/main" id="{6ABBB5FA-7113-4FDE-B05A-FAE9D6289696}"/>
                </a:ext>
              </a:extLst>
            </p:cNvPr>
            <p:cNvSpPr/>
            <p:nvPr/>
          </p:nvSpPr>
          <p:spPr>
            <a:xfrm>
              <a:off x="4278437" y="2929628"/>
              <a:ext cx="70760" cy="67345"/>
            </a:xfrm>
            <a:custGeom>
              <a:avLst/>
              <a:gdLst>
                <a:gd name="connsiteX0" fmla="*/ 15682 w 70760"/>
                <a:gd name="connsiteY0" fmla="*/ 424 h 67345"/>
                <a:gd name="connsiteX1" fmla="*/ 0 w 70760"/>
                <a:gd name="connsiteY1" fmla="*/ 20005 h 67345"/>
                <a:gd name="connsiteX2" fmla="*/ 32974 w 70760"/>
                <a:gd name="connsiteY2" fmla="*/ 66531 h 67345"/>
                <a:gd name="connsiteX3" fmla="*/ 37790 w 70760"/>
                <a:gd name="connsiteY3" fmla="*/ 66531 h 67345"/>
                <a:gd name="connsiteX4" fmla="*/ 70760 w 70760"/>
                <a:gd name="connsiteY4" fmla="*/ 19993 h 67345"/>
                <a:gd name="connsiteX5" fmla="*/ 55007 w 70760"/>
                <a:gd name="connsiteY5" fmla="*/ 412 h 67345"/>
                <a:gd name="connsiteX6" fmla="*/ 35378 w 70760"/>
                <a:gd name="connsiteY6" fmla="*/ 8742 h 67345"/>
                <a:gd name="connsiteX7" fmla="*/ 15682 w 70760"/>
                <a:gd name="connsiteY7" fmla="*/ 424 h 67345"/>
                <a:gd name="connsiteX8" fmla="*/ 35378 w 70760"/>
                <a:gd name="connsiteY8" fmla="*/ 20283 h 67345"/>
                <a:gd name="connsiteX9" fmla="*/ 35378 w 70760"/>
                <a:gd name="connsiteY9" fmla="*/ 20283 h 67345"/>
                <a:gd name="connsiteX10" fmla="*/ 38921 w 70760"/>
                <a:gd name="connsiteY10" fmla="*/ 18101 h 67345"/>
                <a:gd name="connsiteX11" fmla="*/ 53182 w 70760"/>
                <a:gd name="connsiteY11" fmla="*/ 8139 h 67345"/>
                <a:gd name="connsiteX12" fmla="*/ 62822 w 70760"/>
                <a:gd name="connsiteY12" fmla="*/ 20005 h 67345"/>
                <a:gd name="connsiteX13" fmla="*/ 35374 w 70760"/>
                <a:gd name="connsiteY13" fmla="*/ 58311 h 67345"/>
                <a:gd name="connsiteX14" fmla="*/ 7934 w 70760"/>
                <a:gd name="connsiteY14" fmla="*/ 20005 h 67345"/>
                <a:gd name="connsiteX15" fmla="*/ 17526 w 70760"/>
                <a:gd name="connsiteY15" fmla="*/ 8143 h 67345"/>
                <a:gd name="connsiteX16" fmla="*/ 19645 w 70760"/>
                <a:gd name="connsiteY16" fmla="*/ 7905 h 67345"/>
                <a:gd name="connsiteX17" fmla="*/ 31836 w 70760"/>
                <a:gd name="connsiteY17" fmla="*/ 18125 h 67345"/>
                <a:gd name="connsiteX18" fmla="*/ 35378 w 70760"/>
                <a:gd name="connsiteY18" fmla="*/ 20283 h 6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760" h="67345">
                  <a:moveTo>
                    <a:pt x="15682" y="424"/>
                  </a:moveTo>
                  <a:cubicBezTo>
                    <a:pt x="6697" y="2761"/>
                    <a:pt x="317" y="10726"/>
                    <a:pt x="0" y="20005"/>
                  </a:cubicBezTo>
                  <a:cubicBezTo>
                    <a:pt x="0" y="41110"/>
                    <a:pt x="31629" y="65503"/>
                    <a:pt x="32974" y="66531"/>
                  </a:cubicBezTo>
                  <a:cubicBezTo>
                    <a:pt x="34396" y="67616"/>
                    <a:pt x="36368" y="67616"/>
                    <a:pt x="37790" y="66531"/>
                  </a:cubicBezTo>
                  <a:cubicBezTo>
                    <a:pt x="39135" y="65503"/>
                    <a:pt x="70760" y="41110"/>
                    <a:pt x="70760" y="19993"/>
                  </a:cubicBezTo>
                  <a:cubicBezTo>
                    <a:pt x="70327" y="10734"/>
                    <a:pt x="63959" y="2818"/>
                    <a:pt x="55007" y="412"/>
                  </a:cubicBezTo>
                  <a:cubicBezTo>
                    <a:pt x="47363" y="-1220"/>
                    <a:pt x="39515" y="2110"/>
                    <a:pt x="35378" y="8742"/>
                  </a:cubicBezTo>
                  <a:cubicBezTo>
                    <a:pt x="31227" y="2090"/>
                    <a:pt x="23345" y="-1239"/>
                    <a:pt x="15682" y="424"/>
                  </a:cubicBezTo>
                  <a:close/>
                  <a:moveTo>
                    <a:pt x="35378" y="20283"/>
                  </a:moveTo>
                  <a:lnTo>
                    <a:pt x="35378" y="20283"/>
                  </a:lnTo>
                  <a:cubicBezTo>
                    <a:pt x="36876" y="20283"/>
                    <a:pt x="38247" y="19438"/>
                    <a:pt x="38921" y="18101"/>
                  </a:cubicBezTo>
                  <a:cubicBezTo>
                    <a:pt x="42789" y="10417"/>
                    <a:pt x="47867" y="6878"/>
                    <a:pt x="53182" y="8139"/>
                  </a:cubicBezTo>
                  <a:cubicBezTo>
                    <a:pt x="58571" y="9674"/>
                    <a:pt x="62424" y="14416"/>
                    <a:pt x="62822" y="20005"/>
                  </a:cubicBezTo>
                  <a:cubicBezTo>
                    <a:pt x="62822" y="33049"/>
                    <a:pt x="44812" y="50551"/>
                    <a:pt x="35374" y="58311"/>
                  </a:cubicBezTo>
                  <a:cubicBezTo>
                    <a:pt x="25941" y="50563"/>
                    <a:pt x="7934" y="33072"/>
                    <a:pt x="7934" y="20005"/>
                  </a:cubicBezTo>
                  <a:cubicBezTo>
                    <a:pt x="8318" y="14427"/>
                    <a:pt x="12152" y="9686"/>
                    <a:pt x="17526" y="8143"/>
                  </a:cubicBezTo>
                  <a:cubicBezTo>
                    <a:pt x="18221" y="7981"/>
                    <a:pt x="18932" y="7901"/>
                    <a:pt x="19645" y="7905"/>
                  </a:cubicBezTo>
                  <a:cubicBezTo>
                    <a:pt x="24199" y="7905"/>
                    <a:pt x="28468" y="11456"/>
                    <a:pt x="31836" y="18125"/>
                  </a:cubicBezTo>
                  <a:cubicBezTo>
                    <a:pt x="32516" y="19453"/>
                    <a:pt x="33885" y="20287"/>
                    <a:pt x="35378" y="20283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 sz="1400"/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4D8F38-2973-7C4E-B810-2EE10EEBA081}"/>
              </a:ext>
            </a:extLst>
          </p:cNvPr>
          <p:cNvSpPr txBox="1"/>
          <p:nvPr/>
        </p:nvSpPr>
        <p:spPr>
          <a:xfrm>
            <a:off x="3440348" y="5568063"/>
            <a:ext cx="2204258" cy="400110"/>
          </a:xfrm>
          <a:prstGeom prst="rect">
            <a:avLst/>
          </a:prstGeom>
          <a:solidFill>
            <a:srgbClr val="F2B6DA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Capacity Building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669D3F4-E9A7-674C-8C2D-3A4F69E49114}"/>
              </a:ext>
            </a:extLst>
          </p:cNvPr>
          <p:cNvGrpSpPr/>
          <p:nvPr/>
        </p:nvGrpSpPr>
        <p:grpSpPr>
          <a:xfrm>
            <a:off x="788421" y="1179666"/>
            <a:ext cx="7944261" cy="1924322"/>
            <a:chOff x="782304" y="1140535"/>
            <a:chExt cx="7944261" cy="1924322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E1AE87F-B1F6-4EE2-8039-2043A949259C}"/>
                </a:ext>
              </a:extLst>
            </p:cNvPr>
            <p:cNvSpPr/>
            <p:nvPr/>
          </p:nvSpPr>
          <p:spPr>
            <a:xfrm>
              <a:off x="856034" y="1177720"/>
              <a:ext cx="7505662" cy="18871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コンテンツ プレースホルダー 2">
              <a:extLst>
                <a:ext uri="{FF2B5EF4-FFF2-40B4-BE49-F238E27FC236}">
                  <a16:creationId xmlns:a16="http://schemas.microsoft.com/office/drawing/2014/main" id="{374698BA-BB81-431E-87EA-2AFC96F16834}"/>
                </a:ext>
              </a:extLst>
            </p:cNvPr>
            <p:cNvSpPr txBox="1">
              <a:spLocks/>
            </p:cNvSpPr>
            <p:nvPr/>
          </p:nvSpPr>
          <p:spPr>
            <a:xfrm>
              <a:off x="782304" y="1140535"/>
              <a:ext cx="3871806" cy="16671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360000" tIns="45720" rIns="91440" bIns="45720" rtlCol="0" anchor="t" anchorCtr="0">
              <a:norm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kumimoji="1" sz="3200" b="1" kern="120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ja-JP" sz="1400" dirty="0">
                  <a:solidFill>
                    <a:srgbClr val="C00000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Responsibilities of institution</a:t>
              </a:r>
            </a:p>
            <a:p>
              <a:pPr algn="l"/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4-1 Establishing a data policy</a:t>
              </a:r>
            </a:p>
            <a:p>
              <a:pPr algn="l"/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4-2 Appending metadata</a:t>
              </a:r>
            </a:p>
            <a:p>
              <a:pPr algn="l"/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4-3 Establishing human resources and support systems</a:t>
              </a:r>
            </a:p>
            <a:p>
              <a:pPr algn="l"/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4-4 Ensuring security</a:t>
              </a:r>
            </a:p>
          </p:txBody>
        </p:sp>
        <p:sp>
          <p:nvSpPr>
            <p:cNvPr id="39" name="コンテンツ プレースホルダー 2">
              <a:extLst>
                <a:ext uri="{FF2B5EF4-FFF2-40B4-BE49-F238E27FC236}">
                  <a16:creationId xmlns:a16="http://schemas.microsoft.com/office/drawing/2014/main" id="{72BC92DC-9BBF-4A53-A37C-529D9BAC0289}"/>
                </a:ext>
              </a:extLst>
            </p:cNvPr>
            <p:cNvSpPr txBox="1">
              <a:spLocks/>
            </p:cNvSpPr>
            <p:nvPr/>
          </p:nvSpPr>
          <p:spPr>
            <a:xfrm>
              <a:off x="4402857" y="1145433"/>
              <a:ext cx="4323708" cy="16671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360000" tIns="45720" rIns="91440" bIns="45720" rtlCol="0" anchor="t" anchorCtr="0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kumimoji="1" sz="3200" b="1" kern="120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n-US" altLang="ja-JP" sz="1400" dirty="0">
                  <a:solidFill>
                    <a:srgbClr val="C00000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Responsibilities of researcher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6-1 Determining data to be managed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6-2 Appending Metadata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6-3 Designing a DMP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6-4 Retaining research data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6-5 Publishing and sharing research data</a:t>
              </a:r>
            </a:p>
            <a:p>
              <a:pPr algn="l">
                <a:spcBef>
                  <a:spcPts val="0"/>
                </a:spcBef>
              </a:pPr>
              <a:r>
                <a:rPr lang="en-US" altLang="ja-JP" sz="1400" b="0" dirty="0">
                  <a:solidFill>
                    <a:schemeClr val="tx1"/>
                  </a:solidFill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6-6 Post-project handling </a:t>
              </a:r>
              <a:endParaRPr kumimoji="0" lang="ja-JP" altLang="en-US" sz="1400" b="0" kern="0" dirty="0">
                <a:solidFill>
                  <a:schemeClr val="tx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23D0EBC-601B-4BE4-B64F-504D5ED49A9D}"/>
                </a:ext>
              </a:extLst>
            </p:cNvPr>
            <p:cNvSpPr txBox="1"/>
            <p:nvPr/>
          </p:nvSpPr>
          <p:spPr>
            <a:xfrm>
              <a:off x="983848" y="2663790"/>
              <a:ext cx="7217086" cy="384721"/>
            </a:xfrm>
            <a:prstGeom prst="rect">
              <a:avLst/>
            </a:prstGeom>
            <a:noFill/>
          </p:spPr>
          <p:txBody>
            <a:bodyPr wrap="square" bIns="0">
              <a:spAutoFit/>
            </a:bodyPr>
            <a:lstStyle/>
            <a:p>
              <a:r>
                <a:rPr lang="en-US" altLang="ja-JP" sz="11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These items have been extracted from the Cabinet Office's "Basic Approach to the Management and Use of Publicly Funded Research Data".</a:t>
              </a:r>
              <a:endParaRPr lang="ja-JP" altLang="en-US" sz="1100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CDDF831-AC13-F84B-B12A-1CC353008CEE}"/>
              </a:ext>
            </a:extLst>
          </p:cNvPr>
          <p:cNvSpPr txBox="1"/>
          <p:nvPr/>
        </p:nvSpPr>
        <p:spPr>
          <a:xfrm>
            <a:off x="1745849" y="4492987"/>
            <a:ext cx="1750800" cy="400110"/>
          </a:xfrm>
          <a:prstGeom prst="rect">
            <a:avLst/>
          </a:prstGeom>
          <a:solidFill>
            <a:srgbClr val="BEEF0C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Curation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58FB705-E9B9-724E-B769-B2BDCF9DBC38}"/>
              </a:ext>
            </a:extLst>
          </p:cNvPr>
          <p:cNvSpPr txBox="1"/>
          <p:nvPr/>
        </p:nvSpPr>
        <p:spPr>
          <a:xfrm>
            <a:off x="5402523" y="4497471"/>
            <a:ext cx="2500813" cy="400110"/>
          </a:xfrm>
          <a:prstGeom prst="rect">
            <a:avLst/>
          </a:prstGeom>
          <a:solidFill>
            <a:srgbClr val="8CB242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Computation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C9D69BA-C2F9-4D60-81DD-B93C319D7144}"/>
              </a:ext>
            </a:extLst>
          </p:cNvPr>
          <p:cNvSpPr txBox="1"/>
          <p:nvPr/>
        </p:nvSpPr>
        <p:spPr>
          <a:xfrm>
            <a:off x="5825501" y="3585643"/>
            <a:ext cx="2098651" cy="400110"/>
          </a:xfrm>
          <a:prstGeom prst="rect">
            <a:avLst/>
          </a:prstGeom>
          <a:solidFill>
            <a:srgbClr val="EDDC0F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Provenance</a:t>
            </a:r>
            <a:endParaRPr kumimoji="1" lang="ja-JP" altLang="en-US" sz="2000" b="1" dirty="0">
              <a:latin typeface="Segoe UI Historic" panose="020B0502040204020203" pitchFamily="34" charset="0"/>
              <a:ea typeface="メイリオ" panose="020B0604030504040204" pitchFamily="50" charset="-128"/>
              <a:cs typeface="Segoe UI Historic" panose="020B0502040204020203" pitchFamily="34" charset="0"/>
            </a:endParaRPr>
          </a:p>
        </p:txBody>
      </p:sp>
      <p:sp>
        <p:nvSpPr>
          <p:cNvPr id="52" name="スライド番号プレースホルダー 1">
            <a:extLst>
              <a:ext uri="{FF2B5EF4-FFF2-40B4-BE49-F238E27FC236}">
                <a16:creationId xmlns:a16="http://schemas.microsoft.com/office/drawing/2014/main" id="{3CAB57AA-0F57-E34F-8DE2-D501B43CB390}"/>
              </a:ext>
            </a:extLst>
          </p:cNvPr>
          <p:cNvSpPr txBox="1">
            <a:spLocks/>
          </p:cNvSpPr>
          <p:nvPr/>
        </p:nvSpPr>
        <p:spPr>
          <a:xfrm>
            <a:off x="8653795" y="6578346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013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fld id="{94D0F974-EAA4-4FF0-AEF2-0D228B5612C7}" type="slidenum">
              <a:rPr lang="en-US" altLang="ja-JP" sz="140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pPr marL="0" indent="0" algn="r">
                <a:buNone/>
              </a:pPr>
              <a:t>18</a:t>
            </a:fld>
            <a:endParaRPr lang="en-US" altLang="ja-JP" sz="1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5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EA5F7FB-EE83-4427-A665-E8805AF2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New NII Research Data Cloud</a:t>
            </a:r>
            <a:endParaRPr kumimoji="1" lang="ja-JP" altLang="en-US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698C3A-0A7D-423F-8C00-241FECF3BE05}"/>
              </a:ext>
            </a:extLst>
          </p:cNvPr>
          <p:cNvSpPr txBox="1"/>
          <p:nvPr/>
        </p:nvSpPr>
        <p:spPr>
          <a:xfrm>
            <a:off x="134041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①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1DB458E-1391-45F0-B47D-64364B1C872A}"/>
              </a:ext>
            </a:extLst>
          </p:cNvPr>
          <p:cNvSpPr txBox="1"/>
          <p:nvPr/>
        </p:nvSpPr>
        <p:spPr>
          <a:xfrm>
            <a:off x="1798114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②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F7A4F11-33C9-46DA-A156-04BB8C536BAA}"/>
              </a:ext>
            </a:extLst>
          </p:cNvPr>
          <p:cNvSpPr txBox="1"/>
          <p:nvPr/>
        </p:nvSpPr>
        <p:spPr>
          <a:xfrm>
            <a:off x="2761854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③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C69A840-7B2A-4BBE-BD6E-BC0F90B978FD}"/>
              </a:ext>
            </a:extLst>
          </p:cNvPr>
          <p:cNvSpPr txBox="1"/>
          <p:nvPr/>
        </p:nvSpPr>
        <p:spPr>
          <a:xfrm>
            <a:off x="4252332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6B42E58-D02D-45EF-AE15-FFD2EC2964BC}"/>
              </a:ext>
            </a:extLst>
          </p:cNvPr>
          <p:cNvSpPr txBox="1"/>
          <p:nvPr/>
        </p:nvSpPr>
        <p:spPr>
          <a:xfrm>
            <a:off x="4971630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⑥</a:t>
            </a:r>
            <a:endParaRPr kumimoji="1" lang="ja-JP" altLang="en-US" sz="2400" b="1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36A77D2-80F0-4E6D-9AEA-009776696EE4}"/>
              </a:ext>
            </a:extLst>
          </p:cNvPr>
          <p:cNvSpPr txBox="1"/>
          <p:nvPr/>
        </p:nvSpPr>
        <p:spPr>
          <a:xfrm>
            <a:off x="8464520" y="598745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/>
              <a:t>⑦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46A4D3A-954D-4196-B6A5-ECCAB031EE07}"/>
              </a:ext>
            </a:extLst>
          </p:cNvPr>
          <p:cNvSpPr txBox="1"/>
          <p:nvPr/>
        </p:nvSpPr>
        <p:spPr>
          <a:xfrm>
            <a:off x="3558801" y="598745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latin typeface="Segoe UI Historic" panose="020B0502040204020203" pitchFamily="34" charset="0"/>
                <a:cs typeface="Segoe UI Historic" panose="020B0502040204020203" pitchFamily="34" charset="0"/>
              </a:rPr>
              <a:t>④</a:t>
            </a:r>
          </a:p>
        </p:txBody>
      </p:sp>
      <p:sp>
        <p:nvSpPr>
          <p:cNvPr id="58" name="コンテンツ プレースホルダー 1">
            <a:extLst>
              <a:ext uri="{FF2B5EF4-FFF2-40B4-BE49-F238E27FC236}">
                <a16:creationId xmlns:a16="http://schemas.microsoft.com/office/drawing/2014/main" id="{2C93ADA9-B24D-4CCE-9228-29224455F3ED}"/>
              </a:ext>
            </a:extLst>
          </p:cNvPr>
          <p:cNvSpPr txBox="1">
            <a:spLocks/>
          </p:cNvSpPr>
          <p:nvPr/>
        </p:nvSpPr>
        <p:spPr>
          <a:xfrm>
            <a:off x="457274" y="1612129"/>
            <a:ext cx="4636161" cy="4038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1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8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15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15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Governance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Provenance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Code Package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Computation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Data Curation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Secure Storage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ja-JP" sz="28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Capacity Building</a:t>
            </a:r>
            <a:endParaRPr lang="ja-JP" altLang="en-US" sz="2800" dirty="0"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pic>
        <p:nvPicPr>
          <p:cNvPr id="50" name="図 49" descr="ゲームの画面&#10;&#10;低い精度で自動的に生成された説明">
            <a:extLst>
              <a:ext uri="{FF2B5EF4-FFF2-40B4-BE49-F238E27FC236}">
                <a16:creationId xmlns:a16="http://schemas.microsoft.com/office/drawing/2014/main" id="{500EA047-DC56-4A30-8264-B5A514B4F6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925" y="1308096"/>
            <a:ext cx="4443281" cy="4038484"/>
          </a:xfrm>
          <a:prstGeom prst="rect">
            <a:avLst/>
          </a:prstGeom>
        </p:spPr>
      </p:pic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0E021048-C7F0-496D-A240-E6DB169D1D75}"/>
              </a:ext>
            </a:extLst>
          </p:cNvPr>
          <p:cNvGrpSpPr/>
          <p:nvPr/>
        </p:nvGrpSpPr>
        <p:grpSpPr>
          <a:xfrm>
            <a:off x="346290" y="5785232"/>
            <a:ext cx="8474182" cy="1013955"/>
            <a:chOff x="346290" y="5661248"/>
            <a:chExt cx="8474182" cy="1013955"/>
          </a:xfrm>
        </p:grpSpPr>
        <p:cxnSp>
          <p:nvCxnSpPr>
            <p:cNvPr id="99" name="直線矢印コネクタ 98">
              <a:extLst>
                <a:ext uri="{FF2B5EF4-FFF2-40B4-BE49-F238E27FC236}">
                  <a16:creationId xmlns:a16="http://schemas.microsoft.com/office/drawing/2014/main" id="{B091965E-B184-4D77-9FB8-04C8A4A651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290" y="5769259"/>
              <a:ext cx="4477738" cy="1"/>
            </a:xfrm>
            <a:prstGeom prst="straightConnector1">
              <a:avLst/>
            </a:prstGeom>
            <a:ln w="76200">
              <a:solidFill>
                <a:srgbClr val="DAE3F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386BECCF-8F45-4096-A668-9369E96B9E23}"/>
                </a:ext>
              </a:extLst>
            </p:cNvPr>
            <p:cNvSpPr/>
            <p:nvPr/>
          </p:nvSpPr>
          <p:spPr>
            <a:xfrm>
              <a:off x="346290" y="6387203"/>
              <a:ext cx="4491826" cy="288000"/>
            </a:xfrm>
            <a:prstGeom prst="rect">
              <a:avLst/>
            </a:prstGeom>
            <a:solidFill>
              <a:srgbClr val="3D5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RDM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9AC5CD15-F45E-4D4F-8651-A04056C6A87C}"/>
                </a:ext>
              </a:extLst>
            </p:cNvPr>
            <p:cNvSpPr/>
            <p:nvPr/>
          </p:nvSpPr>
          <p:spPr>
            <a:xfrm>
              <a:off x="4838116" y="6387203"/>
              <a:ext cx="2355990" cy="288000"/>
            </a:xfrm>
            <a:prstGeom prst="rect">
              <a:avLst/>
            </a:prstGeom>
            <a:solidFill>
              <a:srgbClr val="FF8A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Publication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395B9FA2-4A2C-44E6-B7C9-830FA6D1B835}"/>
                </a:ext>
              </a:extLst>
            </p:cNvPr>
            <p:cNvSpPr/>
            <p:nvPr/>
          </p:nvSpPr>
          <p:spPr>
            <a:xfrm>
              <a:off x="7194106" y="6387203"/>
              <a:ext cx="1626366" cy="288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altLang="ja-JP" sz="1662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Discovery</a:t>
              </a:r>
              <a:endParaRPr lang="ja-JP" altLang="en-US" sz="1662" dirty="0">
                <a:latin typeface="Segoe UI Historic" panose="020B0502040204020203" pitchFamily="34" charset="0"/>
                <a:ea typeface="メイリオ" panose="020B0604030504040204" pitchFamily="50" charset="-128"/>
                <a:cs typeface="Segoe UI Historic" panose="020B0502040204020203" pitchFamily="34" charset="0"/>
              </a:endParaRPr>
            </a:p>
          </p:txBody>
        </p: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CE1F4C7A-9519-4D59-8BA6-ABBF541E1C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0220" y="5769260"/>
              <a:ext cx="3976228" cy="0"/>
            </a:xfrm>
            <a:prstGeom prst="straightConnector1">
              <a:avLst/>
            </a:prstGeom>
            <a:ln w="76200">
              <a:solidFill>
                <a:srgbClr val="E2F0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グループ化 103">
              <a:extLst>
                <a:ext uri="{FF2B5EF4-FFF2-40B4-BE49-F238E27FC236}">
                  <a16:creationId xmlns:a16="http://schemas.microsoft.com/office/drawing/2014/main" id="{83DF2A5F-7034-4B54-AC37-837AB9E98CF9}"/>
                </a:ext>
              </a:extLst>
            </p:cNvPr>
            <p:cNvGrpSpPr/>
            <p:nvPr/>
          </p:nvGrpSpPr>
          <p:grpSpPr>
            <a:xfrm>
              <a:off x="3969249" y="5892378"/>
              <a:ext cx="501740" cy="484808"/>
              <a:chOff x="3885807" y="863282"/>
              <a:chExt cx="501740" cy="484808"/>
            </a:xfrm>
          </p:grpSpPr>
          <p:sp>
            <p:nvSpPr>
              <p:cNvPr id="136" name="テキスト ボックス 135">
                <a:extLst>
                  <a:ext uri="{FF2B5EF4-FFF2-40B4-BE49-F238E27FC236}">
                    <a16:creationId xmlns:a16="http://schemas.microsoft.com/office/drawing/2014/main" id="{9A5CE98E-22FA-4E1B-A598-FD75147E6164}"/>
                  </a:ext>
                </a:extLst>
              </p:cNvPr>
              <p:cNvSpPr txBox="1"/>
              <p:nvPr/>
            </p:nvSpPr>
            <p:spPr>
              <a:xfrm>
                <a:off x="3885807" y="1163424"/>
                <a:ext cx="5017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Writing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37" name="図 136">
                <a:extLst>
                  <a:ext uri="{FF2B5EF4-FFF2-40B4-BE49-F238E27FC236}">
                    <a16:creationId xmlns:a16="http://schemas.microsoft.com/office/drawing/2014/main" id="{AAD6371C-9523-4B2B-9966-18CF6BBD52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2417" y="863282"/>
                <a:ext cx="275733" cy="324000"/>
              </a:xfrm>
              <a:prstGeom prst="rect">
                <a:avLst/>
              </a:prstGeom>
            </p:spPr>
          </p:pic>
        </p:grp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AF427AB-6F93-4BE3-8B36-1C0E6D8DB694}"/>
                </a:ext>
              </a:extLst>
            </p:cNvPr>
            <p:cNvGrpSpPr/>
            <p:nvPr/>
          </p:nvGrpSpPr>
          <p:grpSpPr>
            <a:xfrm>
              <a:off x="430391" y="5892378"/>
              <a:ext cx="589906" cy="484808"/>
              <a:chOff x="273893" y="863282"/>
              <a:chExt cx="589906" cy="484808"/>
            </a:xfrm>
          </p:grpSpPr>
          <p:pic>
            <p:nvPicPr>
              <p:cNvPr id="134" name="図 133">
                <a:extLst>
                  <a:ext uri="{FF2B5EF4-FFF2-40B4-BE49-F238E27FC236}">
                    <a16:creationId xmlns:a16="http://schemas.microsoft.com/office/drawing/2014/main" id="{1F5F3CFD-D984-4B2B-8E09-093F2F13F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6845" y="863282"/>
                <a:ext cx="324000" cy="324000"/>
              </a:xfrm>
              <a:prstGeom prst="rect">
                <a:avLst/>
              </a:prstGeom>
            </p:spPr>
          </p:pic>
          <p:sp>
            <p:nvSpPr>
              <p:cNvPr id="135" name="テキスト ボックス 134">
                <a:extLst>
                  <a:ext uri="{FF2B5EF4-FFF2-40B4-BE49-F238E27FC236}">
                    <a16:creationId xmlns:a16="http://schemas.microsoft.com/office/drawing/2014/main" id="{A00278A7-217B-4BC2-ADEF-0EA50BD0BBAC}"/>
                  </a:ext>
                </a:extLst>
              </p:cNvPr>
              <p:cNvSpPr txBox="1"/>
              <p:nvPr/>
            </p:nvSpPr>
            <p:spPr>
              <a:xfrm>
                <a:off x="273893" y="1163424"/>
                <a:ext cx="58990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Planning</a:t>
                </a:r>
              </a:p>
            </p:txBody>
          </p:sp>
        </p:grpSp>
        <p:grpSp>
          <p:nvGrpSpPr>
            <p:cNvPr id="106" name="グループ化 105">
              <a:extLst>
                <a:ext uri="{FF2B5EF4-FFF2-40B4-BE49-F238E27FC236}">
                  <a16:creationId xmlns:a16="http://schemas.microsoft.com/office/drawing/2014/main" id="{0C49CD0F-FF2E-445C-9E25-D23DC24268C6}"/>
                </a:ext>
              </a:extLst>
            </p:cNvPr>
            <p:cNvGrpSpPr/>
            <p:nvPr/>
          </p:nvGrpSpPr>
          <p:grpSpPr>
            <a:xfrm>
              <a:off x="3223961" y="5892378"/>
              <a:ext cx="543418" cy="484808"/>
              <a:chOff x="3019257" y="863282"/>
              <a:chExt cx="543418" cy="484808"/>
            </a:xfrm>
          </p:grpSpPr>
          <p:pic>
            <p:nvPicPr>
              <p:cNvPr id="132" name="図 131">
                <a:extLst>
                  <a:ext uri="{FF2B5EF4-FFF2-40B4-BE49-F238E27FC236}">
                    <a16:creationId xmlns:a16="http://schemas.microsoft.com/office/drawing/2014/main" id="{83DFB4F2-0DF2-4C47-8E11-55D295F95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1295" y="863282"/>
                <a:ext cx="324000" cy="324000"/>
              </a:xfrm>
              <a:prstGeom prst="rect">
                <a:avLst/>
              </a:prstGeom>
            </p:spPr>
          </p:pic>
          <p:sp>
            <p:nvSpPr>
              <p:cNvPr id="133" name="テキスト ボックス 132">
                <a:extLst>
                  <a:ext uri="{FF2B5EF4-FFF2-40B4-BE49-F238E27FC236}">
                    <a16:creationId xmlns:a16="http://schemas.microsoft.com/office/drawing/2014/main" id="{7B2B1728-E788-44FF-91FB-3A387CB155F0}"/>
                  </a:ext>
                </a:extLst>
              </p:cNvPr>
              <p:cNvSpPr txBox="1"/>
              <p:nvPr/>
            </p:nvSpPr>
            <p:spPr>
              <a:xfrm>
                <a:off x="3019257" y="1163424"/>
                <a:ext cx="54341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Analysis</a:t>
                </a:r>
              </a:p>
            </p:txBody>
          </p:sp>
        </p:grpSp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64B51D8F-F622-4E90-86A6-F0E6DA19CECB}"/>
                </a:ext>
              </a:extLst>
            </p:cNvPr>
            <p:cNvGrpSpPr/>
            <p:nvPr/>
          </p:nvGrpSpPr>
          <p:grpSpPr>
            <a:xfrm>
              <a:off x="6383518" y="5892378"/>
              <a:ext cx="838115" cy="484808"/>
              <a:chOff x="6098566" y="863282"/>
              <a:chExt cx="838115" cy="484808"/>
            </a:xfrm>
          </p:grpSpPr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0E363770-02EF-4012-A2A6-5A4EED4EEF55}"/>
                  </a:ext>
                </a:extLst>
              </p:cNvPr>
              <p:cNvSpPr txBox="1"/>
              <p:nvPr/>
            </p:nvSpPr>
            <p:spPr>
              <a:xfrm>
                <a:off x="6098566" y="1163424"/>
                <a:ext cx="8381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Preservation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31" name="図 130">
                <a:extLst>
                  <a:ext uri="{FF2B5EF4-FFF2-40B4-BE49-F238E27FC236}">
                    <a16:creationId xmlns:a16="http://schemas.microsoft.com/office/drawing/2014/main" id="{F0FB893B-D1BA-4B9A-9015-931EE8C89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90829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7765BAF9-6301-4A2B-BAAD-C70751E6B3AD}"/>
                </a:ext>
              </a:extLst>
            </p:cNvPr>
            <p:cNvGrpSpPr/>
            <p:nvPr/>
          </p:nvGrpSpPr>
          <p:grpSpPr>
            <a:xfrm>
              <a:off x="5372409" y="5892378"/>
              <a:ext cx="751809" cy="485321"/>
              <a:chOff x="5358773" y="863282"/>
              <a:chExt cx="751809" cy="485321"/>
            </a:xfrm>
          </p:grpSpPr>
          <p:sp>
            <p:nvSpPr>
              <p:cNvPr id="127" name="テキスト ボックス 126">
                <a:extLst>
                  <a:ext uri="{FF2B5EF4-FFF2-40B4-BE49-F238E27FC236}">
                    <a16:creationId xmlns:a16="http://schemas.microsoft.com/office/drawing/2014/main" id="{3A6880C0-FFAB-420A-BD4B-FDDE3546E194}"/>
                  </a:ext>
                </a:extLst>
              </p:cNvPr>
              <p:cNvSpPr txBox="1"/>
              <p:nvPr/>
            </p:nvSpPr>
            <p:spPr>
              <a:xfrm>
                <a:off x="5358773" y="1169515"/>
                <a:ext cx="751809" cy="179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Publication</a:t>
                </a:r>
              </a:p>
            </p:txBody>
          </p:sp>
          <p:pic>
            <p:nvPicPr>
              <p:cNvPr id="128" name="図 127">
                <a:extLst>
                  <a:ext uri="{FF2B5EF4-FFF2-40B4-BE49-F238E27FC236}">
                    <a16:creationId xmlns:a16="http://schemas.microsoft.com/office/drawing/2014/main" id="{7130F713-53A9-43F5-8511-9A582CE0A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2701" y="863282"/>
                <a:ext cx="324000" cy="324000"/>
              </a:xfrm>
              <a:prstGeom prst="rect">
                <a:avLst/>
              </a:prstGeom>
            </p:spPr>
          </p:pic>
          <p:pic>
            <p:nvPicPr>
              <p:cNvPr id="129" name="図 128">
                <a:extLst>
                  <a:ext uri="{FF2B5EF4-FFF2-40B4-BE49-F238E27FC236}">
                    <a16:creationId xmlns:a16="http://schemas.microsoft.com/office/drawing/2014/main" id="{CD0FE2EE-5BC6-4A57-BFAE-E65B6E6AC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0558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09" name="グループ化 108">
              <a:extLst>
                <a:ext uri="{FF2B5EF4-FFF2-40B4-BE49-F238E27FC236}">
                  <a16:creationId xmlns:a16="http://schemas.microsoft.com/office/drawing/2014/main" id="{D877FA49-AA7C-43A4-B819-488298CE3BCE}"/>
                </a:ext>
              </a:extLst>
            </p:cNvPr>
            <p:cNvGrpSpPr/>
            <p:nvPr/>
          </p:nvGrpSpPr>
          <p:grpSpPr>
            <a:xfrm>
              <a:off x="8200923" y="5892378"/>
              <a:ext cx="378956" cy="484808"/>
              <a:chOff x="8044425" y="863282"/>
              <a:chExt cx="378956" cy="484808"/>
            </a:xfrm>
          </p:grpSpPr>
          <p:sp>
            <p:nvSpPr>
              <p:cNvPr id="125" name="テキスト ボックス 124">
                <a:extLst>
                  <a:ext uri="{FF2B5EF4-FFF2-40B4-BE49-F238E27FC236}">
                    <a16:creationId xmlns:a16="http://schemas.microsoft.com/office/drawing/2014/main" id="{6D379C1E-7C11-40AE-8E35-02A93E25B498}"/>
                  </a:ext>
                </a:extLst>
              </p:cNvPr>
              <p:cNvSpPr txBox="1"/>
              <p:nvPr/>
            </p:nvSpPr>
            <p:spPr>
              <a:xfrm>
                <a:off x="8131634" y="1163424"/>
                <a:ext cx="2917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Idea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6" name="図 125">
                <a:extLst>
                  <a:ext uri="{FF2B5EF4-FFF2-40B4-BE49-F238E27FC236}">
                    <a16:creationId xmlns:a16="http://schemas.microsoft.com/office/drawing/2014/main" id="{76CA8BBC-D3E0-4404-92A3-966E49234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44425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9E499969-43AF-432F-8B7D-9FC03542863F}"/>
                </a:ext>
              </a:extLst>
            </p:cNvPr>
            <p:cNvGrpSpPr/>
            <p:nvPr/>
          </p:nvGrpSpPr>
          <p:grpSpPr>
            <a:xfrm>
              <a:off x="7369256" y="5880554"/>
              <a:ext cx="659101" cy="496632"/>
              <a:chOff x="7184030" y="851458"/>
              <a:chExt cx="659101" cy="496632"/>
            </a:xfrm>
          </p:grpSpPr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B730BA73-7CCE-4394-B1C5-D249A314623C}"/>
                  </a:ext>
                </a:extLst>
              </p:cNvPr>
              <p:cNvSpPr txBox="1"/>
              <p:nvPr/>
            </p:nvSpPr>
            <p:spPr>
              <a:xfrm>
                <a:off x="7187054" y="1163424"/>
                <a:ext cx="65607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Discovery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3" name="図 122">
                <a:extLst>
                  <a:ext uri="{FF2B5EF4-FFF2-40B4-BE49-F238E27FC236}">
                    <a16:creationId xmlns:a16="http://schemas.microsoft.com/office/drawing/2014/main" id="{061F8EB0-C406-44B6-A2BE-6E0CEE48F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4030" y="863282"/>
                <a:ext cx="324009" cy="324000"/>
              </a:xfrm>
              <a:prstGeom prst="rect">
                <a:avLst/>
              </a:prstGeom>
            </p:spPr>
          </p:pic>
          <p:pic>
            <p:nvPicPr>
              <p:cNvPr id="124" name="図 123">
                <a:extLst>
                  <a:ext uri="{FF2B5EF4-FFF2-40B4-BE49-F238E27FC236}">
                    <a16:creationId xmlns:a16="http://schemas.microsoft.com/office/drawing/2014/main" id="{00157A59-92F0-4D37-9C98-73A9806A0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1297" y="851458"/>
                <a:ext cx="232954" cy="232951"/>
              </a:xfrm>
              <a:prstGeom prst="rect">
                <a:avLst/>
              </a:prstGeom>
            </p:spPr>
          </p:pic>
        </p:grp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B87E1DB9-B991-4002-9E65-90FF9788CBB0}"/>
                </a:ext>
              </a:extLst>
            </p:cNvPr>
            <p:cNvGrpSpPr/>
            <p:nvPr/>
          </p:nvGrpSpPr>
          <p:grpSpPr>
            <a:xfrm>
              <a:off x="4584918" y="5892378"/>
              <a:ext cx="578685" cy="484808"/>
              <a:chOff x="4583460" y="863282"/>
              <a:chExt cx="578685" cy="484808"/>
            </a:xfrm>
          </p:grpSpPr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96E99AEB-C788-4BD5-8D25-3961CBD775F4}"/>
                  </a:ext>
                </a:extLst>
              </p:cNvPr>
              <p:cNvSpPr txBox="1"/>
              <p:nvPr/>
            </p:nvSpPr>
            <p:spPr>
              <a:xfrm>
                <a:off x="4583460" y="1163424"/>
                <a:ext cx="5786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Curation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21" name="図 120">
                <a:extLst>
                  <a:ext uri="{FF2B5EF4-FFF2-40B4-BE49-F238E27FC236}">
                    <a16:creationId xmlns:a16="http://schemas.microsoft.com/office/drawing/2014/main" id="{A0C15678-7B78-4AAC-9748-E06FAA046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0802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E3484F08-EB5E-4EED-B36E-967141141B29}"/>
                </a:ext>
              </a:extLst>
            </p:cNvPr>
            <p:cNvGrpSpPr/>
            <p:nvPr/>
          </p:nvGrpSpPr>
          <p:grpSpPr>
            <a:xfrm>
              <a:off x="2165424" y="5892378"/>
              <a:ext cx="913712" cy="484808"/>
              <a:chOff x="1993828" y="863282"/>
              <a:chExt cx="913712" cy="484808"/>
            </a:xfrm>
          </p:grpSpPr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54961C75-CFAE-45E1-9331-E48F5EB543E3}"/>
                  </a:ext>
                </a:extLst>
              </p:cNvPr>
              <p:cNvSpPr txBox="1"/>
              <p:nvPr/>
            </p:nvSpPr>
            <p:spPr>
              <a:xfrm>
                <a:off x="1993828" y="1163424"/>
                <a:ext cx="91371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ja-JP" sz="1200" dirty="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Collaboration</a:t>
                </a:r>
                <a:endParaRPr lang="ja-JP" altLang="en-US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pic>
            <p:nvPicPr>
              <p:cNvPr id="119" name="図 118">
                <a:extLst>
                  <a:ext uri="{FF2B5EF4-FFF2-40B4-BE49-F238E27FC236}">
                    <a16:creationId xmlns:a16="http://schemas.microsoft.com/office/drawing/2014/main" id="{B0AC2DF5-6D3E-4788-BFFF-6FD3D957F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2491" y="863282"/>
                <a:ext cx="324000" cy="324000"/>
              </a:xfrm>
              <a:prstGeom prst="rect">
                <a:avLst/>
              </a:prstGeom>
            </p:spPr>
          </p:pic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084C1EBE-533C-444D-A1D4-AA0C5DDD75B4}"/>
                </a:ext>
              </a:extLst>
            </p:cNvPr>
            <p:cNvGrpSpPr/>
            <p:nvPr/>
          </p:nvGrpSpPr>
          <p:grpSpPr>
            <a:xfrm>
              <a:off x="1187701" y="5892378"/>
              <a:ext cx="761427" cy="484808"/>
              <a:chOff x="979828" y="863282"/>
              <a:chExt cx="761427" cy="484808"/>
            </a:xfrm>
          </p:grpSpPr>
          <p:pic>
            <p:nvPicPr>
              <p:cNvPr id="116" name="図 115">
                <a:extLst>
                  <a:ext uri="{FF2B5EF4-FFF2-40B4-BE49-F238E27FC236}">
                    <a16:creationId xmlns:a16="http://schemas.microsoft.com/office/drawing/2014/main" id="{89D5CC7F-1A71-4EF1-9045-1950FC7B2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4667" y="863282"/>
                <a:ext cx="331749" cy="324000"/>
              </a:xfrm>
              <a:prstGeom prst="rect">
                <a:avLst/>
              </a:prstGeom>
            </p:spPr>
          </p:pic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0176B739-A28E-4C6C-AB99-7D463E48B72B}"/>
                  </a:ext>
                </a:extLst>
              </p:cNvPr>
              <p:cNvSpPr txBox="1"/>
              <p:nvPr/>
            </p:nvSpPr>
            <p:spPr>
              <a:xfrm>
                <a:off x="979828" y="1163424"/>
                <a:ext cx="7614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ja-JP"/>
                </a:defPPr>
                <a:lvl1pPr algn="ctr">
                  <a:defRPr sz="1200"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defRPr>
                </a:lvl1pPr>
              </a:lstStyle>
              <a:p>
                <a:r>
                  <a:rPr lang="en-US" altLang="ja-JP" dirty="0"/>
                  <a:t>Experiment</a:t>
                </a:r>
              </a:p>
            </p:txBody>
          </p:sp>
        </p:grp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45EEE776-7E36-4B6A-BDE0-4AC8E62F67D5}"/>
                </a:ext>
              </a:extLst>
            </p:cNvPr>
            <p:cNvSpPr txBox="1"/>
            <p:nvPr/>
          </p:nvSpPr>
          <p:spPr>
            <a:xfrm>
              <a:off x="2321667" y="5661248"/>
              <a:ext cx="535531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lvl="0" algn="ctr"/>
              <a:r>
                <a:rPr lang="en-US" altLang="ja-JP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Private</a:t>
              </a:r>
              <a:endParaRPr lang="ja-JP" altLang="en-US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155F8F32-506A-4057-97C9-2F5509C06A5A}"/>
                </a:ext>
              </a:extLst>
            </p:cNvPr>
            <p:cNvSpPr txBox="1"/>
            <p:nvPr/>
          </p:nvSpPr>
          <p:spPr>
            <a:xfrm>
              <a:off x="6497145" y="5661828"/>
              <a:ext cx="477695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Autofit/>
            </a:bodyPr>
            <a:lstStyle/>
            <a:p>
              <a:pPr lvl="0" algn="ctr"/>
              <a:r>
                <a:rPr lang="en-US" altLang="ja-JP" sz="12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rPr>
                <a:t>Public</a:t>
              </a:r>
              <a:endParaRPr lang="ja-JP" altLang="en-US" sz="1200" dirty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endParaRPr>
            </a:p>
          </p:txBody>
        </p:sp>
      </p:grpSp>
      <p:sp>
        <p:nvSpPr>
          <p:cNvPr id="54" name="スライド番号プレースホルダー 1">
            <a:extLst>
              <a:ext uri="{FF2B5EF4-FFF2-40B4-BE49-F238E27FC236}">
                <a16:creationId xmlns:a16="http://schemas.microsoft.com/office/drawing/2014/main" id="{181A3F61-663D-C349-9C5B-AF8D9B21EC34}"/>
              </a:ext>
            </a:extLst>
          </p:cNvPr>
          <p:cNvSpPr txBox="1">
            <a:spLocks/>
          </p:cNvSpPr>
          <p:nvPr/>
        </p:nvSpPr>
        <p:spPr>
          <a:xfrm>
            <a:off x="8653795" y="6578346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013" indent="-268288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メイリオ" panose="020B0604030504040204" pitchFamily="50" charset="-128"/>
              <a:buChar char="•"/>
              <a:defRPr kumimoji="1"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fld id="{94D0F974-EAA4-4FF0-AEF2-0D228B5612C7}" type="slidenum">
              <a:rPr lang="en-US" altLang="ja-JP" sz="1400" smtClean="0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pPr marL="0" indent="0" algn="r">
                <a:buNone/>
              </a:pPr>
              <a:t>19</a:t>
            </a:fld>
            <a:endParaRPr lang="en-US" altLang="ja-JP" sz="1400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4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t="43722" r="23677" b="28813"/>
          <a:stretch/>
        </p:blipFill>
        <p:spPr>
          <a:xfrm>
            <a:off x="3227294" y="3192282"/>
            <a:ext cx="2700000" cy="764151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274530" y="3953436"/>
            <a:ext cx="2682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525355"/>
                </a:solidFill>
              </a:rPr>
              <a:t>yamaji@nii.ac.jp</a:t>
            </a:r>
            <a:endParaRPr kumimoji="1" lang="ja-JP" altLang="en-US" sz="2400" dirty="0">
              <a:solidFill>
                <a:srgbClr val="525355"/>
              </a:solidFill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C49B992-BD42-48B0-8832-6ACE04F38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B031CD-630A-419B-9D5E-2F6416F02156}" type="slidenum">
              <a:rPr lang="en-US" altLang="ja-JP" smtClean="0">
                <a:solidFill>
                  <a:prstClr val="black"/>
                </a:solidFill>
              </a:rPr>
              <a:pPr/>
              <a:t>20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64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C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I" id="{4C24CDA6-A8BF-485A-953F-6D6167433CC2}" vid="{8DC4F8C0-3714-4068-A07C-905C575ED609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1940</Words>
  <Application>Microsoft Office PowerPoint</Application>
  <PresentationFormat>画面に合わせる (4:3)</PresentationFormat>
  <Paragraphs>523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9" baseType="lpstr">
      <vt:lpstr>HGPｺﾞｼｯｸE</vt:lpstr>
      <vt:lpstr>メイリオ</vt:lpstr>
      <vt:lpstr>游ゴシック</vt:lpstr>
      <vt:lpstr>Arial</vt:lpstr>
      <vt:lpstr>Arial Narrow</vt:lpstr>
      <vt:lpstr>Arial Rounded MT Bold</vt:lpstr>
      <vt:lpstr>Segoe UI Historic</vt:lpstr>
      <vt:lpstr>Wingdings</vt:lpstr>
      <vt:lpstr>RCOS</vt:lpstr>
      <vt:lpstr>GORC-WG Speaker series NII Research Data Cloud</vt:lpstr>
      <vt:lpstr>NII Research Data Cloud</vt:lpstr>
      <vt:lpstr>New NII Research Data Cloud</vt:lpstr>
      <vt:lpstr>1. Do you feel like your organization/platform fits into the definition of a commons?</vt:lpstr>
      <vt:lpstr>2.What are the roles/missions of your Commons?</vt:lpstr>
      <vt:lpstr>2. What are the roles/missions of your Commons?</vt:lpstr>
      <vt:lpstr>2. What are the roles/missions of your Commons?</vt:lpstr>
      <vt:lpstr>3. Is your research commons an example of an individual service or platform, or is it an aggregation of multiple disparate organizations/commons?</vt:lpstr>
      <vt:lpstr>3. Is your research commons an example of an individual service or platform, or is it an aggregation of multiple disparate organizations/commons?</vt:lpstr>
      <vt:lpstr>3. Is your research commons an example of an individual service or platform, or is it an aggregation of multiple disparate organizations/commons?</vt:lpstr>
      <vt:lpstr>3. Is your research commons an example of an individual service or platform, or is it an aggregation of multiple disparate organizations/commons?</vt:lpstr>
      <vt:lpstr>3. Is your research commons an example of an individual service or platform, or is it an aggregation of multiple disparate organizations/commons?</vt:lpstr>
      <vt:lpstr>6. Are there any interfaces between your commons and other commons out in the world, or conversations at your commons about connecting with other groups or resources? </vt:lpstr>
      <vt:lpstr>6. Are there any interfaces between your commons and other commons out in the world, or conversations at your commons about connecting with other groups or resources? </vt:lpstr>
      <vt:lpstr>8. Some questions around social &amp; organisational constructs</vt:lpstr>
      <vt:lpstr>8. Some questions around social &amp; organisational constructs</vt:lpstr>
      <vt:lpstr>8. Some questions around social &amp; organisational constructs</vt:lpstr>
      <vt:lpstr>Seven new features of NII Research Data Cloud - shifting researchers' duties into motivation - </vt:lpstr>
      <vt:lpstr>New NII Research Data Cloud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Yukko</dc:creator>
  <cp:lastModifiedBy>yamaji kazutsuna</cp:lastModifiedBy>
  <cp:revision>134</cp:revision>
  <dcterms:created xsi:type="dcterms:W3CDTF">2021-08-30T07:09:07Z</dcterms:created>
  <dcterms:modified xsi:type="dcterms:W3CDTF">2022-02-19T23:34:43Z</dcterms:modified>
</cp:coreProperties>
</file>