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5"/>
  </p:notesMasterIdLst>
  <p:sldIdLst>
    <p:sldId id="300" r:id="rId3"/>
    <p:sldId id="301" r:id="rId4"/>
    <p:sldId id="308" r:id="rId5"/>
    <p:sldId id="337" r:id="rId6"/>
    <p:sldId id="310" r:id="rId7"/>
    <p:sldId id="312" r:id="rId8"/>
    <p:sldId id="317" r:id="rId9"/>
    <p:sldId id="321" r:id="rId10"/>
    <p:sldId id="322" r:id="rId11"/>
    <p:sldId id="324" r:id="rId12"/>
    <p:sldId id="325" r:id="rId13"/>
    <p:sldId id="326" r:id="rId14"/>
    <p:sldId id="328" r:id="rId15"/>
    <p:sldId id="330" r:id="rId16"/>
    <p:sldId id="329" r:id="rId17"/>
    <p:sldId id="331" r:id="rId18"/>
    <p:sldId id="332" r:id="rId19"/>
    <p:sldId id="333" r:id="rId20"/>
    <p:sldId id="334" r:id="rId21"/>
    <p:sldId id="335" r:id="rId22"/>
    <p:sldId id="336" r:id="rId23"/>
    <p:sldId id="319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618"/>
    <a:srgbClr val="E4D700"/>
    <a:srgbClr val="9A9B9C"/>
    <a:srgbClr val="703D29"/>
    <a:srgbClr val="D96A2C"/>
    <a:srgbClr val="CC6021"/>
    <a:srgbClr val="C5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2" autoAdjust="0"/>
    <p:restoredTop sz="99175" autoAdjust="0"/>
  </p:normalViewPr>
  <p:slideViewPr>
    <p:cSldViewPr>
      <p:cViewPr varScale="1">
        <p:scale>
          <a:sx n="90" d="100"/>
          <a:sy n="90" d="100"/>
        </p:scale>
        <p:origin x="17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FA21091-5BA2-AC44-833F-B265DB045E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9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95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3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nl-NL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nl-NL"/>
              <a:t>Click to edit Master title style</a:t>
            </a:r>
            <a:endParaRPr lang="en-AU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11560" y="6381328"/>
            <a:ext cx="244827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nl-NL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essda 1st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513390" y="1130133"/>
            <a:ext cx="5380940" cy="1363731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3"/>
          </p:nvPr>
        </p:nvSpPr>
        <p:spPr>
          <a:xfrm>
            <a:off x="2438885" y="189843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1800">
                <a:latin typeface="Lato Heavy"/>
                <a:ea typeface="Lato Heavy"/>
                <a:cs typeface="Lato Heavy"/>
                <a:sym typeface="Lato Heavy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4"/>
          </p:nvPr>
        </p:nvSpPr>
        <p:spPr>
          <a:xfrm>
            <a:off x="2531250" y="6924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/>
            </a:lvl1pPr>
          </a:lstStyle>
          <a:p>
            <a:pPr marL="0" indent="0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9951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232248"/>
          </a:xfrm>
          <a:prstGeom prst="rect">
            <a:avLst/>
          </a:prstGeom>
        </p:spPr>
        <p:txBody>
          <a:bodyPr vert="horz" anchor="ctr" anchorCtr="0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fld id="{7252A759-CE90-8E4D-8205-5455BBF991FC}" type="slidenum">
              <a:rPr lang="en-AU" sz="1000" b="0" i="0">
                <a:solidFill>
                  <a:srgbClr val="58A618"/>
                </a:solidFill>
                <a:latin typeface=""/>
                <a:cs typeface="Trebuchet MS"/>
              </a:rPr>
              <a:pPr algn="r">
                <a:defRPr/>
              </a:pPr>
              <a:t>‹#›</a:t>
            </a:fld>
            <a:endParaRPr lang="en-AU" sz="1000" b="0" i="0" dirty="0">
              <a:solidFill>
                <a:srgbClr val="58A618"/>
              </a:solidFill>
              <a:latin typeface="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6165304"/>
            <a:ext cx="936104" cy="527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  <p:sldLayoutId id="2147483800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"/>
          <a:ea typeface="ＭＳ Ｐゴシック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79600" algn="l"/>
        </a:tabLst>
        <a:defRPr sz="16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marL="811213" indent="-3540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192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79600" algn="l"/>
        </a:tabLs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271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d-alliance.org/wds-and-dsa-announce-unified-requirements-core-certification-trustworthy-data-repositories-developed%C2%A0" TargetMode="External"/><Relationship Id="rId3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u-wds.org/news/news-archive/new-standards-and-certification-entity-on-the-horizon" TargetMode="External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atasealofapproval.org/en/news-and-events/news/2017/3/30/new-standards-and-certification-entity-horiz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ngzeitarchivierung.de/Subsites/nestor/EN/Siegel/siegel_node.html" TargetMode="Externa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view.oais.info/" TargetMode="Externa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08911" cy="2016224"/>
          </a:xfrm>
        </p:spPr>
        <p:txBody>
          <a:bodyPr/>
          <a:lstStyle/>
          <a:p>
            <a:r>
              <a:rPr lang="en-US" sz="2400" b="0" dirty="0"/>
              <a:t>RDA/WDS IG Certification of Digital Repositories</a:t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dirty="0"/>
              <a:t>The new 'Core Trustworthy Data Repository Requirements' hands-on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RDA Plenary 9, Barcelona, 05-04-2017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76672"/>
            <a:ext cx="23006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497639" cy="478539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R7. The repository guarantees the </a:t>
            </a:r>
            <a:r>
              <a:rPr lang="en-GB" sz="2000" dirty="0">
                <a:solidFill>
                  <a:srgbClr val="58A618"/>
                </a:solidFill>
              </a:rPr>
              <a:t>integrity and authenticity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of the data.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R8. The repository accepts data and metadata based on </a:t>
            </a:r>
            <a:r>
              <a:rPr lang="en-GB" sz="2000" dirty="0">
                <a:solidFill>
                  <a:srgbClr val="58A618"/>
                </a:solidFill>
              </a:rPr>
              <a:t>defined criteria to ensure relevance and </a:t>
            </a:r>
            <a:r>
              <a:rPr lang="en-GB" sz="2000" dirty="0" err="1">
                <a:solidFill>
                  <a:srgbClr val="58A618"/>
                </a:solidFill>
              </a:rPr>
              <a:t>understandability</a:t>
            </a:r>
            <a:r>
              <a:rPr lang="en-GB" sz="2000" dirty="0"/>
              <a:t> for data users.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R9. The repository applies </a:t>
            </a:r>
            <a:r>
              <a:rPr lang="en-GB" sz="2000" dirty="0">
                <a:solidFill>
                  <a:srgbClr val="58A618"/>
                </a:solidFill>
              </a:rPr>
              <a:t>documented processes and procedures </a:t>
            </a:r>
            <a:r>
              <a:rPr lang="en-GB" sz="2000" dirty="0"/>
              <a:t>in managing archival storage of the data.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R10. The repository assumes responsibility for </a:t>
            </a:r>
            <a:r>
              <a:rPr lang="en-GB" sz="2000" dirty="0">
                <a:solidFill>
                  <a:srgbClr val="58A618"/>
                </a:solidFill>
              </a:rPr>
              <a:t>long-term preservation </a:t>
            </a:r>
            <a:r>
              <a:rPr lang="en-GB" sz="2000" dirty="0"/>
              <a:t>and manages this function in a planned and documented way.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object management (1)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971" y="5229200"/>
            <a:ext cx="1578164" cy="153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95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641655" cy="47853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R11. The repository has appropriate expertise to address </a:t>
            </a:r>
            <a:r>
              <a:rPr lang="en-GB" sz="1800" dirty="0">
                <a:solidFill>
                  <a:srgbClr val="58A618"/>
                </a:solidFill>
              </a:rPr>
              <a:t>technical data and metadata quality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and ensures that sufficient information is available for end users to make quality-related evaluations.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dirty="0"/>
              <a:t>R12. Archiving takes place according to </a:t>
            </a:r>
            <a:r>
              <a:rPr lang="en-GB" sz="1800" dirty="0">
                <a:solidFill>
                  <a:srgbClr val="58A618"/>
                </a:solidFill>
              </a:rPr>
              <a:t>defined workflows </a:t>
            </a:r>
            <a:r>
              <a:rPr lang="en-GB" sz="1800" dirty="0"/>
              <a:t>from ingest to dissemination.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dirty="0"/>
              <a:t>R13. The repository enables users to </a:t>
            </a:r>
            <a:r>
              <a:rPr lang="en-GB" sz="1800" dirty="0">
                <a:solidFill>
                  <a:srgbClr val="58A618"/>
                </a:solidFill>
              </a:rPr>
              <a:t>discover the data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58A618"/>
                </a:solidFill>
              </a:rPr>
              <a:t>refer to them in a persistent way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through proper citation.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R14. The repository enables reuse of the data over time, ensuring that </a:t>
            </a:r>
            <a:r>
              <a:rPr lang="en-GB" sz="1800" dirty="0">
                <a:solidFill>
                  <a:srgbClr val="58A618"/>
                </a:solidFill>
              </a:rPr>
              <a:t>appropriate metadata </a:t>
            </a:r>
            <a:r>
              <a:rPr lang="en-GB" sz="1800" dirty="0"/>
              <a:t>are available to support the understanding and use of the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object management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513" y="5157192"/>
            <a:ext cx="1578164" cy="153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45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R15. The repository functions on </a:t>
            </a:r>
            <a:r>
              <a:rPr lang="en-GB" sz="2000" dirty="0">
                <a:solidFill>
                  <a:srgbClr val="58A618"/>
                </a:solidFill>
              </a:rPr>
              <a:t>well-supported operating systems and other core infrastructural software </a:t>
            </a:r>
            <a:r>
              <a:rPr lang="en-GB" sz="2000" dirty="0"/>
              <a:t>and is using hardware and software technologies appropriate to the services it provides to its Designated Community.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R16. The technical infrastructure of the repository provides for </a:t>
            </a:r>
            <a:r>
              <a:rPr lang="en-GB" sz="2000" dirty="0">
                <a:solidFill>
                  <a:srgbClr val="58A618"/>
                </a:solidFill>
              </a:rPr>
              <a:t>protection</a:t>
            </a:r>
            <a:r>
              <a:rPr lang="en-GB" sz="2000" dirty="0"/>
              <a:t> of the facility and its data, products, services, and users.</a:t>
            </a:r>
            <a:br>
              <a:rPr lang="en-GB" sz="2000" dirty="0"/>
            </a:br>
            <a:endParaRPr lang="en-GB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Technical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09" y="4365104"/>
            <a:ext cx="3491880" cy="232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19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latin typeface="+mn-lt"/>
                <a:ea typeface="ＭＳ Ｐゴシック" charset="-128"/>
              </a:rPr>
              <a:t>Self assessment </a:t>
            </a:r>
            <a:r>
              <a:rPr lang="en-US" altLang="en-US" sz="2000" dirty="0">
                <a:latin typeface="+mn-lt"/>
                <a:ea typeface="ＭＳ Ｐゴシック" charset="-128"/>
              </a:rPr>
              <a:t>in online tool</a:t>
            </a:r>
          </a:p>
          <a:p>
            <a:r>
              <a:rPr lang="en-US" altLang="en-US" sz="2000" dirty="0">
                <a:latin typeface="+mn-lt"/>
                <a:ea typeface="ＭＳ Ｐゴシック" charset="-128"/>
              </a:rPr>
              <a:t>Guidance text available</a:t>
            </a:r>
          </a:p>
          <a:p>
            <a:endParaRPr lang="en-US" altLang="en-US" sz="2000" dirty="0">
              <a:latin typeface="+mn-lt"/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+mn-lt"/>
                <a:ea typeface="ＭＳ Ｐゴシック" charset="-128"/>
              </a:rPr>
              <a:t>Review</a:t>
            </a:r>
            <a:r>
              <a:rPr lang="en-US" altLang="en-US" sz="2000" dirty="0">
                <a:latin typeface="+mn-lt"/>
                <a:ea typeface="ＭＳ Ｐゴシック" charset="-128"/>
              </a:rPr>
              <a:t> by two reviewers:</a:t>
            </a:r>
          </a:p>
          <a:p>
            <a:r>
              <a:rPr lang="en-US" altLang="en-US" sz="2000" dirty="0">
                <a:latin typeface="+mn-lt"/>
                <a:ea typeface="ＭＳ Ｐゴシック" charset="-128"/>
              </a:rPr>
              <a:t>URLs to evidence strongly encouraged</a:t>
            </a:r>
          </a:p>
          <a:p>
            <a:r>
              <a:rPr lang="en-US" altLang="en-US" sz="2000" dirty="0">
                <a:latin typeface="+mn-lt"/>
                <a:ea typeface="ＭＳ Ｐゴシック" charset="-128"/>
              </a:rPr>
              <a:t>Maturity ratings strongly encouraged</a:t>
            </a:r>
          </a:p>
          <a:p>
            <a:r>
              <a:rPr lang="en-US" altLang="en-US" sz="2000" dirty="0">
                <a:latin typeface="+mn-lt"/>
                <a:ea typeface="ＭＳ Ｐゴシック" charset="-128"/>
              </a:rPr>
              <a:t>Successful assessments publicly available by default</a:t>
            </a:r>
          </a:p>
          <a:p>
            <a:r>
              <a:rPr lang="en-US" altLang="en-US" sz="2000" dirty="0">
                <a:latin typeface="+mn-lt"/>
                <a:ea typeface="ＭＳ Ｐゴシック" charset="-128"/>
              </a:rPr>
              <a:t>Renewals every three years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Review procedure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63" y="4825430"/>
            <a:ext cx="4826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4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3"/>
          </p:nvPr>
        </p:nvSpPr>
        <p:spPr>
          <a:xfrm>
            <a:off x="6291442" y="3430704"/>
            <a:ext cx="184731" cy="4385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1800">
                <a:latin typeface="Lato Heavy"/>
                <a:ea typeface="Lato Heavy"/>
                <a:cs typeface="Lato Heavy"/>
                <a:sym typeface="Lato Heavy"/>
              </a:defRPr>
            </a:pPr>
            <a:endParaRPr sz="2250" dirty="0">
              <a:solidFill>
                <a:schemeClr val="accent4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body" idx="14"/>
          </p:nvPr>
        </p:nvSpPr>
        <p:spPr>
          <a:xfrm>
            <a:off x="323597" y="3473"/>
            <a:ext cx="8517075" cy="21775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ctr"/>
            <a:r>
              <a:rPr lang="nl-NL" sz="2400" b="1" dirty="0" err="1">
                <a:solidFill>
                  <a:srgbClr val="58A618"/>
                </a:solidFill>
              </a:rPr>
              <a:t>Some</a:t>
            </a:r>
            <a:r>
              <a:rPr lang="nl-NL" sz="2400" b="1" dirty="0">
                <a:solidFill>
                  <a:srgbClr val="58A618"/>
                </a:solidFill>
              </a:rPr>
              <a:t> </a:t>
            </a:r>
            <a:r>
              <a:rPr lang="nl-NL" sz="2400" b="1" dirty="0" err="1">
                <a:solidFill>
                  <a:srgbClr val="58A618"/>
                </a:solidFill>
              </a:rPr>
              <a:t>results</a:t>
            </a:r>
            <a:r>
              <a:rPr lang="nl-NL" sz="2400" b="1" dirty="0">
                <a:solidFill>
                  <a:srgbClr val="58A618"/>
                </a:solidFill>
              </a:rPr>
              <a:t> of </a:t>
            </a:r>
            <a:r>
              <a:rPr lang="nl-NL" sz="2400" b="1" dirty="0" err="1">
                <a:solidFill>
                  <a:srgbClr val="58A618"/>
                </a:solidFill>
              </a:rPr>
              <a:t>the</a:t>
            </a:r>
            <a:r>
              <a:rPr lang="nl-NL" sz="2400" b="1" dirty="0">
                <a:solidFill>
                  <a:srgbClr val="58A618"/>
                </a:solidFill>
              </a:rPr>
              <a:t> CESSDA Trust </a:t>
            </a:r>
            <a:r>
              <a:rPr lang="nl-NL" sz="2400" b="1" dirty="0" err="1">
                <a:solidFill>
                  <a:srgbClr val="58A618"/>
                </a:solidFill>
              </a:rPr>
              <a:t>and</a:t>
            </a:r>
            <a:r>
              <a:rPr lang="nl-NL" sz="2400" b="1" dirty="0">
                <a:solidFill>
                  <a:srgbClr val="58A618"/>
                </a:solidFill>
              </a:rPr>
              <a:t> </a:t>
            </a:r>
            <a:r>
              <a:rPr lang="nl-NL" sz="2400" b="1" dirty="0" err="1">
                <a:solidFill>
                  <a:srgbClr val="58A618"/>
                </a:solidFill>
              </a:rPr>
              <a:t>Certification</a:t>
            </a:r>
            <a:endParaRPr lang="nl-NL" sz="2400" b="1" dirty="0">
              <a:solidFill>
                <a:srgbClr val="58A618"/>
              </a:solidFill>
            </a:endParaRPr>
          </a:p>
          <a:p>
            <a:pPr algn="ctr"/>
            <a:r>
              <a:rPr lang="nl-NL" sz="2400" b="1" dirty="0" err="1">
                <a:solidFill>
                  <a:srgbClr val="58A618"/>
                </a:solidFill>
              </a:rPr>
              <a:t>Working</a:t>
            </a:r>
            <a:r>
              <a:rPr lang="nl-NL" sz="2400" b="1" dirty="0">
                <a:solidFill>
                  <a:srgbClr val="58A618"/>
                </a:solidFill>
              </a:rPr>
              <a:t> Group </a:t>
            </a:r>
            <a:r>
              <a:rPr lang="nl-NL" sz="2400" b="1" dirty="0" err="1">
                <a:solidFill>
                  <a:srgbClr val="58A618"/>
                </a:solidFill>
              </a:rPr>
              <a:t>so</a:t>
            </a:r>
            <a:r>
              <a:rPr lang="nl-NL" sz="2400" b="1" dirty="0">
                <a:solidFill>
                  <a:srgbClr val="58A618"/>
                </a:solidFill>
              </a:rPr>
              <a:t> far</a:t>
            </a:r>
          </a:p>
          <a:p>
            <a:endParaRPr lang="nl-NL" sz="2250" dirty="0"/>
          </a:p>
          <a:p>
            <a:endParaRPr lang="nl-NL" sz="2250" dirty="0"/>
          </a:p>
          <a:p>
            <a:endParaRPr lang="nl-NL" sz="2250" dirty="0"/>
          </a:p>
          <a:p>
            <a:r>
              <a:rPr lang="nl-NL" sz="2000" dirty="0">
                <a:solidFill>
                  <a:schemeClr val="accent4"/>
                </a:solidFill>
              </a:rPr>
              <a:t>In </a:t>
            </a:r>
            <a:r>
              <a:rPr lang="nl-NL" sz="2000" dirty="0" err="1">
                <a:solidFill>
                  <a:schemeClr val="accent4"/>
                </a:solidFill>
              </a:rPr>
              <a:t>particular</a:t>
            </a:r>
            <a:r>
              <a:rPr lang="nl-NL" sz="2000" dirty="0">
                <a:solidFill>
                  <a:schemeClr val="accent4"/>
                </a:solidFill>
              </a:rPr>
              <a:t> </a:t>
            </a:r>
            <a:r>
              <a:rPr lang="nl-NL" sz="2000" dirty="0" err="1">
                <a:solidFill>
                  <a:schemeClr val="accent4"/>
                </a:solidFill>
              </a:rPr>
              <a:t>based</a:t>
            </a:r>
            <a:r>
              <a:rPr lang="nl-NL" sz="2000" dirty="0">
                <a:solidFill>
                  <a:schemeClr val="accent4"/>
                </a:solidFill>
              </a:rPr>
              <a:t> on </a:t>
            </a:r>
            <a:r>
              <a:rPr lang="nl-NL" sz="2000" dirty="0" err="1">
                <a:solidFill>
                  <a:schemeClr val="accent4"/>
                </a:solidFill>
              </a:rPr>
              <a:t>the</a:t>
            </a:r>
            <a:r>
              <a:rPr lang="nl-NL" sz="2000" dirty="0">
                <a:solidFill>
                  <a:schemeClr val="accent4"/>
                </a:solidFill>
              </a:rPr>
              <a:t> CESSDA Workshop in Zagreb, 1-2 </a:t>
            </a:r>
            <a:r>
              <a:rPr lang="nl-NL" sz="2000" dirty="0" err="1">
                <a:solidFill>
                  <a:schemeClr val="accent4"/>
                </a:solidFill>
              </a:rPr>
              <a:t>March</a:t>
            </a:r>
            <a:r>
              <a:rPr lang="nl-NL" sz="2000" dirty="0">
                <a:solidFill>
                  <a:schemeClr val="accent4"/>
                </a:solidFill>
              </a:rPr>
              <a:t> 2017</a:t>
            </a: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59" name="CESSDA House LR.png"/>
          <p:cNvPicPr>
            <a:picLocks noChangeAspect="1"/>
          </p:cNvPicPr>
          <p:nvPr/>
        </p:nvPicPr>
        <p:blipFill>
          <a:blip r:embed="rId2">
            <a:extLst/>
          </a:blip>
          <a:srcRect t="1583" b="1583"/>
          <a:stretch>
            <a:fillRect/>
          </a:stretch>
        </p:blipFill>
        <p:spPr>
          <a:xfrm>
            <a:off x="3131840" y="2636912"/>
            <a:ext cx="2337392" cy="27192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36182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Advisory body on DSA and obligations of the CESSDA Statutes 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Monitoring status certifications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Advising the SP’s (continuing Trust workshops)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Role in training</a:t>
            </a:r>
          </a:p>
          <a:p>
            <a:endParaRPr lang="en-GB" sz="2000" dirty="0">
              <a:solidFill>
                <a:schemeClr val="accent4"/>
              </a:solidFill>
            </a:endParaRPr>
          </a:p>
          <a:p>
            <a:r>
              <a:rPr lang="en-GB" sz="2000" dirty="0">
                <a:solidFill>
                  <a:schemeClr val="accent4"/>
                </a:solidFill>
              </a:rPr>
              <a:t>Contact with certification boards 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Tasks CESSDA Trust Working group  (DANS, GESIS, UKDA, FSD, ADP)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518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15 </a:t>
            </a:r>
            <a:r>
              <a:rPr lang="nl-NL" sz="2000" dirty="0" err="1"/>
              <a:t>Self</a:t>
            </a:r>
            <a:r>
              <a:rPr lang="nl-NL" sz="2000" dirty="0"/>
              <a:t>-Assessments have been sent in!</a:t>
            </a:r>
          </a:p>
          <a:p>
            <a:endParaRPr lang="nl-NL" sz="2000" dirty="0"/>
          </a:p>
          <a:p>
            <a:r>
              <a:rPr lang="nl-NL" sz="2000" dirty="0" err="1"/>
              <a:t>Reviewed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5 members of </a:t>
            </a:r>
            <a:r>
              <a:rPr lang="nl-NL" sz="2000" dirty="0" err="1"/>
              <a:t>the</a:t>
            </a:r>
            <a:r>
              <a:rPr lang="nl-NL" sz="2000" dirty="0"/>
              <a:t> CESSDA Trust Group</a:t>
            </a:r>
          </a:p>
          <a:p>
            <a:endParaRPr lang="nl-NL" sz="2000" dirty="0"/>
          </a:p>
          <a:p>
            <a:r>
              <a:rPr lang="nl-NL" sz="2000" dirty="0" err="1"/>
              <a:t>Each</a:t>
            </a:r>
            <a:r>
              <a:rPr lang="nl-NL" sz="2000" dirty="0"/>
              <a:t> </a:t>
            </a:r>
            <a:r>
              <a:rPr lang="nl-NL" sz="2000" dirty="0" err="1"/>
              <a:t>self</a:t>
            </a:r>
            <a:r>
              <a:rPr lang="nl-NL" sz="2000" dirty="0"/>
              <a:t>-assessment </a:t>
            </a:r>
            <a:r>
              <a:rPr lang="nl-NL" sz="2000" dirty="0" err="1"/>
              <a:t>reviewed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two</a:t>
            </a:r>
            <a:r>
              <a:rPr lang="nl-NL" sz="2000" dirty="0"/>
              <a:t> </a:t>
            </a:r>
            <a:r>
              <a:rPr lang="nl-NL" sz="2000" dirty="0" err="1"/>
              <a:t>reviewers</a:t>
            </a:r>
            <a:r>
              <a:rPr lang="nl-NL" sz="2000" dirty="0"/>
              <a:t> </a:t>
            </a:r>
          </a:p>
          <a:p>
            <a:endParaRPr lang="nl-NL" sz="2000" dirty="0"/>
          </a:p>
          <a:p>
            <a:r>
              <a:rPr lang="nl-NL" sz="2000" dirty="0"/>
              <a:t>Compliance levels given:1-4</a:t>
            </a:r>
          </a:p>
          <a:p>
            <a:endParaRPr lang="nl-NL" sz="2000" dirty="0"/>
          </a:p>
          <a:p>
            <a:r>
              <a:rPr lang="nl-NL" sz="2000" dirty="0" err="1"/>
              <a:t>Comments</a:t>
            </a:r>
            <a:r>
              <a:rPr lang="nl-NL" sz="2000" dirty="0"/>
              <a:t> made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Results in Zagreb: what we did</a:t>
            </a:r>
          </a:p>
        </p:txBody>
      </p:sp>
    </p:spTree>
    <p:extLst>
      <p:ext uri="{BB962C8B-B14F-4D97-AF65-F5344CB8AC3E}">
        <p14:creationId xmlns:p14="http://schemas.microsoft.com/office/powerpoint/2010/main" val="2261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Results </a:t>
            </a:r>
            <a:r>
              <a:rPr lang="nl-NL" sz="2000" dirty="0" err="1"/>
              <a:t>varying</a:t>
            </a:r>
            <a:r>
              <a:rPr lang="nl-NL" sz="2000" dirty="0"/>
              <a:t> </a:t>
            </a:r>
            <a:r>
              <a:rPr lang="nl-NL" sz="2000" dirty="0" err="1"/>
              <a:t>between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in service providers </a:t>
            </a:r>
          </a:p>
          <a:p>
            <a:endParaRPr lang="nl-NL" sz="2000" dirty="0"/>
          </a:p>
          <a:p>
            <a:r>
              <a:rPr lang="nl-NL" sz="2000" dirty="0"/>
              <a:t>Both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“</a:t>
            </a:r>
            <a:r>
              <a:rPr lang="nl-NL" sz="2000" dirty="0" err="1"/>
              <a:t>old</a:t>
            </a:r>
            <a:r>
              <a:rPr lang="nl-NL" sz="2000" dirty="0"/>
              <a:t>” </a:t>
            </a:r>
            <a:r>
              <a:rPr lang="nl-NL" sz="2000" dirty="0" err="1"/>
              <a:t>and</a:t>
            </a:r>
            <a:r>
              <a:rPr lang="nl-NL" sz="2000" dirty="0"/>
              <a:t> “new” service providers</a:t>
            </a:r>
          </a:p>
          <a:p>
            <a:endParaRPr lang="nl-NL" sz="2000" dirty="0"/>
          </a:p>
          <a:p>
            <a:r>
              <a:rPr lang="nl-NL" sz="2000" dirty="0" err="1"/>
              <a:t>Providing</a:t>
            </a:r>
            <a:r>
              <a:rPr lang="nl-NL" sz="2000" dirty="0"/>
              <a:t> </a:t>
            </a:r>
            <a:r>
              <a:rPr lang="nl-NL" sz="2000" dirty="0" err="1"/>
              <a:t>evidence</a:t>
            </a:r>
            <a:r>
              <a:rPr lang="nl-NL" sz="2000" dirty="0"/>
              <a:t> </a:t>
            </a:r>
            <a:r>
              <a:rPr lang="nl-NL" sz="2000" dirty="0" err="1"/>
              <a:t>clearly</a:t>
            </a:r>
            <a:r>
              <a:rPr lang="nl-NL" sz="2000" dirty="0"/>
              <a:t> is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weakest</a:t>
            </a:r>
            <a:r>
              <a:rPr lang="nl-NL" sz="2000" dirty="0"/>
              <a:t> point</a:t>
            </a:r>
          </a:p>
          <a:p>
            <a:endParaRPr lang="nl-NL" sz="2000" dirty="0"/>
          </a:p>
          <a:p>
            <a:r>
              <a:rPr lang="nl-NL" sz="2000" dirty="0" err="1"/>
              <a:t>Some</a:t>
            </a:r>
            <a:r>
              <a:rPr lang="nl-NL" sz="2000" dirty="0"/>
              <a:t> service providers are </a:t>
            </a:r>
            <a:r>
              <a:rPr lang="nl-NL" sz="2000" dirty="0" err="1"/>
              <a:t>simply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yet</a:t>
            </a:r>
            <a:r>
              <a:rPr lang="nl-NL" sz="2000" dirty="0"/>
              <a:t> in a </a:t>
            </a:r>
            <a:r>
              <a:rPr lang="nl-NL" sz="2000" dirty="0" err="1"/>
              <a:t>position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become</a:t>
            </a:r>
            <a:r>
              <a:rPr lang="nl-NL" sz="2000" dirty="0"/>
              <a:t> DSA/WDS compliant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Main conclusions</a:t>
            </a:r>
          </a:p>
        </p:txBody>
      </p:sp>
    </p:spTree>
    <p:extLst>
      <p:ext uri="{BB962C8B-B14F-4D97-AF65-F5344CB8AC3E}">
        <p14:creationId xmlns:p14="http://schemas.microsoft.com/office/powerpoint/2010/main" val="41109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7776864" cy="981075"/>
          </a:xfrm>
        </p:spPr>
        <p:txBody>
          <a:bodyPr/>
          <a:lstStyle/>
          <a:p>
            <a:r>
              <a:rPr lang="en-US" sz="2800" dirty="0"/>
              <a:t>Lowest scores</a:t>
            </a:r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27636162"/>
              </p:ext>
            </p:extLst>
          </p:nvPr>
        </p:nvGraphicFramePr>
        <p:xfrm>
          <a:off x="3120295" y="1560090"/>
          <a:ext cx="3408160" cy="43467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08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REQUIREMENT</a:t>
                      </a:r>
                      <a:endParaRPr lang="en-GB" sz="2000" b="0" baseline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XVI Security</a:t>
                      </a:r>
                      <a:endParaRPr lang="en-GB" sz="2000" b="0" baseline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2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XV Technical infrastructure</a:t>
                      </a:r>
                      <a:endParaRPr lang="en-GB" sz="2000" b="0" baseline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2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III Continuity of access</a:t>
                      </a:r>
                      <a:endParaRPr lang="en-GB" sz="2000" b="0" baseline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IX Documented storage procedures</a:t>
                      </a:r>
                      <a:endParaRPr lang="en-GB" sz="2000" b="0" baseline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 Preservation plan</a:t>
                      </a:r>
                      <a:endParaRPr lang="en-GB" sz="2000" b="0" baseline="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0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24744"/>
            <a:ext cx="8137599" cy="478539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b="1" dirty="0"/>
              <a:t>XV. Technical infrastructure</a:t>
            </a:r>
          </a:p>
          <a:p>
            <a:pPr marL="0">
              <a:lnSpc>
                <a:spcPct val="120000"/>
              </a:lnSpc>
            </a:pPr>
            <a:r>
              <a:rPr lang="en-GB" sz="1600" dirty="0"/>
              <a:t>The repository functions on well-supported operating systems and other core infrastructural software and is using hardware and software technologies appropriate to the services it provides to its Designated Community.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b="1" dirty="0"/>
              <a:t>XVI. Security</a:t>
            </a:r>
          </a:p>
          <a:p>
            <a:pPr marL="0">
              <a:lnSpc>
                <a:spcPct val="120000"/>
              </a:lnSpc>
            </a:pPr>
            <a:r>
              <a:rPr lang="en-GB" sz="1600" dirty="0"/>
              <a:t>The technical infrastructure of the repository provides for protection of the facility and its data, products, services, and users.</a:t>
            </a:r>
          </a:p>
          <a:p>
            <a:pPr marL="0" indent="0">
              <a:lnSpc>
                <a:spcPct val="120000"/>
              </a:lnSpc>
            </a:pPr>
            <a:r>
              <a:rPr lang="en-GB" sz="1600" b="1" dirty="0"/>
              <a:t>III. Continuity of access</a:t>
            </a:r>
          </a:p>
          <a:p>
            <a:pPr marL="0" indent="-442800">
              <a:lnSpc>
                <a:spcPct val="120000"/>
              </a:lnSpc>
            </a:pPr>
            <a:r>
              <a:rPr lang="en-GB" sz="1600" dirty="0"/>
              <a:t>The repository has a continuity plan to ensure ongoing access to and preservation of its holding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b="1" dirty="0"/>
              <a:t>IX. Documented storage procedures</a:t>
            </a:r>
          </a:p>
          <a:p>
            <a:pPr marL="0">
              <a:lnSpc>
                <a:spcPct val="120000"/>
              </a:lnSpc>
            </a:pPr>
            <a:r>
              <a:rPr lang="en-GB" sz="1600" dirty="0"/>
              <a:t>The repository applies documented processes and procedures in managing archival storage of the data.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b="1" dirty="0"/>
              <a:t>X. Preservation plan</a:t>
            </a:r>
            <a:endParaRPr lang="en-GB" sz="1600" dirty="0"/>
          </a:p>
          <a:p>
            <a:pPr marL="0">
              <a:lnSpc>
                <a:spcPct val="120000"/>
              </a:lnSpc>
            </a:pPr>
            <a:r>
              <a:rPr lang="en-GB" sz="1600" dirty="0"/>
              <a:t>The repository assumes responsibility for long term preservation and manages this function in a planned and documented way.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Lowest scores</a:t>
            </a:r>
          </a:p>
        </p:txBody>
      </p:sp>
    </p:spTree>
    <p:extLst>
      <p:ext uri="{BB962C8B-B14F-4D97-AF65-F5344CB8AC3E}">
        <p14:creationId xmlns:p14="http://schemas.microsoft.com/office/powerpoint/2010/main" val="122588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/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Meeting aim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Hands-on experience with the Core Requirements for TDR certification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://www.rd-alliance.org/wds-and-dsa-announce-unified-requirements-co...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Meeting agenda</a:t>
            </a:r>
            <a:endParaRPr lang="en-US" sz="1800" dirty="0"/>
          </a:p>
          <a:p>
            <a:r>
              <a:rPr lang="en-US" sz="1800" dirty="0"/>
              <a:t>Updates from certification standards communities (10 minutes)</a:t>
            </a:r>
          </a:p>
          <a:p>
            <a:r>
              <a:rPr lang="en-US" sz="1800" dirty="0"/>
              <a:t>Brief introduction of the requirements (10 minutes)</a:t>
            </a:r>
          </a:p>
          <a:p>
            <a:r>
              <a:rPr lang="en-US" sz="1800" dirty="0"/>
              <a:t>Evaluation of evidence information and desirable linked evidence </a:t>
            </a:r>
            <a:r>
              <a:rPr lang="en-US" sz="1800" dirty="0" smtClean="0"/>
              <a:t>in </a:t>
            </a:r>
            <a:r>
              <a:rPr lang="en-US" sz="1800" dirty="0"/>
              <a:t>break-out groups (40 minutes)</a:t>
            </a:r>
          </a:p>
          <a:p>
            <a:r>
              <a:rPr lang="en-US" sz="1800" dirty="0"/>
              <a:t>Round-table discussion (30 minutes)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The new 'Core Trustworthy Data Repository Requirements' hands-on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124745"/>
            <a:ext cx="2006500" cy="12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40756"/>
              </p:ext>
            </p:extLst>
          </p:nvPr>
        </p:nvGraphicFramePr>
        <p:xfrm>
          <a:off x="2375793" y="1556792"/>
          <a:ext cx="3492351" cy="4319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2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1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Verdana" charset="0"/>
                          <a:cs typeface="Verdana" charset="0"/>
                        </a:rPr>
                        <a:t>REQUIREMENT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Verdana" charset="0"/>
                          <a:cs typeface="Verdana" charset="0"/>
                        </a:rPr>
                        <a:t>I Mission / Scope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Verdana" charset="0"/>
                          <a:cs typeface="Verdana" charset="0"/>
                        </a:rPr>
                        <a:t>XIV Data reuse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8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Verdana" charset="0"/>
                          <a:cs typeface="Verdana" charset="0"/>
                        </a:rPr>
                        <a:t>VI Expert guidance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3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Verdana" charset="0"/>
                          <a:cs typeface="Verdana" charset="0"/>
                        </a:rPr>
                        <a:t>IV Confidentiality / Ethics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Highest scores</a:t>
            </a:r>
          </a:p>
        </p:txBody>
      </p:sp>
    </p:spTree>
    <p:extLst>
      <p:ext uri="{BB962C8B-B14F-4D97-AF65-F5344CB8AC3E}">
        <p14:creationId xmlns:p14="http://schemas.microsoft.com/office/powerpoint/2010/main" val="165628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I. Mission/Scope</a:t>
            </a:r>
          </a:p>
          <a:p>
            <a:r>
              <a:rPr lang="en-GB" sz="1600" dirty="0"/>
              <a:t>The repository has an explicit mission to provide access to and preserve data in its domain.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 XIV. Data reuse</a:t>
            </a:r>
          </a:p>
          <a:p>
            <a:pPr>
              <a:buFont typeface="Arial" charset="0"/>
              <a:buChar char="•"/>
            </a:pPr>
            <a:r>
              <a:rPr lang="en-GB" sz="1600" dirty="0"/>
              <a:t>The repository enables reuse of the data over time, ensuring that appropriate metadata are available to support the understanding and use of the data.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VI. Expert guidance</a:t>
            </a:r>
          </a:p>
          <a:p>
            <a:r>
              <a:rPr lang="en-GB" sz="1600" dirty="0"/>
              <a:t>The repository adopts mechanism(s) to secure ongoing expert guidance and feedback (either in-house, or external, including scientific guidance, if relevant)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IV. Confidentiality/Ethics</a:t>
            </a:r>
          </a:p>
          <a:p>
            <a:r>
              <a:rPr lang="en-GB" sz="1600" dirty="0"/>
              <a:t>The repository ensures, to the extent possible, that data are created, curated, accessed, and used in compliance with disciplinary and ethical norms.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Highest scores</a:t>
            </a:r>
          </a:p>
        </p:txBody>
      </p:sp>
    </p:spTree>
    <p:extLst>
      <p:ext uri="{BB962C8B-B14F-4D97-AF65-F5344CB8AC3E}">
        <p14:creationId xmlns:p14="http://schemas.microsoft.com/office/powerpoint/2010/main" val="207180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9233" y="1196752"/>
            <a:ext cx="8137599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Materials:</a:t>
            </a:r>
          </a:p>
          <a:p>
            <a:r>
              <a:rPr lang="en-US" sz="2000" dirty="0"/>
              <a:t>Requirements</a:t>
            </a:r>
          </a:p>
          <a:p>
            <a:r>
              <a:rPr lang="en-US" sz="2000" dirty="0"/>
              <a:t>Self assessment GESIS based on the requirements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Questions:</a:t>
            </a:r>
          </a:p>
          <a:p>
            <a:r>
              <a:rPr lang="en-US" sz="2000" dirty="0"/>
              <a:t>Considering the guidance provided, is the evidence information provided suitable?</a:t>
            </a:r>
          </a:p>
          <a:p>
            <a:endParaRPr lang="en-US" sz="2000" dirty="0"/>
          </a:p>
          <a:p>
            <a:r>
              <a:rPr lang="en-US" sz="2000" dirty="0"/>
              <a:t>What type of evidence can/is best documented in the self-assessment?</a:t>
            </a:r>
          </a:p>
          <a:p>
            <a:endParaRPr lang="en-US" sz="2000" dirty="0"/>
          </a:p>
          <a:p>
            <a:r>
              <a:rPr lang="en-US" sz="2000" dirty="0"/>
              <a:t>What type of evidence can/is best linked to a public document?</a:t>
            </a:r>
          </a:p>
          <a:p>
            <a:endParaRPr lang="en-US" sz="2000" dirty="0"/>
          </a:p>
          <a:p>
            <a:r>
              <a:rPr lang="en-US" sz="2000" dirty="0"/>
              <a:t>Can the guidance be improved?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Breakout sessions</a:t>
            </a:r>
          </a:p>
        </p:txBody>
      </p:sp>
    </p:spTree>
    <p:extLst>
      <p:ext uri="{BB962C8B-B14F-4D97-AF65-F5344CB8AC3E}">
        <p14:creationId xmlns:p14="http://schemas.microsoft.com/office/powerpoint/2010/main" val="148188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093296"/>
            <a:ext cx="8208913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1196752"/>
            <a:ext cx="7848872" cy="540059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DSA-WDS alignment: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Core requirements </a:t>
            </a:r>
            <a:r>
              <a:rPr lang="en-US" sz="1800" dirty="0" smtClean="0">
                <a:solidFill>
                  <a:schemeClr val="tx1"/>
                </a:solidFill>
              </a:rPr>
              <a:t>published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Common assessment procedure in place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Ad-hoc Board to guide transition towards a new core level standards and certification entity before the end of this year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Activities of the ad-hoc Board:</a:t>
            </a:r>
          </a:p>
          <a:p>
            <a:r>
              <a:rPr lang="en-US" sz="1800" dirty="0">
                <a:solidFill>
                  <a:schemeClr val="tx1"/>
                </a:solidFill>
              </a:rPr>
              <a:t>Governance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Business model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Corporate branding, including name, logo, website, etc.</a:t>
            </a:r>
          </a:p>
          <a:p>
            <a:r>
              <a:rPr lang="en-US" sz="1800" dirty="0">
                <a:solidFill>
                  <a:schemeClr val="tx1"/>
                </a:solidFill>
              </a:rPr>
              <a:t>Applicant and reviewer guidance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Common online tool for assessment and review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Communications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hlinkClick r:id="rId2"/>
              </a:rPr>
              <a:t>www.datasealofapproval.org/en/news-and-events/news/2017/3/30/new-standards-and-certification-entity-horizon/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hlinkClick r:id="rId3"/>
              </a:rPr>
              <a:t>www.icsu-wds.org/news/news-archive/new-standards-and-certification-entity-on-the-horizon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Core Level Certification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734" y="3046126"/>
            <a:ext cx="1008807" cy="1008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832558"/>
            <a:ext cx="1968230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55576" y="4293096"/>
            <a:ext cx="3888432" cy="1296144"/>
          </a:xfrm>
        </p:spPr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CoreTrust</a:t>
            </a:r>
            <a:r>
              <a:rPr lang="en-GB" dirty="0"/>
              <a:t> – Repository (</a:t>
            </a:r>
            <a:r>
              <a:rPr lang="en-GB" b="1" dirty="0">
                <a:solidFill>
                  <a:srgbClr val="0070C0"/>
                </a:solidFill>
              </a:rPr>
              <a:t>CT</a:t>
            </a:r>
            <a:r>
              <a:rPr lang="en-GB" dirty="0"/>
              <a:t>-R)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CoreTrust</a:t>
            </a:r>
            <a:r>
              <a:rPr lang="en-GB" b="1" dirty="0"/>
              <a:t> </a:t>
            </a:r>
            <a:r>
              <a:rPr lang="en-GB" dirty="0"/>
              <a:t>– Software (</a:t>
            </a:r>
            <a:r>
              <a:rPr lang="en-GB" b="1" dirty="0">
                <a:solidFill>
                  <a:srgbClr val="0070C0"/>
                </a:solidFill>
              </a:rPr>
              <a:t>CT</a:t>
            </a:r>
            <a:r>
              <a:rPr lang="en-GB" dirty="0"/>
              <a:t>-S)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CoreTrust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dirty="0"/>
              <a:t>– Data (</a:t>
            </a:r>
            <a:r>
              <a:rPr lang="en-GB" b="1" dirty="0">
                <a:solidFill>
                  <a:srgbClr val="0070C0"/>
                </a:solidFill>
              </a:rPr>
              <a:t>CT</a:t>
            </a:r>
            <a:r>
              <a:rPr lang="en-GB" dirty="0"/>
              <a:t>-D)…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4293096"/>
            <a:ext cx="3889127" cy="1296144"/>
          </a:xfrm>
        </p:spPr>
        <p:txBody>
          <a:bodyPr/>
          <a:lstStyle/>
          <a:p>
            <a:r>
              <a:rPr lang="en-GB" b="1" dirty="0" err="1">
                <a:solidFill>
                  <a:srgbClr val="58A618"/>
                </a:solidFill>
              </a:rPr>
              <a:t>TrustSeal</a:t>
            </a:r>
            <a:r>
              <a:rPr lang="en-GB" b="1" dirty="0">
                <a:solidFill>
                  <a:srgbClr val="58A618"/>
                </a:solidFill>
              </a:rPr>
              <a:t> </a:t>
            </a:r>
            <a:r>
              <a:rPr lang="en-GB" dirty="0"/>
              <a:t>– Repository (</a:t>
            </a:r>
            <a:r>
              <a:rPr lang="en-GB" b="1" dirty="0">
                <a:solidFill>
                  <a:srgbClr val="58A618"/>
                </a:solidFill>
              </a:rPr>
              <a:t>TS</a:t>
            </a:r>
            <a:r>
              <a:rPr lang="en-GB" dirty="0"/>
              <a:t>-R)</a:t>
            </a:r>
          </a:p>
          <a:p>
            <a:r>
              <a:rPr lang="en-GB" b="1" dirty="0" err="1">
                <a:solidFill>
                  <a:srgbClr val="58A618"/>
                </a:solidFill>
              </a:rPr>
              <a:t>TrustSeal</a:t>
            </a:r>
            <a:r>
              <a:rPr lang="en-GB" b="1" dirty="0">
                <a:solidFill>
                  <a:srgbClr val="58A618"/>
                </a:solidFill>
              </a:rPr>
              <a:t> </a:t>
            </a:r>
            <a:r>
              <a:rPr lang="en-GB" dirty="0"/>
              <a:t>– Software (</a:t>
            </a:r>
            <a:r>
              <a:rPr lang="en-GB" b="1" dirty="0">
                <a:solidFill>
                  <a:srgbClr val="58A618"/>
                </a:solidFill>
              </a:rPr>
              <a:t>TS</a:t>
            </a:r>
            <a:r>
              <a:rPr lang="en-GB" dirty="0"/>
              <a:t>-S)</a:t>
            </a:r>
          </a:p>
          <a:p>
            <a:r>
              <a:rPr lang="en-GB" b="1" dirty="0" err="1">
                <a:solidFill>
                  <a:srgbClr val="58A618"/>
                </a:solidFill>
              </a:rPr>
              <a:t>TrustSeal</a:t>
            </a:r>
            <a:r>
              <a:rPr lang="en-GB" dirty="0"/>
              <a:t> – Data (</a:t>
            </a:r>
            <a:r>
              <a:rPr lang="en-GB" b="1" dirty="0">
                <a:solidFill>
                  <a:srgbClr val="58A618"/>
                </a:solidFill>
              </a:rPr>
              <a:t>TS</a:t>
            </a:r>
            <a:r>
              <a:rPr lang="en-GB" dirty="0"/>
              <a:t>-D)…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5575" y="1349078"/>
            <a:ext cx="7849567" cy="23679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Represent our values: trustworthiness, baseline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Timeless, simple, distinctive, short, clear, works worldwide…</a:t>
            </a:r>
          </a:p>
          <a:p>
            <a:pPr>
              <a:spcBef>
                <a:spcPts val="1200"/>
              </a:spcBef>
            </a:pPr>
            <a:r>
              <a:rPr lang="en-GB" b="0" dirty="0"/>
              <a:t>Branding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Certification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Certified product(s) </a:t>
            </a:r>
          </a:p>
          <a:p>
            <a:pPr>
              <a:spcBef>
                <a:spcPts val="1800"/>
              </a:spcBef>
            </a:pPr>
            <a:r>
              <a:rPr lang="en-GB" b="0" dirty="0"/>
              <a:t>Two options are being considered: </a:t>
            </a:r>
            <a:r>
              <a:rPr lang="en-GB" dirty="0"/>
              <a:t>comments and feedback welcome!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 new branding for the Core TDR certification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idx="10"/>
          </p:nvPr>
        </p:nvSpPr>
        <p:spPr>
          <a:xfrm>
            <a:off x="755576" y="3717032"/>
            <a:ext cx="3888432" cy="504056"/>
          </a:xfrm>
        </p:spPr>
        <p:txBody>
          <a:bodyPr/>
          <a:lstStyle/>
          <a:p>
            <a:r>
              <a:rPr lang="en-GB" sz="2400" dirty="0">
                <a:solidFill>
                  <a:srgbClr val="0070C0"/>
                </a:solidFill>
              </a:rPr>
              <a:t>&gt;&gt; </a:t>
            </a:r>
            <a:r>
              <a:rPr lang="en-GB" sz="2400" dirty="0" err="1">
                <a:solidFill>
                  <a:srgbClr val="0070C0"/>
                </a:solidFill>
              </a:rPr>
              <a:t>CoreTrust</a:t>
            </a:r>
            <a:r>
              <a:rPr lang="en-GB" sz="2400" dirty="0">
                <a:solidFill>
                  <a:srgbClr val="0070C0"/>
                </a:solidFill>
              </a:rPr>
              <a:t> &lt;&lt;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7" y="3717032"/>
            <a:ext cx="3888432" cy="504056"/>
          </a:xfrm>
        </p:spPr>
        <p:txBody>
          <a:bodyPr/>
          <a:lstStyle/>
          <a:p>
            <a:r>
              <a:rPr lang="en-GB" sz="2400" dirty="0">
                <a:solidFill>
                  <a:srgbClr val="58A618"/>
                </a:solidFill>
              </a:rPr>
              <a:t>&gt;&gt; </a:t>
            </a:r>
            <a:r>
              <a:rPr lang="en-GB" sz="2400" dirty="0" err="1">
                <a:solidFill>
                  <a:srgbClr val="58A618"/>
                </a:solidFill>
              </a:rPr>
              <a:t>TrustSeal</a:t>
            </a:r>
            <a:r>
              <a:rPr lang="en-GB" sz="2400" dirty="0">
                <a:solidFill>
                  <a:srgbClr val="58A618"/>
                </a:solidFill>
              </a:rPr>
              <a:t> &lt;&lt;</a:t>
            </a:r>
          </a:p>
        </p:txBody>
      </p:sp>
    </p:spTree>
    <p:extLst>
      <p:ext uri="{BB962C8B-B14F-4D97-AF65-F5344CB8AC3E}">
        <p14:creationId xmlns:p14="http://schemas.microsoft.com/office/powerpoint/2010/main" val="19495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24744"/>
            <a:ext cx="8184064" cy="500141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de-DE" sz="1800" b="1" dirty="0"/>
              <a:t>2016</a:t>
            </a:r>
          </a:p>
          <a:p>
            <a:pPr>
              <a:defRPr/>
            </a:pPr>
            <a:r>
              <a:rPr lang="en-GB" altLang="de-DE" sz="1800" dirty="0"/>
              <a:t>2 positive assessments: </a:t>
            </a:r>
          </a:p>
          <a:p>
            <a:pPr lvl="1">
              <a:defRPr/>
            </a:pPr>
            <a:r>
              <a:rPr lang="en-GB" altLang="de-DE" dirty="0"/>
              <a:t>German National Library </a:t>
            </a:r>
          </a:p>
          <a:p>
            <a:pPr lvl="1">
              <a:defRPr/>
            </a:pPr>
            <a:r>
              <a:rPr lang="en-US" dirty="0"/>
              <a:t>Data Archiving and Networked Services</a:t>
            </a:r>
            <a:br>
              <a:rPr lang="en-US" dirty="0"/>
            </a:br>
            <a:r>
              <a:rPr lang="en-US" dirty="0"/>
              <a:t>(DANS)</a:t>
            </a:r>
            <a:r>
              <a:rPr lang="en-GB" altLang="de-DE" dirty="0"/>
              <a:t> ( assessment in English) </a:t>
            </a:r>
          </a:p>
          <a:p>
            <a:pPr>
              <a:defRPr/>
            </a:pPr>
            <a:r>
              <a:rPr lang="en-GB" altLang="de-DE" sz="1800" dirty="0"/>
              <a:t>Based on the experience of these assessments the evaluation process was improved; published as Version 2 of the Explanatory Notes (in German)</a:t>
            </a:r>
          </a:p>
          <a:p>
            <a:pPr>
              <a:defRPr/>
            </a:pPr>
            <a:r>
              <a:rPr lang="en-GB" altLang="de-DE" sz="1800" dirty="0"/>
              <a:t>Publication of the submission form (in German)</a:t>
            </a:r>
          </a:p>
          <a:p>
            <a:pPr marL="0" indent="0">
              <a:buFontTx/>
              <a:buNone/>
              <a:defRPr/>
            </a:pPr>
            <a:r>
              <a:rPr lang="en-GB" altLang="de-DE" sz="1800" b="1" dirty="0"/>
              <a:t>2017</a:t>
            </a:r>
          </a:p>
          <a:p>
            <a:pPr>
              <a:defRPr/>
            </a:pPr>
            <a:r>
              <a:rPr lang="en-GB" altLang="de-DE" sz="1800" dirty="0"/>
              <a:t>Several assessments are currently being evaluated</a:t>
            </a:r>
          </a:p>
          <a:p>
            <a:pPr>
              <a:defRPr/>
            </a:pPr>
            <a:r>
              <a:rPr lang="en-GB" altLang="de-DE" sz="1800" dirty="0"/>
              <a:t>Translation of the submission form into English</a:t>
            </a:r>
          </a:p>
          <a:p>
            <a:pPr>
              <a:defRPr/>
            </a:pPr>
            <a:r>
              <a:rPr lang="en-GB" altLang="de-DE" sz="1800" dirty="0"/>
              <a:t>Translation of the Explanatory Notes in other languages in preparation (Dutch, Czech) </a:t>
            </a:r>
          </a:p>
          <a:p>
            <a:pPr marL="0" indent="0">
              <a:buNone/>
              <a:defRPr/>
            </a:pPr>
            <a:r>
              <a:rPr lang="en-GB" altLang="de-DE" sz="1600" dirty="0"/>
              <a:t>For more information: </a:t>
            </a:r>
          </a:p>
          <a:p>
            <a:pPr marL="0" indent="0">
              <a:buNone/>
              <a:defRPr/>
            </a:pPr>
            <a:r>
              <a:rPr lang="en-GB" altLang="de-DE" sz="1600" dirty="0">
                <a:hlinkClick r:id="rId2"/>
              </a:rPr>
              <a:t>http://www.langzeitarchivierung.de/Subsites/nestor/EN/Siegel/siegel_node.html</a:t>
            </a:r>
            <a:endParaRPr lang="en-GB" altLang="de-DE" sz="1600" dirty="0"/>
          </a:p>
          <a:p>
            <a:pPr marL="0" indent="0">
              <a:buNone/>
              <a:defRPr/>
            </a:pPr>
            <a:r>
              <a:rPr lang="en-US" altLang="de-DE" sz="1600" dirty="0"/>
              <a:t>		Contact: </a:t>
            </a:r>
            <a:r>
              <a:rPr lang="en-US" altLang="de-DE" sz="1600" dirty="0" err="1"/>
              <a:t>nestorsiegel@langzeitarchivierung.de</a:t>
            </a:r>
            <a:endParaRPr lang="en-US" altLang="de-DE" sz="1600" dirty="0"/>
          </a:p>
          <a:p>
            <a:pPr marL="0" indent="0">
              <a:buFontTx/>
              <a:buNone/>
              <a:defRPr/>
            </a:pPr>
            <a:endParaRPr lang="en-GB" altLang="de-DE" sz="1800" dirty="0"/>
          </a:p>
          <a:p>
            <a:pPr marL="0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Extended certification: </a:t>
            </a:r>
            <a:r>
              <a:rPr lang="en-US" sz="2400" dirty="0" err="1"/>
              <a:t>nestorSeal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124744"/>
            <a:ext cx="1487320" cy="14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785671" cy="4785395"/>
          </a:xfrm>
        </p:spPr>
        <p:txBody>
          <a:bodyPr/>
          <a:lstStyle/>
          <a:p>
            <a:r>
              <a:rPr lang="en-GB" sz="1800" b="1" dirty="0"/>
              <a:t>ISO 16363 </a:t>
            </a:r>
            <a:r>
              <a:rPr lang="en-GB" sz="1800" dirty="0"/>
              <a:t>guides auditors in making a judgement about whether or not a repository can be trusted to play its part in preserving digitally encoded information, following OAIS concepts. </a:t>
            </a:r>
          </a:p>
          <a:p>
            <a:pPr lvl="1"/>
            <a:r>
              <a:rPr lang="en-GB" dirty="0"/>
              <a:t>There are many metrics (requirements). These are arranged hierarchically to ensure that an auditor is forced to examine all relevant aspects of the repository in the appropriate depth</a:t>
            </a:r>
          </a:p>
          <a:p>
            <a:endParaRPr lang="en-GB" sz="1800" dirty="0"/>
          </a:p>
          <a:p>
            <a:r>
              <a:rPr lang="en-GB" sz="1800" b="1" dirty="0"/>
              <a:t>ISO 16919:2014 </a:t>
            </a:r>
            <a:r>
              <a:rPr lang="en-GB" sz="1800" dirty="0"/>
              <a:t>specifies requirements for bodies providing ISO 16363 audit and certification – provide detailed competences that auditors need.</a:t>
            </a:r>
          </a:p>
          <a:p>
            <a:pPr lvl="1"/>
            <a:r>
              <a:rPr lang="en-GB" dirty="0"/>
              <a:t>16919 specialises ISO 17021, the fundamental standard for audit and certification </a:t>
            </a:r>
          </a:p>
          <a:p>
            <a:endParaRPr lang="en-GB" sz="1800" dirty="0"/>
          </a:p>
          <a:p>
            <a:r>
              <a:rPr lang="en-GB" sz="1800" dirty="0"/>
              <a:t>Fully integrated into the worldwide ISO audit process on which we all depend – based on ISO 17021:2015.</a:t>
            </a:r>
          </a:p>
          <a:p>
            <a:pPr lvl="1"/>
            <a:r>
              <a:rPr lang="en-GB" dirty="0"/>
              <a:t>Auditors need specialised general skills as well as specific knowledge of ISO 16363.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Formal certification: ISO 16363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95821"/>
            <a:ext cx="1310282" cy="117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1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785671" cy="4785395"/>
          </a:xfrm>
        </p:spPr>
        <p:txBody>
          <a:bodyPr/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The first application for accreditation by a National Accreditation Body is underway.</a:t>
            </a:r>
          </a:p>
          <a:p>
            <a:pPr lvl="1"/>
            <a:r>
              <a:rPr lang="en-GB" dirty="0"/>
              <a:t>Process includes office assessments and witnessed audits</a:t>
            </a:r>
          </a:p>
          <a:p>
            <a:pPr lvl="1"/>
            <a:r>
              <a:rPr lang="en-GB" dirty="0"/>
              <a:t>First accreditation is expected in the next few weeks.</a:t>
            </a:r>
          </a:p>
          <a:p>
            <a:endParaRPr lang="en-GB" sz="1800" dirty="0"/>
          </a:p>
          <a:p>
            <a:r>
              <a:rPr lang="en-GB" sz="1800" dirty="0"/>
              <a:t>OAIS and 16363 published by ISO in 2012. Update process is underway – see </a:t>
            </a:r>
            <a:r>
              <a:rPr lang="en-GB" sz="1800" dirty="0">
                <a:hlinkClick r:id="rId2"/>
              </a:rPr>
              <a:t>http://review.oais.info</a:t>
            </a:r>
            <a:r>
              <a:rPr lang="en-GB" sz="1800" dirty="0"/>
              <a:t>. </a:t>
            </a:r>
          </a:p>
          <a:p>
            <a:pPr lvl="1"/>
            <a:r>
              <a:rPr lang="en-GB" dirty="0"/>
              <a:t>Updated documents expected to be published in 2019/20.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Formal certification: ISO 16363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95821"/>
            <a:ext cx="1310282" cy="117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1340768"/>
            <a:ext cx="4392488" cy="4785395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Context (1)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Organizational infrastructure (6)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Digital object management (8)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Technology (2)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Additional information and applicant feedback </a:t>
            </a:r>
            <a:r>
              <a:rPr lang="en-US" sz="2000" dirty="0" smtClean="0"/>
              <a:t>(1)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Core TDR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1772816"/>
            <a:ext cx="3682495" cy="355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1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R1. The repository has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an explicit mission 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to provide access to and preserve data in its domain.</a:t>
            </a:r>
          </a:p>
          <a:p>
            <a:pPr marL="0" indent="0">
              <a:buNone/>
            </a:pPr>
            <a:endParaRPr lang="en-GB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R2. The repository maintains all applicable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licenses</a:t>
            </a:r>
            <a:r>
              <a:rPr lang="en-GB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covering data access and use and monitors compliance.</a:t>
            </a:r>
          </a:p>
          <a:p>
            <a:pPr marL="0" indent="0">
              <a:buNone/>
            </a:pPr>
            <a:endParaRPr lang="en-GB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R3. The repository has a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continuity plan 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to ensure ongoing access to and preservation of its holdings.</a:t>
            </a:r>
          </a:p>
          <a:p>
            <a:pPr marL="0" indent="0">
              <a:buNone/>
            </a:pPr>
            <a:endParaRPr lang="en-GB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R4. The repository ensures, to the extent possible, that data are created, curated, accessed, and used in compliance with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disciplinary and ethical norms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marL="0" indent="0">
              <a:buNone/>
            </a:pPr>
            <a:endParaRPr lang="en-GB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R5. The repository has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adequate funding 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and sufficient numbers of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qualified staff 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managed through a clear system of governance to effectively carry out the mission.</a:t>
            </a:r>
          </a:p>
          <a:p>
            <a:pPr marL="0" indent="0">
              <a:buNone/>
            </a:pPr>
            <a:endParaRPr lang="en-GB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R6. The repository adopts mechanism(s) to secure ongoing </a:t>
            </a:r>
            <a:r>
              <a:rPr lang="en-GB" sz="1600" dirty="0">
                <a:solidFill>
                  <a:srgbClr val="58A618"/>
                </a:solidFill>
                <a:latin typeface="Verdana" charset="0"/>
                <a:ea typeface="Verdana" charset="0"/>
                <a:cs typeface="Verdana" charset="0"/>
              </a:rPr>
              <a:t>expert guidance 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and feedback (either in-house, or external, including scientific guidance, if relevant).</a:t>
            </a: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Organisational</a:t>
            </a:r>
            <a:r>
              <a:rPr lang="en-US" sz="3200" dirty="0"/>
              <a:t>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266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CWG Cost models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Slide 1">
  <a:themeElements>
    <a:clrScheme name="Section Slide 1 13">
      <a:dk1>
        <a:srgbClr val="292929"/>
      </a:dk1>
      <a:lt1>
        <a:srgbClr val="FFFFFF"/>
      </a:lt1>
      <a:dk2>
        <a:srgbClr val="FFFFFF"/>
      </a:dk2>
      <a:lt2>
        <a:srgbClr val="FFFFFF"/>
      </a:lt2>
      <a:accent1>
        <a:srgbClr val="007F7B"/>
      </a:accent1>
      <a:accent2>
        <a:srgbClr val="969696"/>
      </a:accent2>
      <a:accent3>
        <a:srgbClr val="FFFFFF"/>
      </a:accent3>
      <a:accent4>
        <a:srgbClr val="212121"/>
      </a:accent4>
      <a:accent5>
        <a:srgbClr val="AAC0BF"/>
      </a:accent5>
      <a:accent6>
        <a:srgbClr val="878787"/>
      </a:accent6>
      <a:hlink>
        <a:srgbClr val="E17A00"/>
      </a:hlink>
      <a:folHlink>
        <a:srgbClr val="1C9D92"/>
      </a:folHlink>
    </a:clrScheme>
    <a:fontScheme name="Section 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E17A00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14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CWG Cost models.potx</Template>
  <TotalTime>6749</TotalTime>
  <Words>1360</Words>
  <Application>Microsoft Macintosh PowerPoint</Application>
  <PresentationFormat>On-screen Show (4:3)</PresentationFormat>
  <Paragraphs>214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Lato Heavy</vt:lpstr>
      <vt:lpstr>ＭＳ Ｐゴシック</vt:lpstr>
      <vt:lpstr>Times New Roman</vt:lpstr>
      <vt:lpstr>Trebuchet MS</vt:lpstr>
      <vt:lpstr>Verdana</vt:lpstr>
      <vt:lpstr>Wingdings</vt:lpstr>
      <vt:lpstr>Arial</vt:lpstr>
      <vt:lpstr>PPT CWG Cost models</vt:lpstr>
      <vt:lpstr>Section Slide 1</vt:lpstr>
      <vt:lpstr>RDA/WDS IG Certification of Digital Repositories  The new 'Core Trustworthy Data Repository Requirements' hands-on  RDA Plenary 9, Barcelona, 05-04-2017</vt:lpstr>
      <vt:lpstr>The new 'Core Trustworthy Data Repository Requirements' hands-on</vt:lpstr>
      <vt:lpstr>Core Level Certification</vt:lpstr>
      <vt:lpstr>A new branding for the Core TDR certification</vt:lpstr>
      <vt:lpstr>Extended certification: nestorSeal</vt:lpstr>
      <vt:lpstr>Formal certification: ISO 16363</vt:lpstr>
      <vt:lpstr>Formal certification: ISO 16363</vt:lpstr>
      <vt:lpstr>Core TDR requirements</vt:lpstr>
      <vt:lpstr>Organisational infrastructure</vt:lpstr>
      <vt:lpstr>Digital object management (1)</vt:lpstr>
      <vt:lpstr>Digital object management (2)</vt:lpstr>
      <vt:lpstr>Technical infrastructure</vt:lpstr>
      <vt:lpstr>Review procedure</vt:lpstr>
      <vt:lpstr>PowerPoint Presentation</vt:lpstr>
      <vt:lpstr>Tasks CESSDA Trust Working group  (DANS, GESIS, UKDA, FSD, ADP)</vt:lpstr>
      <vt:lpstr>Results in Zagreb: what we did</vt:lpstr>
      <vt:lpstr>Main conclusions</vt:lpstr>
      <vt:lpstr>Lowest scores</vt:lpstr>
      <vt:lpstr>Lowest scores</vt:lpstr>
      <vt:lpstr>Highest scores</vt:lpstr>
      <vt:lpstr>Highest scores</vt:lpstr>
      <vt:lpstr>Breakout sessions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Vardigan, Mary</dc:creator>
  <cp:keywords/>
  <dc:description/>
  <cp:lastModifiedBy>Microsoft Office User</cp:lastModifiedBy>
  <cp:revision>300</cp:revision>
  <dcterms:created xsi:type="dcterms:W3CDTF">2011-02-25T12:57:11Z</dcterms:created>
  <dcterms:modified xsi:type="dcterms:W3CDTF">2017-04-05T12:02:39Z</dcterms:modified>
  <cp:category/>
</cp:coreProperties>
</file>