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803" r:id="rId3"/>
  </p:sldMasterIdLst>
  <p:notesMasterIdLst>
    <p:notesMasterId r:id="rId55"/>
  </p:notesMasterIdLst>
  <p:handoutMasterIdLst>
    <p:handoutMasterId r:id="rId56"/>
  </p:handoutMasterIdLst>
  <p:sldIdLst>
    <p:sldId id="263" r:id="rId4"/>
    <p:sldId id="413" r:id="rId5"/>
    <p:sldId id="414" r:id="rId6"/>
    <p:sldId id="427" r:id="rId7"/>
    <p:sldId id="429" r:id="rId8"/>
    <p:sldId id="430" r:id="rId9"/>
    <p:sldId id="431" r:id="rId10"/>
    <p:sldId id="446" r:id="rId11"/>
    <p:sldId id="444" r:id="rId12"/>
    <p:sldId id="445" r:id="rId13"/>
    <p:sldId id="412" r:id="rId14"/>
    <p:sldId id="426" r:id="rId15"/>
    <p:sldId id="394" r:id="rId16"/>
    <p:sldId id="403" r:id="rId17"/>
    <p:sldId id="454" r:id="rId18"/>
    <p:sldId id="455" r:id="rId19"/>
    <p:sldId id="451" r:id="rId20"/>
    <p:sldId id="423" r:id="rId21"/>
    <p:sldId id="428" r:id="rId22"/>
    <p:sldId id="410" r:id="rId23"/>
    <p:sldId id="441" r:id="rId24"/>
    <p:sldId id="447" r:id="rId25"/>
    <p:sldId id="448" r:id="rId26"/>
    <p:sldId id="449" r:id="rId27"/>
    <p:sldId id="450" r:id="rId28"/>
    <p:sldId id="422" r:id="rId29"/>
    <p:sldId id="440" r:id="rId30"/>
    <p:sldId id="432" r:id="rId31"/>
    <p:sldId id="425" r:id="rId32"/>
    <p:sldId id="457" r:id="rId33"/>
    <p:sldId id="458" r:id="rId34"/>
    <p:sldId id="459" r:id="rId35"/>
    <p:sldId id="460" r:id="rId36"/>
    <p:sldId id="419" r:id="rId37"/>
    <p:sldId id="411" r:id="rId38"/>
    <p:sldId id="415" r:id="rId39"/>
    <p:sldId id="382" r:id="rId40"/>
    <p:sldId id="383" r:id="rId41"/>
    <p:sldId id="442" r:id="rId42"/>
    <p:sldId id="443" r:id="rId43"/>
    <p:sldId id="433" r:id="rId44"/>
    <p:sldId id="456" r:id="rId45"/>
    <p:sldId id="452" r:id="rId46"/>
    <p:sldId id="436" r:id="rId47"/>
    <p:sldId id="438" r:id="rId48"/>
    <p:sldId id="453" r:id="rId49"/>
    <p:sldId id="461" r:id="rId50"/>
    <p:sldId id="434" r:id="rId51"/>
    <p:sldId id="437" r:id="rId52"/>
    <p:sldId id="439" r:id="rId53"/>
    <p:sldId id="374" r:id="rId54"/>
  </p:sldIdLst>
  <p:sldSz cx="9144000" cy="6858000" type="screen4x3"/>
  <p:notesSz cx="9874250" cy="679767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Berg-Cross" initials="GB-C" lastIdx="25" clrIdx="0">
    <p:extLst/>
  </p:cmAuthor>
  <p:cmAuthor id="2" name="Peter" initials="P" lastIdx="0" clrIdx="1"/>
  <p:cmAuthor id="3" name="Laurence Lannom" initials="L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23A"/>
    <a:srgbClr val="CC6021"/>
    <a:srgbClr val="9A9B9C"/>
    <a:srgbClr val="0066FF"/>
    <a:srgbClr val="58A618"/>
    <a:srgbClr val="002B82"/>
    <a:srgbClr val="D96A2C"/>
    <a:srgbClr val="99CCFF"/>
    <a:srgbClr val="003399"/>
    <a:srgbClr val="E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002" autoAdjust="0"/>
  </p:normalViewPr>
  <p:slideViewPr>
    <p:cSldViewPr>
      <p:cViewPr>
        <p:scale>
          <a:sx n="60" d="100"/>
          <a:sy n="60" d="100"/>
        </p:scale>
        <p:origin x="-61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36"/>
    </p:cViewPr>
  </p:sorterViewPr>
  <p:notesViewPr>
    <p:cSldViewPr>
      <p:cViewPr varScale="1">
        <p:scale>
          <a:sx n="67" d="100"/>
          <a:sy n="67" d="100"/>
        </p:scale>
        <p:origin x="-312" y="-36"/>
      </p:cViewPr>
      <p:guideLst>
        <p:guide orient="horz" pos="2141"/>
        <p:guide pos="311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devices (Mio, Intel)</c:v>
                </c:pt>
              </c:strCache>
            </c:strRef>
          </c:tx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93</c:v>
                </c:pt>
                <c:pt idx="1">
                  <c:v>1500</c:v>
                </c:pt>
                <c:pt idx="2">
                  <c:v>5000</c:v>
                </c:pt>
                <c:pt idx="3">
                  <c:v>15000</c:v>
                </c:pt>
                <c:pt idx="4">
                  <c:v>31000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9C-4B8F-8025-C4A5AC2A04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data (EB, Oracle)</c:v>
                </c:pt>
              </c:strCache>
            </c:strRef>
          </c:tx>
          <c:marker>
            <c:symbol val="none"/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1">
                  <c:v>110</c:v>
                </c:pt>
                <c:pt idx="2">
                  <c:v>1500</c:v>
                </c:pt>
                <c:pt idx="3">
                  <c:v>7500</c:v>
                </c:pt>
                <c:pt idx="4">
                  <c:v>44000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9C-4B8F-8025-C4A5AC2A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82528"/>
        <c:axId val="40820736"/>
      </c:lineChart>
      <c:catAx>
        <c:axId val="1373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0820736"/>
        <c:crosses val="autoZero"/>
        <c:auto val="1"/>
        <c:lblAlgn val="ctr"/>
        <c:lblOffset val="100"/>
        <c:noMultiLvlLbl val="0"/>
      </c:catAx>
      <c:valAx>
        <c:axId val="4082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382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2-17T14:55:24.137" idx="2">
    <p:pos x="5168" y="128"/>
    <p:text>I still don't understand this slide. Documentation of what? And why is it a reproducibility machine and what are the two cases?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D7D5C-9536-46CE-8B97-40B54500840E}" type="doc">
      <dgm:prSet loTypeId="urn:microsoft.com/office/officeart/2008/layout/RadialCluster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EA7B02-4840-4002-AB24-A9C444DFC455}">
      <dgm:prSet phldrT="[Text]"/>
      <dgm:spPr/>
      <dgm:t>
        <a:bodyPr/>
        <a:lstStyle/>
        <a:p>
          <a:r>
            <a:rPr lang="en-US" dirty="0" smtClean="0"/>
            <a:t>Conceptual Object</a:t>
          </a:r>
          <a:endParaRPr lang="en-US" dirty="0"/>
        </a:p>
      </dgm:t>
    </dgm:pt>
    <dgm:pt modelId="{66C4D30D-DE8E-4230-A9F8-780E4EC505E3}" type="parTrans" cxnId="{68BCD07A-9D17-4262-BCC0-89086CB81672}">
      <dgm:prSet/>
      <dgm:spPr/>
      <dgm:t>
        <a:bodyPr/>
        <a:lstStyle/>
        <a:p>
          <a:endParaRPr lang="en-US"/>
        </a:p>
      </dgm:t>
    </dgm:pt>
    <dgm:pt modelId="{DB14CEC5-B457-4E70-A039-08DDC6101379}" type="sibTrans" cxnId="{68BCD07A-9D17-4262-BCC0-89086CB81672}">
      <dgm:prSet/>
      <dgm:spPr/>
      <dgm:t>
        <a:bodyPr/>
        <a:lstStyle/>
        <a:p>
          <a:endParaRPr lang="en-US"/>
        </a:p>
      </dgm:t>
    </dgm:pt>
    <dgm:pt modelId="{B1E115B2-5C75-4C07-9919-38C472599C1D}">
      <dgm:prSet phldrT="[Text]" custT="1"/>
      <dgm:spPr/>
      <dgm:t>
        <a:bodyPr/>
        <a:lstStyle/>
        <a:p>
          <a:r>
            <a:rPr lang="en-US" sz="1200" dirty="0" smtClean="0"/>
            <a:t>Object implementation</a:t>
          </a:r>
          <a:endParaRPr lang="en-US" sz="1200" dirty="0"/>
        </a:p>
      </dgm:t>
    </dgm:pt>
    <dgm:pt modelId="{9F5BE6A4-9892-4D4E-ABFC-18E0D7DCEB06}" type="parTrans" cxnId="{755F8CF2-C2C3-4123-B384-0954763A72DD}">
      <dgm:prSet/>
      <dgm:spPr/>
      <dgm:t>
        <a:bodyPr/>
        <a:lstStyle/>
        <a:p>
          <a:endParaRPr lang="en-US"/>
        </a:p>
      </dgm:t>
    </dgm:pt>
    <dgm:pt modelId="{11A6D9E5-E7A2-48B9-8350-A8FFE870714F}" type="sibTrans" cxnId="{755F8CF2-C2C3-4123-B384-0954763A72DD}">
      <dgm:prSet/>
      <dgm:spPr/>
      <dgm:t>
        <a:bodyPr/>
        <a:lstStyle/>
        <a:p>
          <a:endParaRPr lang="en-US"/>
        </a:p>
      </dgm:t>
    </dgm:pt>
    <dgm:pt modelId="{8721EDE5-5CF4-46E7-87D6-01BA2558D744}">
      <dgm:prSet phldrT="[Text]" custT="1"/>
      <dgm:spPr/>
      <dgm:t>
        <a:bodyPr/>
        <a:lstStyle/>
        <a:p>
          <a:r>
            <a:rPr lang="en-US" sz="1200" dirty="0" smtClean="0"/>
            <a:t>Object implementation</a:t>
          </a:r>
          <a:endParaRPr lang="en-US" sz="1200" dirty="0"/>
        </a:p>
      </dgm:t>
    </dgm:pt>
    <dgm:pt modelId="{BF95A950-8262-4892-BD0F-4CAF4C079DDA}" type="parTrans" cxnId="{788F030B-7F3D-4EF4-AB69-A752539BFA52}">
      <dgm:prSet/>
      <dgm:spPr/>
      <dgm:t>
        <a:bodyPr/>
        <a:lstStyle/>
        <a:p>
          <a:endParaRPr lang="en-US"/>
        </a:p>
      </dgm:t>
    </dgm:pt>
    <dgm:pt modelId="{865B32E6-003C-469F-82DD-EC4651636FAD}" type="sibTrans" cxnId="{788F030B-7F3D-4EF4-AB69-A752539BFA52}">
      <dgm:prSet/>
      <dgm:spPr/>
      <dgm:t>
        <a:bodyPr/>
        <a:lstStyle/>
        <a:p>
          <a:endParaRPr lang="en-US"/>
        </a:p>
      </dgm:t>
    </dgm:pt>
    <dgm:pt modelId="{6C70671F-4E92-4F5C-B391-928010359536}">
      <dgm:prSet phldrT="[Text]" custT="1"/>
      <dgm:spPr/>
      <dgm:t>
        <a:bodyPr/>
        <a:lstStyle/>
        <a:p>
          <a:r>
            <a:rPr lang="en-US" sz="1200" dirty="0" smtClean="0"/>
            <a:t>Object implementation</a:t>
          </a:r>
          <a:endParaRPr lang="en-US" sz="1200" dirty="0"/>
        </a:p>
      </dgm:t>
    </dgm:pt>
    <dgm:pt modelId="{6FDAE9C0-D37F-46BD-902F-3C12A8E9899C}" type="parTrans" cxnId="{32441739-2D90-4302-8637-F52D545E572C}">
      <dgm:prSet/>
      <dgm:spPr/>
      <dgm:t>
        <a:bodyPr/>
        <a:lstStyle/>
        <a:p>
          <a:endParaRPr lang="en-US"/>
        </a:p>
      </dgm:t>
    </dgm:pt>
    <dgm:pt modelId="{82C5E3E3-78A4-4475-BBF7-823155B3ECF6}" type="sibTrans" cxnId="{32441739-2D90-4302-8637-F52D545E572C}">
      <dgm:prSet/>
      <dgm:spPr/>
      <dgm:t>
        <a:bodyPr/>
        <a:lstStyle/>
        <a:p>
          <a:endParaRPr lang="en-US"/>
        </a:p>
      </dgm:t>
    </dgm:pt>
    <dgm:pt modelId="{E135BAA6-45D0-4FC5-BA4E-4956E4999496}" type="pres">
      <dgm:prSet presAssocID="{233D7D5C-9536-46CE-8B97-40B5450084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868AB26-8CC9-42C5-A479-BD6C5746F3F7}" type="pres">
      <dgm:prSet presAssocID="{98EA7B02-4840-4002-AB24-A9C444DFC455}" presName="singleCycle" presStyleCnt="0"/>
      <dgm:spPr/>
    </dgm:pt>
    <dgm:pt modelId="{1250DF88-4B1C-4F85-984C-A9AB4813564F}" type="pres">
      <dgm:prSet presAssocID="{98EA7B02-4840-4002-AB24-A9C444DFC45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8C7379FE-02EB-42D1-B487-93BD01FCB816}" type="pres">
      <dgm:prSet presAssocID="{9F5BE6A4-9892-4D4E-ABFC-18E0D7DCEB06}" presName="Name56" presStyleLbl="parChTrans1D2" presStyleIdx="0" presStyleCnt="3"/>
      <dgm:spPr/>
      <dgm:t>
        <a:bodyPr/>
        <a:lstStyle/>
        <a:p>
          <a:endParaRPr lang="en-GB"/>
        </a:p>
      </dgm:t>
    </dgm:pt>
    <dgm:pt modelId="{057EFA68-82DF-4E22-8282-17ACE59D1503}" type="pres">
      <dgm:prSet presAssocID="{B1E115B2-5C75-4C07-9919-38C472599C1D}" presName="text0" presStyleLbl="node1" presStyleIdx="1" presStyleCnt="4" custRadScaleRad="72473" custRadScaleInc="-19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77FBB9-CD26-4875-B549-D981446EE77D}" type="pres">
      <dgm:prSet presAssocID="{BF95A950-8262-4892-BD0F-4CAF4C079DDA}" presName="Name56" presStyleLbl="parChTrans1D2" presStyleIdx="1" presStyleCnt="3"/>
      <dgm:spPr/>
      <dgm:t>
        <a:bodyPr/>
        <a:lstStyle/>
        <a:p>
          <a:endParaRPr lang="en-GB"/>
        </a:p>
      </dgm:t>
    </dgm:pt>
    <dgm:pt modelId="{FD4F7D77-B3F3-4CED-8C2C-39D8CF570CBA}" type="pres">
      <dgm:prSet presAssocID="{8721EDE5-5CF4-46E7-87D6-01BA2558D744}" presName="text0" presStyleLbl="node1" presStyleIdx="2" presStyleCnt="4" custRadScaleRad="82047" custRadScaleInc="-8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75089-D7F1-4D52-918F-DDA997626A30}" type="pres">
      <dgm:prSet presAssocID="{6FDAE9C0-D37F-46BD-902F-3C12A8E9899C}" presName="Name56" presStyleLbl="parChTrans1D2" presStyleIdx="2" presStyleCnt="3"/>
      <dgm:spPr/>
      <dgm:t>
        <a:bodyPr/>
        <a:lstStyle/>
        <a:p>
          <a:endParaRPr lang="en-GB"/>
        </a:p>
      </dgm:t>
    </dgm:pt>
    <dgm:pt modelId="{CDA77165-5A0B-4B6C-85F8-F50AAE96CFEE}" type="pres">
      <dgm:prSet presAssocID="{6C70671F-4E92-4F5C-B391-928010359536}" presName="text0" presStyleLbl="node1" presStyleIdx="3" presStyleCnt="4" custRadScaleRad="82129" custRadScaleInc="9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2841F-17CF-45CF-8C99-0CABF6E8F084}" type="presOf" srcId="{B1E115B2-5C75-4C07-9919-38C472599C1D}" destId="{057EFA68-82DF-4E22-8282-17ACE59D1503}" srcOrd="0" destOrd="0" presId="urn:microsoft.com/office/officeart/2008/layout/RadialCluster"/>
    <dgm:cxn modelId="{788F030B-7F3D-4EF4-AB69-A752539BFA52}" srcId="{98EA7B02-4840-4002-AB24-A9C444DFC455}" destId="{8721EDE5-5CF4-46E7-87D6-01BA2558D744}" srcOrd="1" destOrd="0" parTransId="{BF95A950-8262-4892-BD0F-4CAF4C079DDA}" sibTransId="{865B32E6-003C-469F-82DD-EC4651636FAD}"/>
    <dgm:cxn modelId="{B693525E-164A-4DD4-BC1E-37CC0A614D9D}" type="presOf" srcId="{6FDAE9C0-D37F-46BD-902F-3C12A8E9899C}" destId="{83875089-D7F1-4D52-918F-DDA997626A30}" srcOrd="0" destOrd="0" presId="urn:microsoft.com/office/officeart/2008/layout/RadialCluster"/>
    <dgm:cxn modelId="{755F8CF2-C2C3-4123-B384-0954763A72DD}" srcId="{98EA7B02-4840-4002-AB24-A9C444DFC455}" destId="{B1E115B2-5C75-4C07-9919-38C472599C1D}" srcOrd="0" destOrd="0" parTransId="{9F5BE6A4-9892-4D4E-ABFC-18E0D7DCEB06}" sibTransId="{11A6D9E5-E7A2-48B9-8350-A8FFE870714F}"/>
    <dgm:cxn modelId="{32441739-2D90-4302-8637-F52D545E572C}" srcId="{98EA7B02-4840-4002-AB24-A9C444DFC455}" destId="{6C70671F-4E92-4F5C-B391-928010359536}" srcOrd="2" destOrd="0" parTransId="{6FDAE9C0-D37F-46BD-902F-3C12A8E9899C}" sibTransId="{82C5E3E3-78A4-4475-BBF7-823155B3ECF6}"/>
    <dgm:cxn modelId="{68BCD07A-9D17-4262-BCC0-89086CB81672}" srcId="{233D7D5C-9536-46CE-8B97-40B54500840E}" destId="{98EA7B02-4840-4002-AB24-A9C444DFC455}" srcOrd="0" destOrd="0" parTransId="{66C4D30D-DE8E-4230-A9F8-780E4EC505E3}" sibTransId="{DB14CEC5-B457-4E70-A039-08DDC6101379}"/>
    <dgm:cxn modelId="{FBFDB70C-13FD-4BC3-B52C-1B27FF162116}" type="presOf" srcId="{233D7D5C-9536-46CE-8B97-40B54500840E}" destId="{E135BAA6-45D0-4FC5-BA4E-4956E4999496}" srcOrd="0" destOrd="0" presId="urn:microsoft.com/office/officeart/2008/layout/RadialCluster"/>
    <dgm:cxn modelId="{BBE386F1-D2A2-44F9-9E33-C0CB948CFD7F}" type="presOf" srcId="{6C70671F-4E92-4F5C-B391-928010359536}" destId="{CDA77165-5A0B-4B6C-85F8-F50AAE96CFEE}" srcOrd="0" destOrd="0" presId="urn:microsoft.com/office/officeart/2008/layout/RadialCluster"/>
    <dgm:cxn modelId="{F2376564-A0A7-47FC-A789-B5EBB993887C}" type="presOf" srcId="{98EA7B02-4840-4002-AB24-A9C444DFC455}" destId="{1250DF88-4B1C-4F85-984C-A9AB4813564F}" srcOrd="0" destOrd="0" presId="urn:microsoft.com/office/officeart/2008/layout/RadialCluster"/>
    <dgm:cxn modelId="{6C26787B-ECF1-4489-A55F-3DD6DFC044DD}" type="presOf" srcId="{9F5BE6A4-9892-4D4E-ABFC-18E0D7DCEB06}" destId="{8C7379FE-02EB-42D1-B487-93BD01FCB816}" srcOrd="0" destOrd="0" presId="urn:microsoft.com/office/officeart/2008/layout/RadialCluster"/>
    <dgm:cxn modelId="{CF1E20AA-F123-41A4-A788-40CC2C208FA1}" type="presOf" srcId="{8721EDE5-5CF4-46E7-87D6-01BA2558D744}" destId="{FD4F7D77-B3F3-4CED-8C2C-39D8CF570CBA}" srcOrd="0" destOrd="0" presId="urn:microsoft.com/office/officeart/2008/layout/RadialCluster"/>
    <dgm:cxn modelId="{89CA1596-8607-4A16-9D3A-3661E63FB613}" type="presOf" srcId="{BF95A950-8262-4892-BD0F-4CAF4C079DDA}" destId="{D977FBB9-CD26-4875-B549-D981446EE77D}" srcOrd="0" destOrd="0" presId="urn:microsoft.com/office/officeart/2008/layout/RadialCluster"/>
    <dgm:cxn modelId="{E0377C7E-F1EE-445E-B038-089EFA1F7612}" type="presParOf" srcId="{E135BAA6-45D0-4FC5-BA4E-4956E4999496}" destId="{B868AB26-8CC9-42C5-A479-BD6C5746F3F7}" srcOrd="0" destOrd="0" presId="urn:microsoft.com/office/officeart/2008/layout/RadialCluster"/>
    <dgm:cxn modelId="{48AEB4B8-EC7D-4C90-AA92-DCB5CFC75865}" type="presParOf" srcId="{B868AB26-8CC9-42C5-A479-BD6C5746F3F7}" destId="{1250DF88-4B1C-4F85-984C-A9AB4813564F}" srcOrd="0" destOrd="0" presId="urn:microsoft.com/office/officeart/2008/layout/RadialCluster"/>
    <dgm:cxn modelId="{B89CF00D-6FD5-4B78-A35F-AEA27DF1E7D5}" type="presParOf" srcId="{B868AB26-8CC9-42C5-A479-BD6C5746F3F7}" destId="{8C7379FE-02EB-42D1-B487-93BD01FCB816}" srcOrd="1" destOrd="0" presId="urn:microsoft.com/office/officeart/2008/layout/RadialCluster"/>
    <dgm:cxn modelId="{BC573F76-07AA-4008-8B9E-3386D0C30EC7}" type="presParOf" srcId="{B868AB26-8CC9-42C5-A479-BD6C5746F3F7}" destId="{057EFA68-82DF-4E22-8282-17ACE59D1503}" srcOrd="2" destOrd="0" presId="urn:microsoft.com/office/officeart/2008/layout/RadialCluster"/>
    <dgm:cxn modelId="{51990F59-BA20-4358-BE07-2AD5B6562383}" type="presParOf" srcId="{B868AB26-8CC9-42C5-A479-BD6C5746F3F7}" destId="{D977FBB9-CD26-4875-B549-D981446EE77D}" srcOrd="3" destOrd="0" presId="urn:microsoft.com/office/officeart/2008/layout/RadialCluster"/>
    <dgm:cxn modelId="{44178A6F-70A3-4FDC-B069-4DC66A1C00FC}" type="presParOf" srcId="{B868AB26-8CC9-42C5-A479-BD6C5746F3F7}" destId="{FD4F7D77-B3F3-4CED-8C2C-39D8CF570CBA}" srcOrd="4" destOrd="0" presId="urn:microsoft.com/office/officeart/2008/layout/RadialCluster"/>
    <dgm:cxn modelId="{68C5889C-CC77-4462-85A6-764514CCE076}" type="presParOf" srcId="{B868AB26-8CC9-42C5-A479-BD6C5746F3F7}" destId="{83875089-D7F1-4D52-918F-DDA997626A30}" srcOrd="5" destOrd="0" presId="urn:microsoft.com/office/officeart/2008/layout/RadialCluster"/>
    <dgm:cxn modelId="{A876DFC6-33DE-419C-BC32-A445C9860010}" type="presParOf" srcId="{B868AB26-8CC9-42C5-A479-BD6C5746F3F7}" destId="{CDA77165-5A0B-4B6C-85F8-F50AAE96CFE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25DDD-C3D3-4A0E-B920-E9A70D5FE4AD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029595-214C-4F79-AF16-129FF56623B2}">
      <dgm:prSet phldrT="[Text]" custT="1"/>
      <dgm:spPr/>
      <dgm:t>
        <a:bodyPr/>
        <a:lstStyle/>
        <a:p>
          <a:r>
            <a:rPr lang="en-US" sz="1050" dirty="0" smtClean="0"/>
            <a:t>Artifact</a:t>
          </a:r>
          <a:endParaRPr lang="en-US" sz="1050" dirty="0"/>
        </a:p>
      </dgm:t>
    </dgm:pt>
    <dgm:pt modelId="{753220B2-69D3-4859-B1F9-AE8B71062491}" type="parTrans" cxnId="{2F7D1992-D9A5-4075-8F54-F315D4672AAD}">
      <dgm:prSet/>
      <dgm:spPr/>
      <dgm:t>
        <a:bodyPr/>
        <a:lstStyle/>
        <a:p>
          <a:endParaRPr lang="en-US" sz="2800"/>
        </a:p>
      </dgm:t>
    </dgm:pt>
    <dgm:pt modelId="{70DE4AF9-8884-40B6-AD14-D8C10F7F18C5}" type="sibTrans" cxnId="{2F7D1992-D9A5-4075-8F54-F315D4672AAD}">
      <dgm:prSet/>
      <dgm:spPr/>
      <dgm:t>
        <a:bodyPr/>
        <a:lstStyle/>
        <a:p>
          <a:endParaRPr lang="en-US" sz="2800"/>
        </a:p>
      </dgm:t>
    </dgm:pt>
    <dgm:pt modelId="{93DE45A9-EAC6-4089-900F-5A836CD7613B}">
      <dgm:prSet phldrT="[Text]" custT="1"/>
      <dgm:spPr/>
      <dgm:t>
        <a:bodyPr/>
        <a:lstStyle/>
        <a:p>
          <a:r>
            <a:rPr lang="en-US" sz="1050" dirty="0" smtClean="0"/>
            <a:t>Artifact</a:t>
          </a:r>
          <a:endParaRPr lang="en-US" sz="1050" dirty="0"/>
        </a:p>
      </dgm:t>
    </dgm:pt>
    <dgm:pt modelId="{42394491-613B-4F0F-8627-8DAA2302968F}" type="parTrans" cxnId="{0F43E9CF-131C-466B-891D-C3DD77B98045}">
      <dgm:prSet/>
      <dgm:spPr/>
      <dgm:t>
        <a:bodyPr/>
        <a:lstStyle/>
        <a:p>
          <a:endParaRPr lang="en-US" sz="2800"/>
        </a:p>
      </dgm:t>
    </dgm:pt>
    <dgm:pt modelId="{F6863D5F-B8A0-455F-A69C-460A089D4E25}" type="sibTrans" cxnId="{0F43E9CF-131C-466B-891D-C3DD77B98045}">
      <dgm:prSet/>
      <dgm:spPr/>
      <dgm:t>
        <a:bodyPr/>
        <a:lstStyle/>
        <a:p>
          <a:endParaRPr lang="en-US" sz="2800"/>
        </a:p>
      </dgm:t>
    </dgm:pt>
    <dgm:pt modelId="{D5F8CC48-7EBC-4039-8847-BE5AA0C0BEEC}">
      <dgm:prSet phldrT="[Text]" custT="1"/>
      <dgm:spPr/>
      <dgm:t>
        <a:bodyPr/>
        <a:lstStyle/>
        <a:p>
          <a:r>
            <a:rPr lang="en-US" sz="1050" dirty="0" smtClean="0"/>
            <a:t>Artifact</a:t>
          </a:r>
          <a:endParaRPr lang="en-US" sz="1050" dirty="0"/>
        </a:p>
      </dgm:t>
    </dgm:pt>
    <dgm:pt modelId="{E99C630D-6298-43F2-B791-DCB11102A7E8}" type="parTrans" cxnId="{C8D1A909-689F-4A24-81CE-03AD969C02D6}">
      <dgm:prSet/>
      <dgm:spPr/>
      <dgm:t>
        <a:bodyPr/>
        <a:lstStyle/>
        <a:p>
          <a:endParaRPr lang="en-US" sz="2800"/>
        </a:p>
      </dgm:t>
    </dgm:pt>
    <dgm:pt modelId="{F75303F5-BDA5-4EDF-9D55-E14DFA491F0A}" type="sibTrans" cxnId="{C8D1A909-689F-4A24-81CE-03AD969C02D6}">
      <dgm:prSet/>
      <dgm:spPr/>
      <dgm:t>
        <a:bodyPr/>
        <a:lstStyle/>
        <a:p>
          <a:endParaRPr lang="en-US" sz="2800"/>
        </a:p>
      </dgm:t>
    </dgm:pt>
    <dgm:pt modelId="{E3277DA3-91A1-4890-9C50-F0AE0B0C29EC}">
      <dgm:prSet phldrT="[Text]" custT="1"/>
      <dgm:spPr/>
      <dgm:t>
        <a:bodyPr/>
        <a:lstStyle/>
        <a:p>
          <a:r>
            <a:rPr lang="en-US" sz="1050" dirty="0" smtClean="0"/>
            <a:t>Artifact</a:t>
          </a:r>
          <a:endParaRPr lang="en-US" sz="1050" dirty="0"/>
        </a:p>
      </dgm:t>
    </dgm:pt>
    <dgm:pt modelId="{EA3FB7EB-9076-45A3-93D3-B71B4169B4FE}" type="parTrans" cxnId="{CF24F5B2-A7A1-443D-AE1B-4E9A00EEA7FC}">
      <dgm:prSet/>
      <dgm:spPr/>
      <dgm:t>
        <a:bodyPr/>
        <a:lstStyle/>
        <a:p>
          <a:endParaRPr lang="en-US" sz="2800"/>
        </a:p>
      </dgm:t>
    </dgm:pt>
    <dgm:pt modelId="{E606F342-065F-480C-87DE-5278DD8207D1}" type="sibTrans" cxnId="{CF24F5B2-A7A1-443D-AE1B-4E9A00EEA7FC}">
      <dgm:prSet/>
      <dgm:spPr/>
      <dgm:t>
        <a:bodyPr/>
        <a:lstStyle/>
        <a:p>
          <a:endParaRPr lang="en-US" sz="2800"/>
        </a:p>
      </dgm:t>
    </dgm:pt>
    <dgm:pt modelId="{9BB04CF4-F49A-45AA-825C-C1B34CDB430E}" type="pres">
      <dgm:prSet presAssocID="{D9725DDD-C3D3-4A0E-B920-E9A70D5FE4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C8C2A0-19AA-4CC5-8765-B176541EFB9D}" type="pres">
      <dgm:prSet presAssocID="{A2029595-214C-4F79-AF16-129FF56623B2}" presName="arrow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69666-3FB1-4CBA-BF76-CC807F9E617E}" type="pres">
      <dgm:prSet presAssocID="{93DE45A9-EAC6-4089-900F-5A836CD7613B}" presName="arrow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D86EB-0D1F-4431-A22C-1AA974238C3C}" type="pres">
      <dgm:prSet presAssocID="{E3277DA3-91A1-4890-9C50-F0AE0B0C29EC}" presName="arrow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FEC1D-BD57-414A-9B95-56749863CB57}" type="pres">
      <dgm:prSet presAssocID="{D5F8CC48-7EBC-4039-8847-BE5AA0C0BEEC}" presName="arrow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3E9CF-131C-466B-891D-C3DD77B98045}" srcId="{D9725DDD-C3D3-4A0E-B920-E9A70D5FE4AD}" destId="{93DE45A9-EAC6-4089-900F-5A836CD7613B}" srcOrd="1" destOrd="0" parTransId="{42394491-613B-4F0F-8627-8DAA2302968F}" sibTransId="{F6863D5F-B8A0-455F-A69C-460A089D4E25}"/>
    <dgm:cxn modelId="{C8D1A909-689F-4A24-81CE-03AD969C02D6}" srcId="{D9725DDD-C3D3-4A0E-B920-E9A70D5FE4AD}" destId="{D5F8CC48-7EBC-4039-8847-BE5AA0C0BEEC}" srcOrd="3" destOrd="0" parTransId="{E99C630D-6298-43F2-B791-DCB11102A7E8}" sibTransId="{F75303F5-BDA5-4EDF-9D55-E14DFA491F0A}"/>
    <dgm:cxn modelId="{8915DD52-A816-440F-8BAE-70073B533D54}" type="presOf" srcId="{A2029595-214C-4F79-AF16-129FF56623B2}" destId="{5AC8C2A0-19AA-4CC5-8765-B176541EFB9D}" srcOrd="0" destOrd="0" presId="urn:microsoft.com/office/officeart/2005/8/layout/arrow5"/>
    <dgm:cxn modelId="{CA4E1529-42A0-4D68-AD96-5FE8B7CB6A71}" type="presOf" srcId="{D9725DDD-C3D3-4A0E-B920-E9A70D5FE4AD}" destId="{9BB04CF4-F49A-45AA-825C-C1B34CDB430E}" srcOrd="0" destOrd="0" presId="urn:microsoft.com/office/officeart/2005/8/layout/arrow5"/>
    <dgm:cxn modelId="{6FEECE7C-13CB-4830-B1D5-B74733C167E9}" type="presOf" srcId="{93DE45A9-EAC6-4089-900F-5A836CD7613B}" destId="{33A69666-3FB1-4CBA-BF76-CC807F9E617E}" srcOrd="0" destOrd="0" presId="urn:microsoft.com/office/officeart/2005/8/layout/arrow5"/>
    <dgm:cxn modelId="{CF24F5B2-A7A1-443D-AE1B-4E9A00EEA7FC}" srcId="{D9725DDD-C3D3-4A0E-B920-E9A70D5FE4AD}" destId="{E3277DA3-91A1-4890-9C50-F0AE0B0C29EC}" srcOrd="2" destOrd="0" parTransId="{EA3FB7EB-9076-45A3-93D3-B71B4169B4FE}" sibTransId="{E606F342-065F-480C-87DE-5278DD8207D1}"/>
    <dgm:cxn modelId="{8FE1130C-7097-4882-8875-FADEB689BA60}" type="presOf" srcId="{E3277DA3-91A1-4890-9C50-F0AE0B0C29EC}" destId="{AA0D86EB-0D1F-4431-A22C-1AA974238C3C}" srcOrd="0" destOrd="0" presId="urn:microsoft.com/office/officeart/2005/8/layout/arrow5"/>
    <dgm:cxn modelId="{646816C9-1993-447F-9261-5CE1BB896DEC}" type="presOf" srcId="{D5F8CC48-7EBC-4039-8847-BE5AA0C0BEEC}" destId="{864FEC1D-BD57-414A-9B95-56749863CB57}" srcOrd="0" destOrd="0" presId="urn:microsoft.com/office/officeart/2005/8/layout/arrow5"/>
    <dgm:cxn modelId="{2F7D1992-D9A5-4075-8F54-F315D4672AAD}" srcId="{D9725DDD-C3D3-4A0E-B920-E9A70D5FE4AD}" destId="{A2029595-214C-4F79-AF16-129FF56623B2}" srcOrd="0" destOrd="0" parTransId="{753220B2-69D3-4859-B1F9-AE8B71062491}" sibTransId="{70DE4AF9-8884-40B6-AD14-D8C10F7F18C5}"/>
    <dgm:cxn modelId="{1B21C89F-E1AC-44AC-904B-085B8C378712}" type="presParOf" srcId="{9BB04CF4-F49A-45AA-825C-C1B34CDB430E}" destId="{5AC8C2A0-19AA-4CC5-8765-B176541EFB9D}" srcOrd="0" destOrd="0" presId="urn:microsoft.com/office/officeart/2005/8/layout/arrow5"/>
    <dgm:cxn modelId="{5BE3C0CE-0D13-4F02-94ED-7231C0418131}" type="presParOf" srcId="{9BB04CF4-F49A-45AA-825C-C1B34CDB430E}" destId="{33A69666-3FB1-4CBA-BF76-CC807F9E617E}" srcOrd="1" destOrd="0" presId="urn:microsoft.com/office/officeart/2005/8/layout/arrow5"/>
    <dgm:cxn modelId="{C63848ED-5370-4E91-A0AE-10EC49A96730}" type="presParOf" srcId="{9BB04CF4-F49A-45AA-825C-C1B34CDB430E}" destId="{AA0D86EB-0D1F-4431-A22C-1AA974238C3C}" srcOrd="2" destOrd="0" presId="urn:microsoft.com/office/officeart/2005/8/layout/arrow5"/>
    <dgm:cxn modelId="{3B7EE7D0-E8AA-4672-81BA-7293EF4F19B4}" type="presParOf" srcId="{9BB04CF4-F49A-45AA-825C-C1B34CDB430E}" destId="{864FEC1D-BD57-414A-9B95-56749863CB57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0DF88-4B1C-4F85-984C-A9AB4813564F}">
      <dsp:nvSpPr>
        <dsp:cNvPr id="0" name=""/>
        <dsp:cNvSpPr/>
      </dsp:nvSpPr>
      <dsp:spPr>
        <a:xfrm>
          <a:off x="2438399" y="1890712"/>
          <a:ext cx="1219200" cy="121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Conceptual Object</a:t>
          </a:r>
          <a:endParaRPr lang="en-US" sz="1500" kern="1200" dirty="0"/>
        </a:p>
      </dsp:txBody>
      <dsp:txXfrm>
        <a:off x="2497915" y="1950228"/>
        <a:ext cx="1100168" cy="1100168"/>
      </dsp:txXfrm>
    </dsp:sp>
    <dsp:sp modelId="{8C7379FE-02EB-42D1-B487-93BD01FCB816}">
      <dsp:nvSpPr>
        <dsp:cNvPr id="0" name=""/>
        <dsp:cNvSpPr/>
      </dsp:nvSpPr>
      <dsp:spPr>
        <a:xfrm rot="16129008">
          <a:off x="2862230" y="1721072"/>
          <a:ext cx="339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35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EFA68-82DF-4E22-8282-17ACE59D1503}">
      <dsp:nvSpPr>
        <dsp:cNvPr id="0" name=""/>
        <dsp:cNvSpPr/>
      </dsp:nvSpPr>
      <dsp:spPr>
        <a:xfrm>
          <a:off x="2611534" y="734569"/>
          <a:ext cx="816864" cy="816864"/>
        </a:xfrm>
        <a:prstGeom prst="roundRect">
          <a:avLst/>
        </a:prstGeom>
        <a:solidFill>
          <a:schemeClr val="accent5">
            <a:hueOff val="-4168413"/>
            <a:satOff val="-11950"/>
            <a:lumOff val="-5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 implementation</a:t>
          </a:r>
          <a:endParaRPr lang="en-US" sz="1200" kern="1200" dirty="0"/>
        </a:p>
      </dsp:txBody>
      <dsp:txXfrm>
        <a:off x="2651410" y="774445"/>
        <a:ext cx="737112" cy="737112"/>
      </dsp:txXfrm>
    </dsp:sp>
    <dsp:sp modelId="{D977FBB9-CD26-4875-B549-D981446EE77D}">
      <dsp:nvSpPr>
        <dsp:cNvPr id="0" name=""/>
        <dsp:cNvSpPr/>
      </dsp:nvSpPr>
      <dsp:spPr>
        <a:xfrm rot="1499868">
          <a:off x="3638223" y="2871954"/>
          <a:ext cx="4136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69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F7D77-B3F3-4CED-8C2C-39D8CF570CBA}">
      <dsp:nvSpPr>
        <dsp:cNvPr id="0" name=""/>
        <dsp:cNvSpPr/>
      </dsp:nvSpPr>
      <dsp:spPr>
        <a:xfrm>
          <a:off x="4032538" y="2741368"/>
          <a:ext cx="816864" cy="816864"/>
        </a:xfrm>
        <a:prstGeom prst="roundRect">
          <a:avLst/>
        </a:prstGeom>
        <a:solidFill>
          <a:schemeClr val="accent5">
            <a:hueOff val="-8336827"/>
            <a:satOff val="-23899"/>
            <a:lumOff val="-105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 implementation</a:t>
          </a:r>
          <a:endParaRPr lang="en-US" sz="1200" kern="1200" dirty="0"/>
        </a:p>
      </dsp:txBody>
      <dsp:txXfrm>
        <a:off x="4072414" y="2781244"/>
        <a:ext cx="737112" cy="737112"/>
      </dsp:txXfrm>
    </dsp:sp>
    <dsp:sp modelId="{83875089-D7F1-4D52-918F-DDA997626A30}">
      <dsp:nvSpPr>
        <dsp:cNvPr id="0" name=""/>
        <dsp:cNvSpPr/>
      </dsp:nvSpPr>
      <dsp:spPr>
        <a:xfrm rot="9325008">
          <a:off x="2038412" y="2866342"/>
          <a:ext cx="418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897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7165-5A0B-4B6C-85F8-F50AAE96CFEE}">
      <dsp:nvSpPr>
        <dsp:cNvPr id="0" name=""/>
        <dsp:cNvSpPr/>
      </dsp:nvSpPr>
      <dsp:spPr>
        <a:xfrm>
          <a:off x="1240537" y="2731910"/>
          <a:ext cx="816864" cy="816864"/>
        </a:xfrm>
        <a:prstGeom prst="roundRect">
          <a:avLst/>
        </a:prstGeom>
        <a:solidFill>
          <a:schemeClr val="accent5">
            <a:hueOff val="-12505240"/>
            <a:satOff val="-35849"/>
            <a:lumOff val="-15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 implementation</a:t>
          </a:r>
          <a:endParaRPr lang="en-US" sz="1200" kern="1200" dirty="0"/>
        </a:p>
      </dsp:txBody>
      <dsp:txXfrm>
        <a:off x="1280413" y="2771786"/>
        <a:ext cx="737112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8C2A0-19AA-4CC5-8765-B176541EFB9D}">
      <dsp:nvSpPr>
        <dsp:cNvPr id="0" name=""/>
        <dsp:cNvSpPr/>
      </dsp:nvSpPr>
      <dsp:spPr>
        <a:xfrm>
          <a:off x="1945805" y="91"/>
          <a:ext cx="1210833" cy="1210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Artifact</a:t>
          </a:r>
          <a:endParaRPr lang="en-US" sz="1050" kern="1200" dirty="0"/>
        </a:p>
      </dsp:txBody>
      <dsp:txXfrm>
        <a:off x="2248513" y="91"/>
        <a:ext cx="605417" cy="998937"/>
      </dsp:txXfrm>
    </dsp:sp>
    <dsp:sp modelId="{33A69666-3FB1-4CBA-BF76-CC807F9E617E}">
      <dsp:nvSpPr>
        <dsp:cNvPr id="0" name=""/>
        <dsp:cNvSpPr/>
      </dsp:nvSpPr>
      <dsp:spPr>
        <a:xfrm rot="5400000">
          <a:off x="2857294" y="911580"/>
          <a:ext cx="1210833" cy="1210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4168413"/>
            <a:satOff val="-11950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Artifact</a:t>
          </a:r>
          <a:endParaRPr lang="en-US" sz="1050" kern="1200" dirty="0"/>
        </a:p>
      </dsp:txBody>
      <dsp:txXfrm rot="-5400000">
        <a:off x="3069190" y="1214288"/>
        <a:ext cx="998937" cy="605417"/>
      </dsp:txXfrm>
    </dsp:sp>
    <dsp:sp modelId="{AA0D86EB-0D1F-4431-A22C-1AA974238C3C}">
      <dsp:nvSpPr>
        <dsp:cNvPr id="0" name=""/>
        <dsp:cNvSpPr/>
      </dsp:nvSpPr>
      <dsp:spPr>
        <a:xfrm rot="10800000">
          <a:off x="1945805" y="1823069"/>
          <a:ext cx="1210833" cy="1210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8336827"/>
            <a:satOff val="-23899"/>
            <a:lumOff val="-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Artifact</a:t>
          </a:r>
          <a:endParaRPr lang="en-US" sz="1050" kern="1200" dirty="0"/>
        </a:p>
      </dsp:txBody>
      <dsp:txXfrm rot="10800000">
        <a:off x="2248513" y="2034965"/>
        <a:ext cx="605417" cy="998937"/>
      </dsp:txXfrm>
    </dsp:sp>
    <dsp:sp modelId="{864FEC1D-BD57-414A-9B95-56749863CB57}">
      <dsp:nvSpPr>
        <dsp:cNvPr id="0" name=""/>
        <dsp:cNvSpPr/>
      </dsp:nvSpPr>
      <dsp:spPr>
        <a:xfrm rot="16200000">
          <a:off x="1034316" y="911580"/>
          <a:ext cx="1210833" cy="1210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2505240"/>
            <a:satOff val="-35849"/>
            <a:lumOff val="-1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Artifact</a:t>
          </a:r>
          <a:endParaRPr lang="en-US" sz="1050" kern="1200" dirty="0"/>
        </a:p>
      </dsp:txBody>
      <dsp:txXfrm rot="5400000">
        <a:off x="1034316" y="1214288"/>
        <a:ext cx="998937" cy="605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C407-C3A4-4EF8-B8A7-FC17DBF073AB}" type="datetimeFigureOut">
              <a:rPr lang="de-DE" smtClean="0"/>
              <a:pPr/>
              <a:t>21.02.2017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D430-86B4-42A8-AF4D-67E97BEA85F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88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84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125" y="0"/>
            <a:ext cx="427884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6" y="3228896"/>
            <a:ext cx="789940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27884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125" y="6456612"/>
            <a:ext cx="427884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FA21091-5BA2-AC44-833F-B265DB045E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9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76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Workflow diagram:</a:t>
            </a:r>
            <a:r>
              <a:rPr lang="en-US" baseline="0" dirty="0" smtClean="0"/>
              <a:t> </a:t>
            </a:r>
            <a:r>
              <a:rPr lang="en-US" sz="1200" b="0" dirty="0" smtClean="0">
                <a:solidFill>
                  <a:schemeClr val="accent4"/>
                </a:solidFill>
              </a:rPr>
              <a:t>Diana tools – </a:t>
            </a:r>
            <a:r>
              <a:rPr lang="en-US" sz="1200" b="0" dirty="0" err="1" smtClean="0">
                <a:solidFill>
                  <a:schemeClr val="accent4"/>
                </a:solidFill>
              </a:rPr>
              <a:t>Taverna</a:t>
            </a:r>
            <a:endParaRPr lang="en-US" sz="1200" b="0" dirty="0" smtClean="0">
              <a:solidFill>
                <a:schemeClr val="accent4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chemeClr val="accent4"/>
                </a:solidFill>
              </a:rPr>
              <a:t>Heatmap</a:t>
            </a:r>
            <a:r>
              <a:rPr lang="en-US" sz="1200" b="0" dirty="0" smtClean="0">
                <a:solidFill>
                  <a:schemeClr val="accent4"/>
                </a:solidFill>
              </a:rPr>
              <a:t>:</a:t>
            </a:r>
            <a:r>
              <a:rPr lang="en-US" sz="1200" b="0" baseline="0" dirty="0" smtClean="0">
                <a:solidFill>
                  <a:schemeClr val="accent4"/>
                </a:solidFill>
              </a:rPr>
              <a:t> </a:t>
            </a:r>
            <a:r>
              <a:rPr lang="en-US" sz="1200" b="0" baseline="0" dirty="0" err="1" smtClean="0">
                <a:solidFill>
                  <a:schemeClr val="accent4"/>
                </a:solidFill>
              </a:rPr>
              <a:t>wikipedia</a:t>
            </a:r>
            <a:endParaRPr lang="en-US" sz="1200" b="0" dirty="0" smtClean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6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Portal</a:t>
            </a:r>
            <a:r>
              <a:rPr lang="en-US" baseline="0" dirty="0" smtClean="0"/>
              <a:t> builds the script and executes it based on PIDs for data and PIDs for code snippets.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6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Workflow diagram:</a:t>
            </a:r>
            <a:r>
              <a:rPr lang="en-US" baseline="0" dirty="0" smtClean="0"/>
              <a:t> </a:t>
            </a:r>
            <a:r>
              <a:rPr lang="en-US" sz="1200" b="0" dirty="0" smtClean="0">
                <a:solidFill>
                  <a:schemeClr val="accent4"/>
                </a:solidFill>
              </a:rPr>
              <a:t>Diana tools – </a:t>
            </a:r>
            <a:r>
              <a:rPr lang="en-US" sz="1200" b="0" dirty="0" err="1" smtClean="0">
                <a:solidFill>
                  <a:schemeClr val="accent4"/>
                </a:solidFill>
              </a:rPr>
              <a:t>Taverna</a:t>
            </a:r>
            <a:endParaRPr lang="en-US" sz="1200" b="0" dirty="0" smtClean="0">
              <a:solidFill>
                <a:schemeClr val="accent4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chemeClr val="accent4"/>
                </a:solidFill>
              </a:rPr>
              <a:t>Heatmap</a:t>
            </a:r>
            <a:r>
              <a:rPr lang="en-US" sz="1200" b="0" dirty="0" smtClean="0">
                <a:solidFill>
                  <a:schemeClr val="accent4"/>
                </a:solidFill>
              </a:rPr>
              <a:t>:</a:t>
            </a:r>
            <a:r>
              <a:rPr lang="en-US" sz="1200" b="0" baseline="0" dirty="0" smtClean="0">
                <a:solidFill>
                  <a:schemeClr val="accent4"/>
                </a:solidFill>
              </a:rPr>
              <a:t> </a:t>
            </a:r>
            <a:r>
              <a:rPr lang="en-US" sz="1200" b="0" baseline="0" dirty="0" err="1" smtClean="0">
                <a:solidFill>
                  <a:schemeClr val="accent4"/>
                </a:solidFill>
              </a:rPr>
              <a:t>wikipedia</a:t>
            </a:r>
            <a:endParaRPr lang="en-US" sz="1200" b="0" dirty="0" smtClean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6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21091-5BA2-AC44-833F-B265DB045E52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6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BAAA-8561-AF4F-9740-E7569322EBE2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0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5300-72C8-F548-ABF7-A6A276558236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46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C2B-F749-874E-86A9-AF0B0386D911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85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D9F4-4E42-004F-AC39-F749CA5A7A40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77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61B7-1BB9-4C4A-A168-A92707CFCCEB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3EC9-A6D9-0F4F-B457-BC184E39ECE2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8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9EA9-A3C8-8649-B498-A70265604A92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1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90D-684B-EA48-B627-3D9610237D63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4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32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58A618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326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82256"/>
            <a:ext cx="2133600" cy="274324"/>
          </a:xfrm>
          <a:prstGeom prst="rect">
            <a:avLst/>
          </a:prstGeom>
        </p:spPr>
        <p:txBody>
          <a:bodyPr/>
          <a:lstStyle/>
          <a:p>
            <a:fld id="{5DF6628C-751A-4C98-AE26-9420A4263E97}" type="datetime1">
              <a:rPr lang="en-US" smtClean="0"/>
              <a:pPr/>
              <a:t>2/21/2017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743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74324"/>
          </a:xfrm>
          <a:prstGeom prst="rect">
            <a:avLst/>
          </a:prstGeom>
        </p:spPr>
        <p:txBody>
          <a:bodyPr/>
          <a:lstStyle/>
          <a:p>
            <a:fld id="{71C0F629-AAE2-4D89-A943-A142615EC9B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59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B9179-7B64-44B5-9D8A-2697C55971E6}" type="datetimeFigureOut">
              <a:rPr lang="de-DE" smtClean="0"/>
              <a:pPr/>
              <a:t>21.02.2017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0764DD-C6EB-4326-9A67-F4222474EB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58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232248"/>
          </a:xfrm>
          <a:prstGeom prst="rect">
            <a:avLst/>
          </a:prstGeom>
        </p:spPr>
        <p:txBody>
          <a:bodyPr vert="horz" anchor="ctr" anchorCtr="0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91900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98124"/>
            <a:ext cx="6858000" cy="153713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39B-E4BF-F847-ACA9-7EA416882D8E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03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2C8E-5DA9-5847-B7FE-000081137531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0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7E3B-1AD5-BA45-93F3-0892FE7066F7}" type="datetime1">
              <a:rPr lang="it-IT" smtClean="0"/>
              <a:pPr/>
              <a:t>21/02/2017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rd-alliance.org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05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fld id="{7252A759-CE90-8E4D-8205-5455BBF991FC}" type="slidenum">
              <a:rPr lang="en-AU" sz="1000" b="0" i="0">
                <a:solidFill>
                  <a:srgbClr val="58A618"/>
                </a:solidFill>
                <a:latin typeface=""/>
                <a:cs typeface="Trebuchet MS"/>
              </a:rPr>
              <a:pPr algn="r">
                <a:defRPr/>
              </a:pPr>
              <a:t>‹#›</a:t>
            </a:fld>
            <a:endParaRPr lang="en-AU" sz="1000" b="0" i="0" dirty="0">
              <a:solidFill>
                <a:srgbClr val="58A618"/>
              </a:solidFill>
              <a:latin typeface="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  <p:sldLayoutId id="2147483800" r:id="rId4"/>
    <p:sldLayoutId id="2147483802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"/>
          <a:ea typeface="ＭＳ Ｐゴシック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79600" algn="l"/>
        </a:tabLst>
        <a:defRPr sz="16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marL="811213" indent="-3540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192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79600" algn="l"/>
        </a:tabLs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271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801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0523"/>
            <a:ext cx="7886700" cy="50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E884F4B6-0782-5542-8715-8D8106F3BC16}" type="datetime1">
              <a:rPr lang="it-IT" smtClean="0"/>
              <a:pPr/>
              <a:t>21/02/2017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rd-alliance.org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61BA5777-89E2-0C42-9BCE-298721AA9BB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9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3525" y="2008015"/>
            <a:ext cx="7272808" cy="2736304"/>
          </a:xfrm>
        </p:spPr>
        <p:txBody>
          <a:bodyPr/>
          <a:lstStyle/>
          <a:p>
            <a:r>
              <a:rPr lang="en-US" dirty="0" err="1"/>
              <a:t>DFIG</a:t>
            </a:r>
            <a:r>
              <a:rPr lang="en-US" dirty="0"/>
              <a:t> and </a:t>
            </a:r>
            <a:r>
              <a:rPr lang="en-US" dirty="0" smtClean="0"/>
              <a:t>Workflows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800" dirty="0"/>
              <a:t>Tobias </a:t>
            </a:r>
            <a:r>
              <a:rPr lang="en-US" sz="1800" smtClean="0"/>
              <a:t>Weigel, Peter </a:t>
            </a:r>
            <a:r>
              <a:rPr lang="en-US" sz="1800" dirty="0" smtClean="0"/>
              <a:t>Wittenburg, Larry Lannom, Jay Pearlman, Stefano Nativi, Christine </a:t>
            </a:r>
            <a:r>
              <a:rPr lang="en-US" sz="1800" dirty="0" err="1" smtClean="0"/>
              <a:t>Staiger</a:t>
            </a:r>
            <a:r>
              <a:rPr lang="en-US" sz="1800" dirty="0" smtClean="0"/>
              <a:t>, Reagan Moore, Bridget Almas, Rainer Stotzka, </a:t>
            </a:r>
            <a:r>
              <a:rPr lang="en-US" sz="1800" dirty="0" err="1" smtClean="0"/>
              <a:t>Rapahel</a:t>
            </a:r>
            <a:r>
              <a:rPr lang="en-US" sz="1800" dirty="0" smtClean="0"/>
              <a:t> Ritz, Ralph Müller-Pfefferkorn, more to come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9790"/>
            <a:ext cx="8991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Workflow Abstractions and Implementations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61" y="3904254"/>
            <a:ext cx="8229600" cy="1305433"/>
          </a:xfrm>
        </p:spPr>
        <p:txBody>
          <a:bodyPr/>
          <a:lstStyle/>
          <a:p>
            <a:r>
              <a:rPr lang="en-US" sz="2400" dirty="0" smtClean="0"/>
              <a:t>PID and Object typing help fill the gap </a:t>
            </a:r>
          </a:p>
          <a:p>
            <a:endParaRPr lang="en-US" sz="2400" dirty="0" smtClean="0"/>
          </a:p>
          <a:p>
            <a:r>
              <a:rPr lang="en-US" sz="2400" dirty="0" smtClean="0"/>
              <a:t>Brokering services (e.g. Data services brokering, Processing services brokering) help fill the gap.</a:t>
            </a:r>
          </a:p>
          <a:p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23525" y="1427790"/>
            <a:ext cx="6315130" cy="1537504"/>
            <a:chOff x="462666" y="1623965"/>
            <a:chExt cx="6315130" cy="1537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66" y="1623965"/>
              <a:ext cx="1536200" cy="1529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226" y="1912794"/>
              <a:ext cx="1185570" cy="926652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>
              <a:off x="2152485" y="1696035"/>
              <a:ext cx="3456450" cy="1465434"/>
            </a:xfrm>
            <a:prstGeom prst="rightArrow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0132" y="2069486"/>
              <a:ext cx="138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GAP</a:t>
              </a:r>
              <a:endParaRPr lang="en-US" sz="4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7020" y="3014467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58A618"/>
                </a:solidFill>
              </a:rPr>
              <a:t>Abstract Business Process</a:t>
            </a:r>
            <a:endParaRPr lang="en-US" sz="1800" dirty="0">
              <a:solidFill>
                <a:srgbClr val="58A61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6143" y="2990339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Executable Workflow(s)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5"/>
          <a:stretch/>
        </p:blipFill>
        <p:spPr>
          <a:xfrm>
            <a:off x="7316918" y="1194871"/>
            <a:ext cx="1143000" cy="1043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55" y="2031138"/>
            <a:ext cx="703558" cy="8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2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Content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7575" y="1969610"/>
            <a:ext cx="7231284" cy="28264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69923A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solidFill>
                  <a:schemeClr val="tx1"/>
                </a:solidFill>
              </a:rPr>
              <a:t>DFIG</a:t>
            </a:r>
            <a:r>
              <a:rPr lang="en-US" sz="2400" b="0" dirty="0" smtClean="0">
                <a:solidFill>
                  <a:schemeClr val="tx1"/>
                </a:solidFill>
              </a:rPr>
              <a:t> basics still fitting?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170" y="1969610"/>
            <a:ext cx="7231284" cy="3917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69923A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DFIG basics: still fitting?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Required components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RDA groups contributing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1510"/>
            <a:ext cx="6688931" cy="385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9044" y="5387655"/>
            <a:ext cx="8564315" cy="12289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b="1" dirty="0" smtClean="0">
                <a:solidFill>
                  <a:schemeClr val="tx1"/>
                </a:solidFill>
              </a:rPr>
              <a:t>ycle </a:t>
            </a:r>
            <a:r>
              <a:rPr lang="en-US" sz="1800" b="1" dirty="0">
                <a:solidFill>
                  <a:schemeClr val="tx1"/>
                </a:solidFill>
              </a:rPr>
              <a:t>can be </a:t>
            </a:r>
            <a:r>
              <a:rPr lang="en-US" sz="1800" b="1" dirty="0">
                <a:solidFill>
                  <a:schemeClr val="accent1"/>
                </a:solidFill>
              </a:rPr>
              <a:t>manually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controlled or </a:t>
            </a:r>
            <a:r>
              <a:rPr lang="en-US" sz="1800" dirty="0" smtClean="0">
                <a:solidFill>
                  <a:srgbClr val="69923A"/>
                </a:solidFill>
              </a:rPr>
              <a:t>semi-automatically via pre-set pipelines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b="1" dirty="0" smtClean="0">
                <a:solidFill>
                  <a:schemeClr val="tx1"/>
                </a:solidFill>
              </a:rPr>
              <a:t>ven </a:t>
            </a:r>
            <a:r>
              <a:rPr lang="en-US" sz="1800" b="1" dirty="0">
                <a:solidFill>
                  <a:schemeClr val="tx1"/>
                </a:solidFill>
              </a:rPr>
              <a:t>in case of</a:t>
            </a:r>
            <a:r>
              <a:rPr lang="en-US" sz="1800" b="1" dirty="0" smtClean="0">
                <a:solidFill>
                  <a:schemeClr val="tx1"/>
                </a:solidFill>
              </a:rPr>
              <a:t> semi-automatic pipelines </a:t>
            </a:r>
            <a:r>
              <a:rPr lang="en-US" sz="1800" b="1" dirty="0">
                <a:solidFill>
                  <a:schemeClr val="tx1"/>
                </a:solidFill>
              </a:rPr>
              <a:t>humans </a:t>
            </a:r>
            <a:r>
              <a:rPr lang="en-US" sz="1800" b="1" dirty="0" smtClean="0">
                <a:solidFill>
                  <a:schemeClr val="tx1"/>
                </a:solidFill>
              </a:rPr>
              <a:t>are close-in </a:t>
            </a:r>
            <a:r>
              <a:rPr lang="en-US" sz="1800" b="1" dirty="0">
                <a:solidFill>
                  <a:schemeClr val="tx1"/>
                </a:solidFill>
              </a:rPr>
              <a:t>"</a:t>
            </a:r>
            <a:r>
              <a:rPr lang="en-US" sz="1800" b="1" dirty="0" smtClean="0">
                <a:solidFill>
                  <a:schemeClr val="tx1"/>
                </a:solidFill>
              </a:rPr>
              <a:t>designers“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(diagram is well-known in </a:t>
            </a:r>
            <a:r>
              <a:rPr lang="en-US" sz="1800" b="1" dirty="0" err="1" smtClean="0">
                <a:solidFill>
                  <a:schemeClr val="tx1"/>
                </a:solidFill>
              </a:rPr>
              <a:t>DFIG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508" y="4171911"/>
            <a:ext cx="1495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solidFill>
                  <a:schemeClr val="tx1"/>
                </a:solidFill>
              </a:rPr>
              <a:t>Observations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>
                <a:solidFill>
                  <a:schemeClr val="tx1"/>
                </a:solidFill>
              </a:rPr>
              <a:t>Experiments</a:t>
            </a:r>
          </a:p>
          <a:p>
            <a:r>
              <a:rPr lang="de-DE" sz="1600" b="1" dirty="0" err="1">
                <a:solidFill>
                  <a:schemeClr val="tx1"/>
                </a:solidFill>
              </a:rPr>
              <a:t>Simulations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0865" y="170599"/>
            <a:ext cx="7560840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Human Controlled Processing (HCP)</a:t>
            </a:r>
          </a:p>
        </p:txBody>
      </p:sp>
    </p:spTree>
    <p:extLst>
      <p:ext uri="{BB962C8B-B14F-4D97-AF65-F5344CB8AC3E}">
        <p14:creationId xmlns:p14="http://schemas.microsoft.com/office/powerpoint/2010/main" val="7366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5" y="215677"/>
            <a:ext cx="8079379" cy="981075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Type-Triggered Automatic Processing (T-TAP)</a:t>
            </a:r>
          </a:p>
        </p:txBody>
      </p:sp>
      <p:sp>
        <p:nvSpPr>
          <p:cNvPr id="4" name="Rechteck 7"/>
          <p:cNvSpPr/>
          <p:nvPr/>
        </p:nvSpPr>
        <p:spPr>
          <a:xfrm>
            <a:off x="4967451" y="5617887"/>
            <a:ext cx="908719" cy="453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5" name="Rechteck 8"/>
          <p:cNvSpPr/>
          <p:nvPr/>
        </p:nvSpPr>
        <p:spPr>
          <a:xfrm>
            <a:off x="5107254" y="5740532"/>
            <a:ext cx="908719" cy="453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10" name="Abgerundetes Rechteck 13"/>
          <p:cNvSpPr/>
          <p:nvPr/>
        </p:nvSpPr>
        <p:spPr>
          <a:xfrm>
            <a:off x="3855035" y="4979313"/>
            <a:ext cx="1923001" cy="8653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Processing </a:t>
            </a:r>
            <a:r>
              <a:rPr lang="de-DE" sz="1600" kern="1200" dirty="0" err="1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services</a:t>
            </a:r>
            <a:endParaRPr lang="de-DE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2" descr="C:\Users\Tobias Weigel\temp\Gear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16" y="5636797"/>
            <a:ext cx="920325" cy="9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8"/>
          <p:cNvSpPr/>
          <p:nvPr/>
        </p:nvSpPr>
        <p:spPr>
          <a:xfrm>
            <a:off x="3971742" y="3842914"/>
            <a:ext cx="1589871" cy="666283"/>
          </a:xfrm>
          <a:prstGeom prst="rect">
            <a:avLst/>
          </a:prstGeom>
          <a:solidFill>
            <a:srgbClr val="CC6021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Data Type Registry</a:t>
            </a:r>
            <a:endParaRPr lang="de-DE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5" name="Rechteck 12"/>
          <p:cNvSpPr/>
          <p:nvPr/>
        </p:nvSpPr>
        <p:spPr>
          <a:xfrm>
            <a:off x="1582063" y="1431940"/>
            <a:ext cx="1677635" cy="69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400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Data Events</a:t>
            </a:r>
            <a:endParaRPr lang="de-DE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Pfeil nach rechts 16"/>
          <p:cNvSpPr/>
          <p:nvPr/>
        </p:nvSpPr>
        <p:spPr>
          <a:xfrm rot="5400000">
            <a:off x="2237552" y="2156555"/>
            <a:ext cx="366657" cy="453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2" name="Bent-Up Arrow 1"/>
          <p:cNvSpPr/>
          <p:nvPr/>
        </p:nvSpPr>
        <p:spPr bwMode="auto">
          <a:xfrm rot="5400000">
            <a:off x="2554792" y="4241033"/>
            <a:ext cx="978769" cy="1544906"/>
          </a:xfrm>
          <a:prstGeom prst="bentUpArrow">
            <a:avLst/>
          </a:prstGeom>
          <a:solidFill>
            <a:srgbClr val="9A9B9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12"/>
          <p:cNvSpPr/>
          <p:nvPr/>
        </p:nvSpPr>
        <p:spPr>
          <a:xfrm>
            <a:off x="1582063" y="2622495"/>
            <a:ext cx="1677635" cy="69556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400" kern="12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Structured </a:t>
            </a:r>
          </a:p>
          <a:p>
            <a:pPr algn="ctr">
              <a:spcAft>
                <a:spcPts val="0"/>
              </a:spcAft>
            </a:pPr>
            <a:r>
              <a:rPr lang="de-DE" sz="1400" kern="12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Data </a:t>
            </a:r>
            <a:r>
              <a:rPr lang="de-DE" sz="1400" kern="1200" dirty="0" err="1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Markets</a:t>
            </a:r>
            <a:endParaRPr lang="de-DE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2" name="Pfeil nach rechts 16"/>
          <p:cNvSpPr/>
          <p:nvPr/>
        </p:nvSpPr>
        <p:spPr>
          <a:xfrm flipV="1">
            <a:off x="5813690" y="5185193"/>
            <a:ext cx="366657" cy="453628"/>
          </a:xfrm>
          <a:prstGeom prst="rightArrow">
            <a:avLst/>
          </a:prstGeom>
          <a:solidFill>
            <a:srgbClr val="9A9B9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33" name="Vertical Scroll 32"/>
          <p:cNvSpPr/>
          <p:nvPr/>
        </p:nvSpPr>
        <p:spPr bwMode="auto">
          <a:xfrm>
            <a:off x="6120930" y="4847004"/>
            <a:ext cx="1033272" cy="1143000"/>
          </a:xfrm>
          <a:prstGeom prst="verticalScroll">
            <a:avLst/>
          </a:prstGeom>
          <a:solidFill>
            <a:srgbClr val="9A9B9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0131" y="525139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result</a:t>
            </a:r>
            <a:endParaRPr lang="en-GB" sz="1600" dirty="0"/>
          </a:p>
        </p:txBody>
      </p:sp>
      <p:pic>
        <p:nvPicPr>
          <p:cNvPr id="5122" name="Picture 2" descr="https://thumbs.dreamstime.com/z/verrckter-wissenschaftler-mit-lampe-37786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15" y="4727242"/>
            <a:ext cx="1293040" cy="13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feil nach rechts 16"/>
          <p:cNvSpPr/>
          <p:nvPr/>
        </p:nvSpPr>
        <p:spPr>
          <a:xfrm flipV="1">
            <a:off x="7081055" y="5193861"/>
            <a:ext cx="460860" cy="453628"/>
          </a:xfrm>
          <a:prstGeom prst="rightArrow">
            <a:avLst/>
          </a:prstGeom>
          <a:solidFill>
            <a:srgbClr val="9A9B9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37" name="Bent-Up Arrow 36"/>
          <p:cNvSpPr/>
          <p:nvPr/>
        </p:nvSpPr>
        <p:spPr bwMode="auto">
          <a:xfrm rot="16200000">
            <a:off x="3975913" y="1986639"/>
            <a:ext cx="2187724" cy="3459435"/>
          </a:xfrm>
          <a:prstGeom prst="bentUpArrow">
            <a:avLst>
              <a:gd name="adj1" fmla="val 13092"/>
              <a:gd name="adj2" fmla="val 15172"/>
              <a:gd name="adj3" fmla="val 17769"/>
            </a:avLst>
          </a:prstGeom>
          <a:solidFill>
            <a:srgbClr val="9A9B9C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694409" y="1536915"/>
            <a:ext cx="5264335" cy="8551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800" b="1" dirty="0" smtClean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New feature: cycles </a:t>
            </a:r>
            <a:r>
              <a:rPr lang="en-US" altLang="en-US" sz="1800" b="1" dirty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run </a:t>
            </a:r>
            <a:r>
              <a:rPr lang="en-US" altLang="en-US" sz="1800" b="1" dirty="0" smtClean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highly autonomously - precise steps depend on the types of data entering the workflow </a:t>
            </a:r>
            <a:endParaRPr lang="en-US" altLang="en-US" sz="1800" b="1" dirty="0">
              <a:solidFill>
                <a:srgbClr val="69923A"/>
              </a:solidFill>
              <a:ea typeface="Arial Unicode MS" pitchFamily="34" charset="-128"/>
              <a:cs typeface="Gisha" pitchFamily="34" charset="-79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7154202" y="3575298"/>
            <a:ext cx="1879155" cy="1044257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000" b="1" kern="0" dirty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Researchers are not in direct control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13302" y="3145668"/>
            <a:ext cx="1501513" cy="1051432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000" b="1" kern="0" dirty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Gisha" pitchFamily="34" charset="-79"/>
              </a:rPr>
              <a:t>some kind of profile matching</a:t>
            </a:r>
          </a:p>
        </p:txBody>
      </p:sp>
      <p:sp>
        <p:nvSpPr>
          <p:cNvPr id="40" name="Rechteck 12"/>
          <p:cNvSpPr/>
          <p:nvPr/>
        </p:nvSpPr>
        <p:spPr>
          <a:xfrm>
            <a:off x="516430" y="5308730"/>
            <a:ext cx="1677635" cy="695566"/>
          </a:xfrm>
          <a:prstGeom prst="rect">
            <a:avLst/>
          </a:prstGeom>
          <a:solidFill>
            <a:srgbClr val="FFC000"/>
          </a:solidFill>
          <a:ln>
            <a:solidFill>
              <a:srgbClr val="002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400" kern="1200" dirty="0" err="1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Brokering</a:t>
            </a:r>
            <a:r>
              <a:rPr lang="de-DE" sz="1400" kern="1200" dirty="0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 &amp; Mediation</a:t>
            </a:r>
          </a:p>
          <a:p>
            <a:pPr algn="ctr">
              <a:spcAft>
                <a:spcPts val="0"/>
              </a:spcAft>
            </a:pPr>
            <a:r>
              <a:rPr lang="de-DE" sz="14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services</a:t>
            </a:r>
            <a:endParaRPr lang="de-DE" sz="1400" dirty="0">
              <a:solidFill>
                <a:srgbClr val="002060"/>
              </a:solidFill>
              <a:effectLst/>
              <a:ea typeface="Times New Roman"/>
            </a:endParaRPr>
          </a:p>
        </p:txBody>
      </p:sp>
      <p:sp>
        <p:nvSpPr>
          <p:cNvPr id="42" name="Pfeil nach rechts 16"/>
          <p:cNvSpPr/>
          <p:nvPr/>
        </p:nvSpPr>
        <p:spPr>
          <a:xfrm rot="10800000" flipV="1">
            <a:off x="2194066" y="5387655"/>
            <a:ext cx="1660968" cy="453628"/>
          </a:xfrm>
          <a:prstGeom prst="rightArrow">
            <a:avLst/>
          </a:prstGeom>
          <a:solidFill>
            <a:srgbClr val="FFC000"/>
          </a:solidFill>
          <a:ln w="3175">
            <a:solidFill>
              <a:srgbClr val="002B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22" name="Rechteck 25"/>
          <p:cNvSpPr/>
          <p:nvPr/>
        </p:nvSpPr>
        <p:spPr>
          <a:xfrm>
            <a:off x="3731628" y="5828954"/>
            <a:ext cx="878777" cy="4851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600" kern="1200" dirty="0" err="1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scripts</a:t>
            </a:r>
            <a:endParaRPr lang="de-DE" dirty="0">
              <a:effectLst/>
              <a:latin typeface="Times New Roman"/>
              <a:ea typeface="Times New Roman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167676" y="2776115"/>
            <a:ext cx="1879155" cy="480456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1600" b="1" i="1" kern="0" dirty="0" smtClean="0">
                <a:solidFill>
                  <a:schemeClr val="bg1"/>
                </a:solidFill>
                <a:ea typeface="Arial Unicode MS" pitchFamily="34" charset="-128"/>
                <a:cs typeface="Gisha" pitchFamily="34" charset="-79"/>
              </a:rPr>
              <a:t>adding new data</a:t>
            </a:r>
            <a:endParaRPr lang="en-US" altLang="en-US" sz="1600" b="1" i="1" kern="0" dirty="0">
              <a:solidFill>
                <a:schemeClr val="bg1"/>
              </a:solidFill>
              <a:ea typeface="Arial Unicode MS" pitchFamily="34" charset="-128"/>
              <a:cs typeface="Gisha" pitchFamily="34" charset="-79"/>
            </a:endParaRPr>
          </a:p>
        </p:txBody>
      </p:sp>
      <p:sp>
        <p:nvSpPr>
          <p:cNvPr id="3" name="Up-Down Arrow 2"/>
          <p:cNvSpPr/>
          <p:nvPr/>
        </p:nvSpPr>
        <p:spPr bwMode="auto">
          <a:xfrm>
            <a:off x="4610405" y="4509197"/>
            <a:ext cx="381399" cy="470116"/>
          </a:xfrm>
          <a:prstGeom prst="upDownArrow">
            <a:avLst>
              <a:gd name="adj1" fmla="val 49825"/>
              <a:gd name="adj2" fmla="val 50000"/>
            </a:avLst>
          </a:prstGeom>
          <a:solidFill>
            <a:srgbClr val="CC6021"/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Up-Down Arrow 43"/>
          <p:cNvSpPr/>
          <p:nvPr/>
        </p:nvSpPr>
        <p:spPr bwMode="auto">
          <a:xfrm rot="5400000">
            <a:off x="3442860" y="3837874"/>
            <a:ext cx="381399" cy="676363"/>
          </a:xfrm>
          <a:prstGeom prst="upDownArrow">
            <a:avLst>
              <a:gd name="adj1" fmla="val 49825"/>
              <a:gd name="adj2" fmla="val 50000"/>
            </a:avLst>
          </a:prstGeom>
          <a:solidFill>
            <a:srgbClr val="CC6021"/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Up-Down Arrow 44"/>
          <p:cNvSpPr/>
          <p:nvPr/>
        </p:nvSpPr>
        <p:spPr bwMode="auto">
          <a:xfrm>
            <a:off x="2230180" y="3323478"/>
            <a:ext cx="381399" cy="490154"/>
          </a:xfrm>
          <a:prstGeom prst="upDownArrow">
            <a:avLst>
              <a:gd name="adj1" fmla="val 49825"/>
              <a:gd name="adj2" fmla="val 50000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Pfeil nach rechts 16"/>
          <p:cNvSpPr/>
          <p:nvPr/>
        </p:nvSpPr>
        <p:spPr>
          <a:xfrm rot="5400000" flipV="1">
            <a:off x="1551486" y="4689602"/>
            <a:ext cx="784629" cy="453628"/>
          </a:xfrm>
          <a:prstGeom prst="rightArrow">
            <a:avLst/>
          </a:prstGeom>
          <a:solidFill>
            <a:srgbClr val="FFC000"/>
          </a:solidFill>
          <a:ln w="3175">
            <a:solidFill>
              <a:srgbClr val="002B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/>
          </a:p>
        </p:txBody>
      </p:sp>
      <p:sp>
        <p:nvSpPr>
          <p:cNvPr id="27" name="Rechteck 12"/>
          <p:cNvSpPr/>
          <p:nvPr/>
        </p:nvSpPr>
        <p:spPr>
          <a:xfrm>
            <a:off x="1582063" y="3813631"/>
            <a:ext cx="1677635" cy="695566"/>
          </a:xfrm>
          <a:prstGeom prst="rect">
            <a:avLst/>
          </a:prstGeom>
          <a:solidFill>
            <a:srgbClr val="9A9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de-DE" sz="1400" kern="1200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Data  </a:t>
            </a:r>
            <a:r>
              <a:rPr lang="de-DE" sz="1400" kern="1200" dirty="0" err="1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Federation</a:t>
            </a:r>
            <a:endParaRPr lang="de-DE" sz="1400" kern="1200" dirty="0">
              <a:solidFill>
                <a:srgbClr val="FFFFFF"/>
              </a:solidFill>
              <a:effectLst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1400" dirty="0" err="1">
                <a:solidFill>
                  <a:srgbClr val="FFFFFF"/>
                </a:solidFill>
                <a:ea typeface="Times New Roman"/>
                <a:cs typeface="Times New Roman"/>
              </a:rPr>
              <a:t>Agents</a:t>
            </a:r>
            <a:endParaRPr lang="de-DE" sz="1400" dirty="0">
              <a:effectLst/>
              <a:ea typeface="Times New Roman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80550" y="1995656"/>
            <a:ext cx="1501513" cy="780459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000" b="1" kern="0" dirty="0" smtClean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exposing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000" kern="0" dirty="0" smtClean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new </a:t>
            </a:r>
            <a:r>
              <a:rPr lang="en-US" altLang="en-US" sz="2000" kern="0" dirty="0" err="1" smtClean="0">
                <a:solidFill>
                  <a:srgbClr val="69923A"/>
                </a:solidFill>
                <a:ea typeface="Arial Unicode MS" pitchFamily="34" charset="-128"/>
                <a:cs typeface="Gisha" pitchFamily="34" charset="-79"/>
              </a:rPr>
              <a:t>DOs</a:t>
            </a:r>
            <a:endParaRPr lang="en-US" altLang="en-US" sz="2000" b="1" kern="0" dirty="0">
              <a:solidFill>
                <a:srgbClr val="69923A"/>
              </a:solidFill>
              <a:ea typeface="Arial Unicode MS" pitchFamily="34" charset="-128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372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Use Case #1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15" y="202980"/>
            <a:ext cx="1398315" cy="121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80" y="1417550"/>
            <a:ext cx="8372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A </a:t>
            </a:r>
            <a:r>
              <a:rPr lang="de-DE" sz="2000" b="0" dirty="0" err="1" smtClean="0">
                <a:solidFill>
                  <a:schemeClr val="tx1"/>
                </a:solidFill>
              </a:rPr>
              <a:t>neurologist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wants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research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causal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relation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between</a:t>
            </a:r>
            <a:r>
              <a:rPr lang="de-DE" sz="2000" b="0" dirty="0" smtClean="0">
                <a:solidFill>
                  <a:schemeClr val="tx1"/>
                </a:solidFill>
              </a:rPr>
              <a:t> Alzheimer </a:t>
            </a:r>
            <a:r>
              <a:rPr lang="de-DE" sz="2000" b="0" dirty="0" err="1" smtClean="0">
                <a:solidFill>
                  <a:schemeClr val="tx1"/>
                </a:solidFill>
              </a:rPr>
              <a:t>phenomena</a:t>
            </a:r>
            <a:r>
              <a:rPr lang="de-DE" sz="2000" b="0" dirty="0" smtClean="0">
                <a:solidFill>
                  <a:schemeClr val="tx1"/>
                </a:solidFill>
              </a:rPr>
              <a:t> and </a:t>
            </a:r>
            <a:r>
              <a:rPr lang="de-DE" sz="2000" b="0" dirty="0" err="1" smtClean="0">
                <a:solidFill>
                  <a:schemeClr val="tx1"/>
                </a:solidFill>
              </a:rPr>
              <a:t>specific</a:t>
            </a:r>
            <a:r>
              <a:rPr lang="de-DE" sz="2000" b="0" dirty="0" smtClean="0">
                <a:solidFill>
                  <a:schemeClr val="tx1"/>
                </a:solidFill>
              </a:rPr>
              <a:t> genes, </a:t>
            </a:r>
            <a:r>
              <a:rPr lang="de-DE" sz="2000" b="0" dirty="0" err="1" smtClean="0">
                <a:solidFill>
                  <a:schemeClr val="tx1"/>
                </a:solidFill>
              </a:rPr>
              <a:t>proteins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 smtClean="0">
                <a:solidFill>
                  <a:schemeClr val="tx1"/>
                </a:solidFill>
              </a:rPr>
              <a:t>neural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activity</a:t>
            </a:r>
            <a:r>
              <a:rPr lang="de-DE" sz="2000" b="0" dirty="0" smtClean="0">
                <a:solidFill>
                  <a:schemeClr val="tx1"/>
                </a:solidFill>
              </a:rPr>
              <a:t>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She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needs</a:t>
            </a:r>
            <a:r>
              <a:rPr lang="de-DE" sz="2000" b="0" dirty="0" smtClean="0">
                <a:solidFill>
                  <a:schemeClr val="tx1"/>
                </a:solidFill>
              </a:rPr>
              <a:t> as </a:t>
            </a:r>
            <a:r>
              <a:rPr lang="de-DE" sz="2000" b="0" dirty="0" err="1" smtClean="0">
                <a:solidFill>
                  <a:schemeClr val="tx1"/>
                </a:solidFill>
              </a:rPr>
              <a:t>much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as </a:t>
            </a:r>
            <a:r>
              <a:rPr lang="de-DE" sz="2000" b="0" dirty="0" err="1" smtClean="0">
                <a:solidFill>
                  <a:schemeClr val="tx1"/>
                </a:solidFill>
              </a:rPr>
              <a:t>possible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from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patients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exposing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same </a:t>
            </a:r>
            <a:r>
              <a:rPr lang="de-DE" sz="2000" b="0" dirty="0" err="1" smtClean="0">
                <a:solidFill>
                  <a:schemeClr val="tx1"/>
                </a:solidFill>
              </a:rPr>
              <a:t>phenomena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Such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being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generated</a:t>
            </a:r>
            <a:r>
              <a:rPr lang="de-DE" sz="2000" b="0" dirty="0" smtClean="0">
                <a:solidFill>
                  <a:schemeClr val="tx1"/>
                </a:solidFill>
              </a:rPr>
              <a:t> in a </a:t>
            </a:r>
            <a:r>
              <a:rPr lang="de-DE" sz="2000" b="0" dirty="0" err="1" smtClean="0">
                <a:solidFill>
                  <a:schemeClr val="tx1"/>
                </a:solidFill>
              </a:rPr>
              <a:t>variety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hospitals</a:t>
            </a:r>
            <a:r>
              <a:rPr lang="de-DE" sz="2000" b="0" dirty="0" smtClean="0">
                <a:solidFill>
                  <a:schemeClr val="tx1"/>
                </a:solidFill>
              </a:rPr>
              <a:t> and </a:t>
            </a:r>
            <a:r>
              <a:rPr lang="de-DE" sz="2000" b="0" dirty="0" err="1" smtClean="0">
                <a:solidFill>
                  <a:schemeClr val="tx1"/>
                </a:solidFill>
              </a:rPr>
              <a:t>labs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worldwide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by</a:t>
            </a:r>
            <a:r>
              <a:rPr lang="de-DE" sz="2000" b="0" dirty="0" smtClean="0">
                <a:solidFill>
                  <a:schemeClr val="tx1"/>
                </a:solidFill>
              </a:rPr>
              <a:t> different </a:t>
            </a:r>
            <a:r>
              <a:rPr lang="de-DE" sz="2000" b="0" dirty="0" err="1" smtClean="0">
                <a:solidFill>
                  <a:schemeClr val="tx1"/>
                </a:solidFill>
              </a:rPr>
              <a:t>experts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As </a:t>
            </a:r>
            <a:r>
              <a:rPr lang="de-DE" sz="2000" b="0" dirty="0" err="1" smtClean="0">
                <a:solidFill>
                  <a:schemeClr val="tx1"/>
                </a:solidFill>
              </a:rPr>
              <a:t>this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sensitive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 smtClean="0">
                <a:solidFill>
                  <a:schemeClr val="tx1"/>
                </a:solidFill>
              </a:rPr>
              <a:t>she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works</a:t>
            </a:r>
            <a:r>
              <a:rPr lang="de-DE" sz="2000" b="0" dirty="0" smtClean="0">
                <a:solidFill>
                  <a:schemeClr val="tx1"/>
                </a:solidFill>
              </a:rPr>
              <a:t> in a </a:t>
            </a:r>
            <a:r>
              <a:rPr lang="de-DE" sz="2000" b="0" dirty="0" err="1" smtClean="0">
                <a:solidFill>
                  <a:schemeClr val="tx1"/>
                </a:solidFill>
              </a:rPr>
              <a:t>federation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based</a:t>
            </a:r>
            <a:r>
              <a:rPr lang="de-DE" sz="2000" b="0" dirty="0" smtClean="0">
                <a:solidFill>
                  <a:schemeClr val="tx1"/>
                </a:solidFill>
              </a:rPr>
              <a:t> on </a:t>
            </a:r>
            <a:r>
              <a:rPr lang="de-DE" sz="2000" b="0" dirty="0" err="1" smtClean="0">
                <a:solidFill>
                  <a:schemeClr val="tx1"/>
                </a:solidFill>
              </a:rPr>
              <a:t>strict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usage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agreements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using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certified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software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She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engages</a:t>
            </a:r>
            <a:r>
              <a:rPr lang="de-DE" sz="2000" b="0" dirty="0" smtClean="0">
                <a:solidFill>
                  <a:schemeClr val="tx1"/>
                </a:solidFill>
              </a:rPr>
              <a:t> a </a:t>
            </a:r>
            <a:r>
              <a:rPr lang="de-DE" sz="2000" b="0" dirty="0" err="1" smtClean="0">
                <a:solidFill>
                  <a:schemeClr val="tx1"/>
                </a:solidFill>
              </a:rPr>
              <a:t>federation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agent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which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provided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with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profiles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can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use</a:t>
            </a:r>
            <a:r>
              <a:rPr lang="de-DE" sz="2000" b="0" dirty="0" smtClean="0">
                <a:solidFill>
                  <a:schemeClr val="tx1"/>
                </a:solidFill>
              </a:rPr>
              <a:t> for her </a:t>
            </a:r>
            <a:r>
              <a:rPr lang="de-DE" sz="2000" b="0" dirty="0" err="1" smtClean="0">
                <a:solidFill>
                  <a:schemeClr val="tx1"/>
                </a:solidFill>
              </a:rPr>
              <a:t>research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 smtClean="0">
                <a:solidFill>
                  <a:schemeClr val="tx1"/>
                </a:solidFill>
              </a:rPr>
              <a:t>specifying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disease</a:t>
            </a:r>
            <a:r>
              <a:rPr lang="de-DE" sz="2000" b="0" dirty="0" smtClean="0">
                <a:solidFill>
                  <a:schemeClr val="tx1"/>
                </a:solidFill>
              </a:rPr>
              <a:t> and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types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can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use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Whenever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useful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generated</a:t>
            </a:r>
            <a:r>
              <a:rPr lang="de-DE" sz="2000" b="0" dirty="0" smtClean="0">
                <a:solidFill>
                  <a:schemeClr val="tx1"/>
                </a:solidFill>
              </a:rPr>
              <a:t> her </a:t>
            </a:r>
            <a:r>
              <a:rPr lang="de-DE" sz="2000" b="0" dirty="0" err="1" smtClean="0">
                <a:solidFill>
                  <a:schemeClr val="tx1"/>
                </a:solidFill>
              </a:rPr>
              <a:t>machine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learning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based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algorithms</a:t>
            </a:r>
            <a:r>
              <a:rPr lang="de-DE" sz="2000" b="0" dirty="0" smtClean="0">
                <a:solidFill>
                  <a:schemeClr val="tx1"/>
                </a:solidFill>
              </a:rPr>
              <a:t> will </a:t>
            </a:r>
            <a:r>
              <a:rPr lang="de-DE" sz="2000" b="0" dirty="0" err="1" smtClean="0">
                <a:solidFill>
                  <a:schemeClr val="tx1"/>
                </a:solidFill>
              </a:rPr>
              <a:t>run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provide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new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evidence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improve</a:t>
            </a:r>
            <a:r>
              <a:rPr lang="de-DE" sz="2000" b="0" dirty="0" smtClean="0">
                <a:solidFill>
                  <a:schemeClr val="tx1"/>
                </a:solidFill>
              </a:rPr>
              <a:t> her </a:t>
            </a:r>
            <a:r>
              <a:rPr lang="de-DE" sz="2000" b="0" dirty="0" err="1" smtClean="0">
                <a:solidFill>
                  <a:schemeClr val="tx1"/>
                </a:solidFill>
              </a:rPr>
              <a:t>theories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5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Use Case #2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15" y="202980"/>
            <a:ext cx="1398315" cy="121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80" y="1417550"/>
            <a:ext cx="8372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A </a:t>
            </a:r>
            <a:r>
              <a:rPr lang="de-DE" sz="2000" b="0" dirty="0" err="1" smtClean="0">
                <a:solidFill>
                  <a:schemeClr val="tx1"/>
                </a:solidFill>
              </a:rPr>
              <a:t>linguist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working</a:t>
            </a:r>
            <a:r>
              <a:rPr lang="de-DE" sz="2000" b="0" dirty="0" smtClean="0">
                <a:solidFill>
                  <a:schemeClr val="tx1"/>
                </a:solidFill>
              </a:rPr>
              <a:t> on </a:t>
            </a:r>
            <a:r>
              <a:rPr lang="de-DE" sz="2000" b="0" dirty="0" err="1" smtClean="0">
                <a:solidFill>
                  <a:schemeClr val="tx1"/>
                </a:solidFill>
              </a:rPr>
              <a:t>theories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about</a:t>
            </a:r>
            <a:r>
              <a:rPr lang="de-DE" sz="2000" b="0" dirty="0" smtClean="0">
                <a:solidFill>
                  <a:schemeClr val="tx1"/>
                </a:solidFill>
              </a:rPr>
              <a:t> „</a:t>
            </a:r>
            <a:r>
              <a:rPr lang="de-DE" sz="2000" b="0" dirty="0" err="1" smtClean="0">
                <a:solidFill>
                  <a:schemeClr val="tx1"/>
                </a:solidFill>
              </a:rPr>
              <a:t>economy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languages</a:t>
            </a:r>
            <a:r>
              <a:rPr lang="de-DE" sz="2000" b="0" dirty="0" smtClean="0">
                <a:solidFill>
                  <a:schemeClr val="tx1"/>
                </a:solidFill>
              </a:rPr>
              <a:t>“, i.e., </a:t>
            </a:r>
            <a:r>
              <a:rPr lang="de-DE" sz="2000" b="0" dirty="0" err="1" smtClean="0">
                <a:solidFill>
                  <a:schemeClr val="tx1"/>
                </a:solidFill>
              </a:rPr>
              <a:t>finding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objective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patterns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that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make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languages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more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or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less</a:t>
            </a:r>
            <a:r>
              <a:rPr lang="de-DE" sz="2000" b="0" dirty="0" smtClean="0">
                <a:solidFill>
                  <a:schemeClr val="tx1"/>
                </a:solidFill>
              </a:rPr>
              <a:t> easy to </a:t>
            </a:r>
            <a:r>
              <a:rPr lang="de-DE" sz="2000" b="0" dirty="0" err="1" smtClean="0">
                <a:solidFill>
                  <a:schemeClr val="tx1"/>
                </a:solidFill>
              </a:rPr>
              <a:t>process</a:t>
            </a:r>
            <a:r>
              <a:rPr lang="de-DE" sz="2000" b="0" dirty="0" smtClean="0">
                <a:solidFill>
                  <a:schemeClr val="tx1"/>
                </a:solidFill>
              </a:rPr>
              <a:t> and </a:t>
            </a:r>
            <a:r>
              <a:rPr lang="de-DE" sz="2000" b="0" dirty="0" err="1" smtClean="0">
                <a:solidFill>
                  <a:schemeClr val="tx1"/>
                </a:solidFill>
              </a:rPr>
              <a:t>learn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He </a:t>
            </a:r>
            <a:r>
              <a:rPr lang="de-DE" sz="2000" b="0" dirty="0" err="1" smtClean="0">
                <a:solidFill>
                  <a:schemeClr val="tx1"/>
                </a:solidFill>
              </a:rPr>
              <a:t>needs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detailed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feature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descriptions</a:t>
            </a:r>
            <a:r>
              <a:rPr lang="de-DE" sz="2000" b="0" dirty="0" smtClean="0">
                <a:solidFill>
                  <a:schemeClr val="tx1"/>
                </a:solidFill>
              </a:rPr>
              <a:t> at different </a:t>
            </a:r>
            <a:r>
              <a:rPr lang="de-DE" sz="2000" b="0" dirty="0" err="1" smtClean="0">
                <a:solidFill>
                  <a:schemeClr val="tx1"/>
                </a:solidFill>
              </a:rPr>
              <a:t>linguistic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levels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from</a:t>
            </a:r>
            <a:r>
              <a:rPr lang="de-DE" sz="2000" b="0" dirty="0" smtClean="0">
                <a:solidFill>
                  <a:schemeClr val="tx1"/>
                </a:solidFill>
              </a:rPr>
              <a:t> a </a:t>
            </a:r>
            <a:r>
              <a:rPr lang="de-DE" sz="2000" b="0" dirty="0" err="1" smtClean="0">
                <a:solidFill>
                  <a:schemeClr val="tx1"/>
                </a:solidFill>
              </a:rPr>
              <a:t>wide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spectrum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languages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which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generated</a:t>
            </a:r>
            <a:r>
              <a:rPr lang="de-DE" sz="2000" b="0" dirty="0" smtClean="0">
                <a:solidFill>
                  <a:schemeClr val="tx1"/>
                </a:solidFill>
              </a:rPr>
              <a:t> in </a:t>
            </a:r>
            <a:r>
              <a:rPr lang="de-DE" sz="2000" b="0" dirty="0" err="1" smtClean="0">
                <a:solidFill>
                  <a:schemeClr val="tx1"/>
                </a:solidFill>
              </a:rPr>
              <a:t>many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labs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worldwide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by</a:t>
            </a:r>
            <a:r>
              <a:rPr lang="de-DE" sz="2000" b="0" dirty="0" smtClean="0">
                <a:solidFill>
                  <a:schemeClr val="tx1"/>
                </a:solidFill>
              </a:rPr>
              <a:t> different </a:t>
            </a:r>
            <a:r>
              <a:rPr lang="de-DE" sz="2000" b="0" dirty="0" err="1" smtClean="0">
                <a:solidFill>
                  <a:schemeClr val="tx1"/>
                </a:solidFill>
              </a:rPr>
              <a:t>experts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Since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in </a:t>
            </a:r>
            <a:r>
              <a:rPr lang="de-DE" sz="2000" b="0" dirty="0" err="1" smtClean="0">
                <a:solidFill>
                  <a:schemeClr val="tx1"/>
                </a:solidFill>
              </a:rPr>
              <a:t>general</a:t>
            </a:r>
            <a:r>
              <a:rPr lang="de-DE" sz="2000" b="0" dirty="0" smtClean="0">
                <a:solidFill>
                  <a:schemeClr val="tx1"/>
                </a:solidFill>
              </a:rPr>
              <a:t> open </a:t>
            </a:r>
            <a:r>
              <a:rPr lang="de-DE" sz="2000" b="0" dirty="0" err="1" smtClean="0">
                <a:solidFill>
                  <a:schemeClr val="tx1"/>
                </a:solidFill>
              </a:rPr>
              <a:t>there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no </a:t>
            </a:r>
            <a:r>
              <a:rPr lang="de-DE" sz="2000" b="0" dirty="0" err="1" smtClean="0">
                <a:solidFill>
                  <a:schemeClr val="tx1"/>
                </a:solidFill>
              </a:rPr>
              <a:t>need</a:t>
            </a:r>
            <a:r>
              <a:rPr lang="de-DE" sz="2000" b="0" dirty="0" smtClean="0">
                <a:solidFill>
                  <a:schemeClr val="tx1"/>
                </a:solidFill>
              </a:rPr>
              <a:t> of a </a:t>
            </a:r>
            <a:r>
              <a:rPr lang="de-DE" sz="2000" b="0" dirty="0" err="1" smtClean="0">
                <a:solidFill>
                  <a:schemeClr val="tx1"/>
                </a:solidFill>
              </a:rPr>
              <a:t>specific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federation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He </a:t>
            </a:r>
            <a:r>
              <a:rPr lang="de-DE" sz="2000" b="0" dirty="0" err="1">
                <a:solidFill>
                  <a:schemeClr val="tx1"/>
                </a:solidFill>
              </a:rPr>
              <a:t>engages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</a:rPr>
              <a:t>an </a:t>
            </a:r>
            <a:r>
              <a:rPr lang="de-DE" sz="2000" b="0" dirty="0" err="1" smtClean="0">
                <a:solidFill>
                  <a:schemeClr val="tx1"/>
                </a:solidFill>
              </a:rPr>
              <a:t>agent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which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is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provided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with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profiles</a:t>
            </a:r>
            <a:r>
              <a:rPr lang="de-DE" sz="2000" b="0" dirty="0">
                <a:solidFill>
                  <a:schemeClr val="tx1"/>
                </a:solidFill>
              </a:rPr>
              <a:t> of </a:t>
            </a:r>
            <a:r>
              <a:rPr lang="de-DE" sz="2000" b="0" dirty="0" err="1">
                <a:solidFill>
                  <a:schemeClr val="tx1"/>
                </a:solidFill>
              </a:rPr>
              <a:t>data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</a:rPr>
              <a:t>he </a:t>
            </a:r>
            <a:r>
              <a:rPr lang="de-DE" sz="2000" b="0" dirty="0" err="1">
                <a:solidFill>
                  <a:schemeClr val="tx1"/>
                </a:solidFill>
              </a:rPr>
              <a:t>can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use</a:t>
            </a:r>
            <a:r>
              <a:rPr lang="de-DE" sz="2000" b="0" dirty="0">
                <a:solidFill>
                  <a:schemeClr val="tx1"/>
                </a:solidFill>
              </a:rPr>
              <a:t> for </a:t>
            </a:r>
            <a:r>
              <a:rPr lang="de-DE" sz="2000" b="0" dirty="0" smtClean="0">
                <a:solidFill>
                  <a:schemeClr val="tx1"/>
                </a:solidFill>
              </a:rPr>
              <a:t>his </a:t>
            </a:r>
            <a:r>
              <a:rPr lang="de-DE" sz="2000" b="0" dirty="0" err="1" smtClean="0">
                <a:solidFill>
                  <a:schemeClr val="tx1"/>
                </a:solidFill>
              </a:rPr>
              <a:t>research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>
                <a:solidFill>
                  <a:schemeClr val="tx1"/>
                </a:solidFill>
              </a:rPr>
              <a:t>specifying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the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languages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 smtClean="0">
                <a:solidFill>
                  <a:schemeClr val="tx1"/>
                </a:solidFill>
              </a:rPr>
              <a:t>features</a:t>
            </a:r>
            <a:r>
              <a:rPr lang="de-DE" sz="2000" b="0" dirty="0" smtClean="0">
                <a:solidFill>
                  <a:schemeClr val="tx1"/>
                </a:solidFill>
              </a:rPr>
              <a:t>, and </a:t>
            </a:r>
            <a:r>
              <a:rPr lang="de-DE" sz="2000" b="0" dirty="0" err="1" smtClean="0">
                <a:solidFill>
                  <a:schemeClr val="tx1"/>
                </a:solidFill>
              </a:rPr>
              <a:t>approach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extracting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features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chemeClr val="tx1"/>
                </a:solidFill>
              </a:rPr>
              <a:t>W</a:t>
            </a:r>
            <a:r>
              <a:rPr lang="de-DE" sz="2000" b="0" dirty="0" err="1" smtClean="0">
                <a:solidFill>
                  <a:schemeClr val="tx1"/>
                </a:solidFill>
              </a:rPr>
              <a:t>henever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useful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data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is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generated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machine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learning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based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algorithms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run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provide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evidence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improve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his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research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Use Case #3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15" y="202980"/>
            <a:ext cx="1398315" cy="121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80" y="1417550"/>
            <a:ext cx="8372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The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manager</a:t>
            </a:r>
            <a:r>
              <a:rPr lang="de-DE" sz="2000" b="0" dirty="0" smtClean="0">
                <a:solidFill>
                  <a:schemeClr val="tx1"/>
                </a:solidFill>
              </a:rPr>
              <a:t> of a large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centre</a:t>
            </a:r>
            <a:r>
              <a:rPr lang="de-DE" sz="2000" b="0" dirty="0" smtClean="0">
                <a:solidFill>
                  <a:schemeClr val="tx1"/>
                </a:solidFill>
              </a:rPr>
              <a:t> has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obligation</a:t>
            </a:r>
            <a:r>
              <a:rPr lang="de-DE" sz="2000" b="0" dirty="0" smtClean="0">
                <a:solidFill>
                  <a:schemeClr val="tx1"/>
                </a:solidFill>
              </a:rPr>
              <a:t> to check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quality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new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specific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types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de-DE" sz="2000" b="0" dirty="0" err="1" smtClean="0">
                <a:solidFill>
                  <a:schemeClr val="tx1"/>
                </a:solidFill>
              </a:rPr>
              <a:t>transform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according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certain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rules</a:t>
            </a:r>
            <a:r>
              <a:rPr lang="de-DE" sz="2000" b="0" dirty="0" smtClean="0">
                <a:solidFill>
                  <a:schemeClr val="tx1"/>
                </a:solidFill>
              </a:rPr>
              <a:t>/</a:t>
            </a:r>
            <a:r>
              <a:rPr lang="de-DE" sz="2000" b="0" dirty="0" err="1" smtClean="0">
                <a:solidFill>
                  <a:schemeClr val="tx1"/>
                </a:solidFill>
              </a:rPr>
              <a:t>policies</a:t>
            </a:r>
            <a:r>
              <a:rPr lang="de-DE" sz="2000" b="0" dirty="0" smtClean="0">
                <a:solidFill>
                  <a:schemeClr val="tx1"/>
                </a:solidFill>
              </a:rPr>
              <a:t> and </a:t>
            </a:r>
            <a:r>
              <a:rPr lang="de-DE" sz="2000" b="0" dirty="0" err="1" smtClean="0">
                <a:solidFill>
                  <a:schemeClr val="tx1"/>
                </a:solidFill>
              </a:rPr>
              <a:t>create</a:t>
            </a:r>
            <a:r>
              <a:rPr lang="de-DE" sz="2000" b="0" dirty="0" smtClean="0">
                <a:solidFill>
                  <a:schemeClr val="tx1"/>
                </a:solidFill>
              </a:rPr>
              <a:t> n </a:t>
            </a:r>
            <a:r>
              <a:rPr lang="de-DE" sz="2000" b="0" dirty="0" err="1" smtClean="0">
                <a:solidFill>
                  <a:schemeClr val="tx1"/>
                </a:solidFill>
              </a:rPr>
              <a:t>replications</a:t>
            </a:r>
            <a:r>
              <a:rPr lang="de-DE" sz="2000" b="0" dirty="0" smtClean="0">
                <a:solidFill>
                  <a:schemeClr val="tx1"/>
                </a:solidFill>
              </a:rPr>
              <a:t> in a </a:t>
            </a:r>
            <a:r>
              <a:rPr lang="de-DE" sz="2000" b="0" dirty="0" err="1" smtClean="0">
                <a:solidFill>
                  <a:schemeClr val="tx1"/>
                </a:solidFill>
              </a:rPr>
              <a:t>federation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He </a:t>
            </a:r>
            <a:r>
              <a:rPr lang="de-DE" sz="2000" b="0" dirty="0" err="1" smtClean="0">
                <a:solidFill>
                  <a:schemeClr val="tx1"/>
                </a:solidFill>
              </a:rPr>
              <a:t>decides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work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asynchronously</a:t>
            </a:r>
            <a:r>
              <a:rPr lang="de-DE" sz="2000" b="0" dirty="0" smtClean="0">
                <a:solidFill>
                  <a:schemeClr val="tx1"/>
                </a:solidFill>
              </a:rPr>
              <a:t> and </a:t>
            </a:r>
            <a:r>
              <a:rPr lang="de-DE" sz="2000" b="0" dirty="0" err="1" smtClean="0">
                <a:solidFill>
                  <a:schemeClr val="tx1"/>
                </a:solidFill>
              </a:rPr>
              <a:t>use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agents</a:t>
            </a:r>
            <a:r>
              <a:rPr lang="de-DE" sz="2000" b="0" dirty="0" smtClean="0">
                <a:solidFill>
                  <a:schemeClr val="tx1"/>
                </a:solidFill>
              </a:rPr>
              <a:t> to </a:t>
            </a:r>
            <a:r>
              <a:rPr lang="de-DE" sz="2000" b="0" dirty="0" err="1" smtClean="0">
                <a:solidFill>
                  <a:schemeClr val="tx1"/>
                </a:solidFill>
              </a:rPr>
              <a:t>scan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offers</a:t>
            </a:r>
            <a:r>
              <a:rPr lang="de-DE" sz="2000" b="0" dirty="0" smtClean="0">
                <a:solidFill>
                  <a:schemeClr val="tx1"/>
                </a:solidFill>
              </a:rPr>
              <a:t> of a </a:t>
            </a:r>
            <a:r>
              <a:rPr lang="de-DE" sz="2000" b="0" dirty="0" err="1" smtClean="0">
                <a:solidFill>
                  <a:schemeClr val="tx1"/>
                </a:solidFill>
              </a:rPr>
              <a:t>variety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repositories</a:t>
            </a:r>
            <a:r>
              <a:rPr lang="de-DE" sz="2000" b="0" dirty="0" smtClean="0">
                <a:solidFill>
                  <a:schemeClr val="tx1"/>
                </a:solidFill>
              </a:rPr>
              <a:t> in his </a:t>
            </a:r>
            <a:r>
              <a:rPr lang="de-DE" sz="2000" b="0" dirty="0" err="1" smtClean="0">
                <a:solidFill>
                  <a:schemeClr val="tx1"/>
                </a:solidFill>
              </a:rPr>
              <a:t>user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federation</a:t>
            </a:r>
            <a:r>
              <a:rPr lang="de-DE" sz="2000" b="0" dirty="0" smtClean="0">
                <a:solidFill>
                  <a:schemeClr val="tx1"/>
                </a:solidFill>
              </a:rPr>
              <a:t> for </a:t>
            </a:r>
            <a:r>
              <a:rPr lang="de-DE" sz="2000" b="0" dirty="0" err="1" smtClean="0">
                <a:solidFill>
                  <a:schemeClr val="tx1"/>
                </a:solidFill>
              </a:rPr>
              <a:t>new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specified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types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agent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scans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offers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from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repositories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</a:rPr>
              <a:t>and </a:t>
            </a:r>
            <a:r>
              <a:rPr lang="de-DE" sz="2000" b="0" dirty="0" err="1" smtClean="0">
                <a:solidFill>
                  <a:schemeClr val="tx1"/>
                </a:solidFill>
              </a:rPr>
              <a:t>whenever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new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data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specified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profiles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is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found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quality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checks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carried</a:t>
            </a:r>
            <a:r>
              <a:rPr lang="de-DE" sz="2000" b="0" dirty="0" smtClean="0">
                <a:solidFill>
                  <a:schemeClr val="tx1"/>
                </a:solidFill>
              </a:rPr>
              <a:t> out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transformations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applied</a:t>
            </a:r>
            <a:r>
              <a:rPr lang="de-DE" sz="2000" b="0" dirty="0" smtClean="0">
                <a:solidFill>
                  <a:schemeClr val="tx1"/>
                </a:solidFill>
              </a:rPr>
              <a:t> 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replicants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generated</a:t>
            </a:r>
            <a:r>
              <a:rPr lang="de-DE" sz="2000" b="0" dirty="0" smtClean="0">
                <a:solidFill>
                  <a:schemeClr val="tx1"/>
                </a:solidFill>
              </a:rPr>
              <a:t> in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centre‘s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federation</a:t>
            </a:r>
            <a:r>
              <a:rPr lang="de-DE" sz="20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4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Principle Differences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48291"/>
              </p:ext>
            </p:extLst>
          </p:nvPr>
        </p:nvGraphicFramePr>
        <p:xfrm>
          <a:off x="347450" y="1739180"/>
          <a:ext cx="860272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05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3596059159"/>
                    </a:ext>
                  </a:extLst>
                </a:gridCol>
                <a:gridCol w="3341235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1285595987"/>
                    </a:ext>
                  </a:extLst>
                </a:gridCol>
                <a:gridCol w="3686880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113951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HCP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T-</a:t>
                      </a:r>
                      <a:r>
                        <a:rPr lang="de-DE" sz="2000" dirty="0" err="1"/>
                        <a:t>TAP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932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Human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role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procedural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declarative</a:t>
                      </a:r>
                      <a:r>
                        <a:rPr lang="de-DE" sz="2000" dirty="0" smtClean="0"/>
                        <a:t> 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A</a:t>
                      </a:r>
                      <a:r>
                        <a:rPr lang="de-DE" sz="2000" dirty="0" smtClean="0"/>
                        <a:t>ggregation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designed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profile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driven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0442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E</a:t>
                      </a:r>
                      <a:r>
                        <a:rPr lang="de-DE" sz="2000" dirty="0" smtClean="0"/>
                        <a:t>vents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planned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asynchronous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5963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M</a:t>
                      </a:r>
                      <a:r>
                        <a:rPr lang="de-DE" sz="2000" dirty="0" smtClean="0"/>
                        <a:t>apping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designed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brokered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smtClean="0"/>
                        <a:t>– </a:t>
                      </a:r>
                      <a:r>
                        <a:rPr lang="de-DE" sz="2000" dirty="0" err="1" smtClean="0"/>
                        <a:t>third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party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services</a:t>
                      </a:r>
                      <a:r>
                        <a:rPr lang="de-DE" sz="2000" dirty="0" smtClean="0"/>
                        <a:t>, </a:t>
                      </a:r>
                      <a:r>
                        <a:rPr lang="de-DE" sz="2000" dirty="0" err="1" smtClean="0"/>
                        <a:t>it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becomes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/>
                        <a:t>a </a:t>
                      </a:r>
                      <a:r>
                        <a:rPr lang="de-DE" sz="2000" dirty="0" err="1"/>
                        <a:t>business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64765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Required</a:t>
                      </a:r>
                      <a:r>
                        <a:rPr lang="de-DE" sz="2000" dirty="0" smtClean="0"/>
                        <a:t> Metadata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/>
                        <a:t>flexible in </a:t>
                      </a:r>
                      <a:r>
                        <a:rPr lang="de-DE" sz="2000" dirty="0" err="1"/>
                        <a:t>case</a:t>
                      </a:r>
                      <a:r>
                        <a:rPr lang="de-DE" sz="2000" dirty="0"/>
                        <a:t> of human </a:t>
                      </a:r>
                      <a:r>
                        <a:rPr lang="de-DE" sz="2000" dirty="0" err="1" smtClean="0"/>
                        <a:t>control</a:t>
                      </a:r>
                      <a:endParaRPr lang="de-DE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 err="1"/>
                        <a:t>detailed</a:t>
                      </a:r>
                      <a:r>
                        <a:rPr lang="de-DE" sz="2000" dirty="0"/>
                        <a:t> in </a:t>
                      </a:r>
                      <a:r>
                        <a:rPr lang="de-DE" sz="2000" dirty="0" err="1"/>
                        <a:t>case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WF</a:t>
                      </a:r>
                      <a:r>
                        <a:rPr lang="de-DE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detailed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50448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Typing</a:t>
                      </a:r>
                      <a:endParaRPr lang="de-DE" sz="2000" dirty="0" smtClean="0"/>
                    </a:p>
                    <a:p>
                      <a:r>
                        <a:rPr lang="de-DE" sz="2000" dirty="0" smtClean="0"/>
                        <a:t>(</a:t>
                      </a:r>
                      <a:r>
                        <a:rPr lang="de-DE" sz="2000" dirty="0" err="1" smtClean="0"/>
                        <a:t>semantics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required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54625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PID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types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required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70782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/>
                        <a:t>DFT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model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optional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required</a:t>
                      </a:r>
                      <a:endParaRPr lang="de-D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73754562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20" y="395005"/>
            <a:ext cx="1876022" cy="10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5" y="328084"/>
            <a:ext cx="1398315" cy="121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1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5586705" y="1196517"/>
            <a:ext cx="2963239" cy="30308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9475" y="1278320"/>
            <a:ext cx="2963239" cy="30308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4657" y="4389125"/>
            <a:ext cx="7788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effectLst/>
              </a:rPr>
              <a:t>shown</a:t>
            </a:r>
            <a:r>
              <a:rPr lang="de-DE" sz="2000" dirty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2000" dirty="0">
                <a:solidFill>
                  <a:schemeClr val="tx1"/>
                </a:solidFill>
                <a:effectLst/>
              </a:rPr>
              <a:t> a 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suggestion</a:t>
            </a:r>
            <a:r>
              <a:rPr lang="de-DE" sz="2000" dirty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for</a:t>
            </a:r>
            <a:r>
              <a:rPr lang="de-DE" sz="2000" dirty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systematic</a:t>
            </a:r>
            <a:r>
              <a:rPr lang="de-DE" sz="2000" dirty="0">
                <a:solidFill>
                  <a:schemeClr val="tx1"/>
                </a:solidFill>
                <a:effectLst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documentation</a:t>
            </a:r>
            <a:r>
              <a:rPr lang="de-DE" sz="2000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de-DE" sz="2000" dirty="0">
                <a:solidFill>
                  <a:schemeClr val="tx1"/>
                </a:solidFill>
              </a:rPr>
              <a:t>      </a:t>
            </a:r>
            <a:r>
              <a:rPr lang="de-DE" sz="2000" dirty="0">
                <a:solidFill>
                  <a:schemeClr val="tx1"/>
                </a:solidFill>
                <a:effectLst/>
              </a:rPr>
              <a:t>(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several</a:t>
            </a:r>
            <a:r>
              <a:rPr lang="de-DE" sz="2000" dirty="0">
                <a:solidFill>
                  <a:schemeClr val="tx1"/>
                </a:solidFill>
                <a:effectLst/>
              </a:rPr>
              <a:t> implementations </a:t>
            </a:r>
            <a:r>
              <a:rPr lang="de-DE" sz="2000" dirty="0" err="1">
                <a:solidFill>
                  <a:schemeClr val="tx1"/>
                </a:solidFill>
                <a:effectLst/>
              </a:rPr>
              <a:t>possible</a:t>
            </a:r>
            <a:r>
              <a:rPr lang="de-DE" sz="20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assumed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that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DOs</a:t>
            </a:r>
            <a:r>
              <a:rPr lang="de-DE" sz="2000" dirty="0" smtClean="0">
                <a:solidFill>
                  <a:schemeClr val="tx1"/>
                </a:solidFill>
              </a:rPr>
              <a:t> in a </a:t>
            </a:r>
            <a:r>
              <a:rPr lang="de-DE" sz="2000" dirty="0" err="1" smtClean="0">
                <a:solidFill>
                  <a:schemeClr val="tx1"/>
                </a:solidFill>
              </a:rPr>
              <a:t>collection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processed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create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DOs</a:t>
            </a:r>
            <a:r>
              <a:rPr lang="de-DE" sz="2000" dirty="0" smtClean="0">
                <a:solidFill>
                  <a:schemeClr val="tx1"/>
                </a:solidFill>
              </a:rPr>
              <a:t> incl.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content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PIDs</a:t>
            </a:r>
            <a:r>
              <a:rPr lang="de-DE" sz="2000" dirty="0" smtClean="0">
                <a:solidFill>
                  <a:schemeClr val="tx1"/>
                </a:solidFill>
              </a:rPr>
              <a:t> and MD </a:t>
            </a:r>
            <a:r>
              <a:rPr lang="de-DE" sz="2000" dirty="0" err="1" smtClean="0">
                <a:solidFill>
                  <a:schemeClr val="tx1"/>
                </a:solidFill>
              </a:rPr>
              <a:t>extended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by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provenance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information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interaction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pattern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see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next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slide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2" y="1500854"/>
            <a:ext cx="749429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71826" y="164575"/>
            <a:ext cx="7917484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ore "</a:t>
            </a:r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reproducibility </a:t>
            </a:r>
            <a:r>
              <a:rPr lang="en-US" sz="3200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machine“ in both cases</a:t>
            </a:r>
            <a:endParaRPr lang="en-US" sz="3200" kern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52485" y="3643639"/>
            <a:ext cx="998530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effectLst/>
              </a:rPr>
              <a:t>Bit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Sequence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54580" y="3643639"/>
            <a:ext cx="998530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  <a:effectLst/>
              </a:rPr>
              <a:t>Bit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Sequence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 bwMode="auto">
          <a:xfrm>
            <a:off x="6991515" y="1497968"/>
            <a:ext cx="883315" cy="510047"/>
          </a:xfrm>
          <a:prstGeom prst="cub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29920" y="1700775"/>
            <a:ext cx="691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>
                <a:effectLst/>
              </a:rPr>
              <a:t>add</a:t>
            </a:r>
            <a:r>
              <a:rPr lang="de-DE" sz="1000" dirty="0" smtClean="0">
                <a:effectLst/>
              </a:rPr>
              <a:t>-on</a:t>
            </a:r>
            <a:endParaRPr lang="de-DE" sz="1000" dirty="0"/>
          </a:p>
        </p:txBody>
      </p:sp>
      <p:sp>
        <p:nvSpPr>
          <p:cNvPr id="2" name="Flowchart: Alternate Process 1"/>
          <p:cNvSpPr/>
          <p:nvPr/>
        </p:nvSpPr>
        <p:spPr bwMode="auto">
          <a:xfrm>
            <a:off x="3935290" y="1196517"/>
            <a:ext cx="1190555" cy="661903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Brokering &amp; Mediation services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530567" y="1858420"/>
            <a:ext cx="0" cy="53364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4"/>
          <p:cNvSpPr txBox="1"/>
          <p:nvPr/>
        </p:nvSpPr>
        <p:spPr>
          <a:xfrm>
            <a:off x="585831" y="3566694"/>
            <a:ext cx="107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  <a:effectLst/>
              </a:rPr>
              <a:t>source</a:t>
            </a:r>
            <a:endParaRPr lang="de-DE" sz="18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DO(s)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7436841" y="3473959"/>
            <a:ext cx="107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  <a:effectLst/>
              </a:rPr>
              <a:t>new</a:t>
            </a:r>
            <a:endParaRPr lang="de-DE" sz="18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DO(s)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3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571826" y="164575"/>
            <a:ext cx="7560840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interaction pattern </a:t>
            </a:r>
            <a:endParaRPr lang="en-US" sz="3200" kern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4"/>
          <p:cNvSpPr txBox="1"/>
          <p:nvPr/>
        </p:nvSpPr>
        <p:spPr>
          <a:xfrm>
            <a:off x="761378" y="1635914"/>
            <a:ext cx="7881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accent1"/>
                </a:solidFill>
                <a:effectLst/>
              </a:rPr>
              <a:t>read</a:t>
            </a:r>
            <a:r>
              <a:rPr lang="de-DE" sz="2000" dirty="0" smtClean="0">
                <a:solidFill>
                  <a:schemeClr val="accent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effectLst/>
              </a:rPr>
              <a:t>new</a:t>
            </a:r>
            <a:r>
              <a:rPr lang="de-DE" sz="2000" dirty="0" smtClean="0">
                <a:solidFill>
                  <a:schemeClr val="accent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effectLst/>
              </a:rPr>
              <a:t>PID</a:t>
            </a:r>
            <a:r>
              <a:rPr lang="de-DE" sz="2000" dirty="0" smtClean="0">
                <a:solidFill>
                  <a:schemeClr val="accent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effectLst/>
              </a:rPr>
              <a:t>from</a:t>
            </a:r>
            <a:r>
              <a:rPr lang="de-DE" sz="2000" dirty="0" smtClean="0">
                <a:solidFill>
                  <a:schemeClr val="accent1"/>
                </a:solidFill>
                <a:effectLst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effectLst/>
              </a:rPr>
              <a:t>collection</a:t>
            </a:r>
            <a:r>
              <a:rPr lang="de-DE" sz="2000" dirty="0" smtClean="0">
                <a:solidFill>
                  <a:schemeClr val="accent1"/>
                </a:solidFill>
                <a:effectLst/>
              </a:rPr>
              <a:t> DO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accent1"/>
                </a:solidFill>
              </a:rPr>
              <a:t>get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PID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record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accent1"/>
                </a:solidFill>
              </a:rPr>
              <a:t>get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metadata</a:t>
            </a:r>
            <a:r>
              <a:rPr lang="de-DE" sz="2000" dirty="0" smtClean="0">
                <a:solidFill>
                  <a:schemeClr val="accent1"/>
                </a:solidFill>
              </a:rPr>
              <a:t> (incl. </a:t>
            </a:r>
            <a:r>
              <a:rPr lang="de-DE" sz="2000" dirty="0" err="1" smtClean="0">
                <a:solidFill>
                  <a:schemeClr val="accent1"/>
                </a:solidFill>
              </a:rPr>
              <a:t>provenance</a:t>
            </a:r>
            <a:r>
              <a:rPr lang="de-DE" sz="2000" dirty="0" smtClean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get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bitstream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from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trustworthy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repository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do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processing</a:t>
            </a:r>
            <a:r>
              <a:rPr lang="de-DE" sz="2000" dirty="0" smtClean="0">
                <a:solidFill>
                  <a:schemeClr val="tx1"/>
                </a:solidFill>
              </a:rPr>
              <a:t> on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bit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sequence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de-DE" sz="2000" dirty="0" err="1" smtClean="0">
                <a:solidFill>
                  <a:schemeClr val="tx1"/>
                </a:solidFill>
              </a:rPr>
              <a:t>run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brokering</a:t>
            </a:r>
            <a:r>
              <a:rPr lang="de-DE" sz="2000" dirty="0" smtClean="0">
                <a:solidFill>
                  <a:schemeClr val="tx1"/>
                </a:solidFill>
              </a:rPr>
              <a:t> &amp; </a:t>
            </a:r>
            <a:r>
              <a:rPr lang="de-DE" sz="2000" dirty="0" err="1" smtClean="0">
                <a:solidFill>
                  <a:schemeClr val="tx1"/>
                </a:solidFill>
              </a:rPr>
              <a:t>mediation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services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where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useful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create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bit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sequence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accent1"/>
                </a:solidFill>
              </a:rPr>
              <a:t>register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new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PID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accent1"/>
                </a:solidFill>
              </a:rPr>
              <a:t>create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new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metadata</a:t>
            </a:r>
            <a:r>
              <a:rPr lang="de-DE" sz="2000" dirty="0" smtClean="0">
                <a:solidFill>
                  <a:schemeClr val="accent1"/>
                </a:solidFill>
              </a:rPr>
              <a:t> (incl. </a:t>
            </a:r>
            <a:r>
              <a:rPr lang="de-DE" sz="2000" dirty="0" err="1" smtClean="0">
                <a:solidFill>
                  <a:schemeClr val="accent1"/>
                </a:solidFill>
              </a:rPr>
              <a:t>updated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provenance</a:t>
            </a:r>
            <a:r>
              <a:rPr lang="de-DE" sz="2000" dirty="0" smtClean="0">
                <a:solidFill>
                  <a:schemeClr val="accent1"/>
                </a:solidFill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err="1" smtClean="0">
                <a:solidFill>
                  <a:schemeClr val="accent1"/>
                </a:solidFill>
              </a:rPr>
              <a:t>upload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data</a:t>
            </a:r>
            <a:r>
              <a:rPr lang="de-DE" sz="2000" dirty="0" smtClean="0">
                <a:solidFill>
                  <a:schemeClr val="accent1"/>
                </a:solidFill>
              </a:rPr>
              <a:t> and </a:t>
            </a:r>
            <a:r>
              <a:rPr lang="de-DE" sz="2000" dirty="0" err="1" smtClean="0">
                <a:solidFill>
                  <a:schemeClr val="accent1"/>
                </a:solidFill>
              </a:rPr>
              <a:t>metadata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to</a:t>
            </a:r>
            <a:r>
              <a:rPr lang="de-DE" sz="2000" dirty="0" smtClean="0">
                <a:solidFill>
                  <a:schemeClr val="accent1"/>
                </a:solidFill>
              </a:rPr>
              <a:t> a </a:t>
            </a:r>
            <a:r>
              <a:rPr lang="de-DE" sz="2000" dirty="0" err="1" smtClean="0">
                <a:solidFill>
                  <a:schemeClr val="accent1"/>
                </a:solidFill>
              </a:rPr>
              <a:t>trustworthy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repository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smtClean="0">
                <a:solidFill>
                  <a:schemeClr val="accent1"/>
                </a:solidFill>
              </a:rPr>
              <a:t>back </a:t>
            </a:r>
            <a:r>
              <a:rPr lang="de-DE" sz="2000" dirty="0" err="1" smtClean="0">
                <a:solidFill>
                  <a:schemeClr val="accent1"/>
                </a:solidFill>
              </a:rPr>
              <a:t>to</a:t>
            </a:r>
            <a:r>
              <a:rPr lang="de-DE" sz="2000" dirty="0" smtClean="0">
                <a:solidFill>
                  <a:schemeClr val="accent1"/>
                </a:solidFill>
              </a:rPr>
              <a:t> 1 </a:t>
            </a:r>
            <a:r>
              <a:rPr lang="de-DE" sz="2000" dirty="0" err="1" smtClean="0">
                <a:solidFill>
                  <a:schemeClr val="accent1"/>
                </a:solidFill>
              </a:rPr>
              <a:t>if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more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DOs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available</a:t>
            </a:r>
            <a:r>
              <a:rPr lang="de-DE" sz="2000" dirty="0" smtClean="0">
                <a:solidFill>
                  <a:schemeClr val="accent1"/>
                </a:solidFill>
              </a:rPr>
              <a:t> in </a:t>
            </a:r>
            <a:r>
              <a:rPr lang="de-DE" sz="2000" dirty="0" err="1" smtClean="0">
                <a:solidFill>
                  <a:schemeClr val="accent1"/>
                </a:solidFill>
              </a:rPr>
              <a:t>collection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DE" sz="2000" dirty="0">
              <a:solidFill>
                <a:schemeClr val="tx1"/>
              </a:solidFill>
            </a:endParaRPr>
          </a:p>
          <a:p>
            <a:r>
              <a:rPr lang="de-DE" sz="2400" dirty="0" err="1" smtClean="0">
                <a:solidFill>
                  <a:schemeClr val="accent1"/>
                </a:solidFill>
              </a:rPr>
              <a:t>the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green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marked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items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can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be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ready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made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code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snippets</a:t>
            </a:r>
            <a:r>
              <a:rPr lang="de-DE" sz="2400" dirty="0" smtClean="0">
                <a:solidFill>
                  <a:schemeClr val="accent1"/>
                </a:solidFill>
              </a:rPr>
              <a:t>!</a:t>
            </a:r>
            <a:endParaRPr lang="de-DE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72" y="525010"/>
            <a:ext cx="3284358" cy="129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14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Work Flow in Data Fabrics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69170" y="2026290"/>
            <a:ext cx="7231284" cy="3917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69923A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DFIG basics: still fitting?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Required components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RDA groups contributing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What is structured “Data Market”?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" y="446473"/>
            <a:ext cx="1913923" cy="16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805" y="542800"/>
            <a:ext cx="691290" cy="7296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an 2"/>
          <p:cNvSpPr/>
          <p:nvPr/>
        </p:nvSpPr>
        <p:spPr bwMode="auto">
          <a:xfrm>
            <a:off x="3680464" y="1367241"/>
            <a:ext cx="1920250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6560839" y="1367241"/>
            <a:ext cx="1920250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26109" y="1770493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986234" y="1725059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868079" y="1756546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828204" y="1745447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092" y="1086295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Repository x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7467" y="1086295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Repository 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 bwMode="auto">
          <a:xfrm>
            <a:off x="3939039" y="4766084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208" y="5541275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Agent j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Hexagon 15"/>
          <p:cNvSpPr/>
          <p:nvPr/>
        </p:nvSpPr>
        <p:spPr bwMode="auto">
          <a:xfrm>
            <a:off x="6900118" y="4766084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2287" y="5541275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Agent 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3562684" y="2637144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Flowchart: Internal Storage 18"/>
          <p:cNvSpPr/>
          <p:nvPr/>
        </p:nvSpPr>
        <p:spPr bwMode="auto">
          <a:xfrm>
            <a:off x="4830049" y="2637144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917588" y="2845523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142294" y="2845523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Flowchart: Internal Storage 21"/>
          <p:cNvSpPr/>
          <p:nvPr/>
        </p:nvSpPr>
        <p:spPr bwMode="auto">
          <a:xfrm>
            <a:off x="6436693" y="2629879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Flowchart: Internal Storage 22"/>
          <p:cNvSpPr/>
          <p:nvPr/>
        </p:nvSpPr>
        <p:spPr bwMode="auto">
          <a:xfrm>
            <a:off x="7704058" y="2629879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791597" y="2838258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8016303" y="2838258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4" idx="2"/>
            <a:endCxn id="20" idx="0"/>
          </p:cNvCxnSpPr>
          <p:nvPr/>
        </p:nvCxnSpPr>
        <p:spPr bwMode="auto">
          <a:xfrm flipH="1">
            <a:off x="4071208" y="1891406"/>
            <a:ext cx="108521" cy="954117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8" idx="2"/>
            <a:endCxn id="21" idx="0"/>
          </p:cNvCxnSpPr>
          <p:nvPr/>
        </p:nvCxnSpPr>
        <p:spPr bwMode="auto">
          <a:xfrm>
            <a:off x="5139854" y="1845972"/>
            <a:ext cx="156060" cy="999551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9" idx="2"/>
            <a:endCxn id="24" idx="0"/>
          </p:cNvCxnSpPr>
          <p:nvPr/>
        </p:nvCxnSpPr>
        <p:spPr bwMode="auto">
          <a:xfrm flipH="1">
            <a:off x="6945217" y="1877459"/>
            <a:ext cx="76482" cy="960799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10" idx="2"/>
          </p:cNvCxnSpPr>
          <p:nvPr/>
        </p:nvCxnSpPr>
        <p:spPr bwMode="auto">
          <a:xfrm>
            <a:off x="7981824" y="1866360"/>
            <a:ext cx="185659" cy="971898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4" name="Oval 2053"/>
          <p:cNvSpPr/>
          <p:nvPr/>
        </p:nvSpPr>
        <p:spPr bwMode="auto">
          <a:xfrm rot="2613157">
            <a:off x="4210794" y="3397722"/>
            <a:ext cx="4385430" cy="12426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 rot="4623850">
            <a:off x="2637581" y="3376306"/>
            <a:ext cx="3241184" cy="12426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55" name="Left Arrow Callout 2054"/>
          <p:cNvSpPr/>
          <p:nvPr/>
        </p:nvSpPr>
        <p:spPr bwMode="auto">
          <a:xfrm rot="5400000">
            <a:off x="4260752" y="4932762"/>
            <a:ext cx="424037" cy="308822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Left Arrow Callout 42"/>
          <p:cNvSpPr/>
          <p:nvPr/>
        </p:nvSpPr>
        <p:spPr bwMode="auto">
          <a:xfrm rot="5400000">
            <a:off x="7308945" y="5014925"/>
            <a:ext cx="424037" cy="308822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 rot="16976150" flipH="1">
            <a:off x="6207612" y="3465689"/>
            <a:ext cx="3241184" cy="12426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rot="18986843" flipH="1">
            <a:off x="3494750" y="3417534"/>
            <a:ext cx="4385430" cy="12426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340589" y="4073704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Left Arrow Callout 46"/>
          <p:cNvSpPr/>
          <p:nvPr/>
        </p:nvSpPr>
        <p:spPr bwMode="auto">
          <a:xfrm rot="5400000">
            <a:off x="282191" y="4369923"/>
            <a:ext cx="424037" cy="308822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 rot="4623850">
            <a:off x="333380" y="4765614"/>
            <a:ext cx="321659" cy="62132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56154" y="2660900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ResourceSync</a:t>
            </a:r>
            <a:endParaRPr lang="de-DE" sz="1600" dirty="0" smtClean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W3C</a:t>
            </a:r>
            <a:r>
              <a:rPr lang="de-DE" sz="1600" dirty="0" smtClean="0">
                <a:solidFill>
                  <a:schemeClr val="tx1"/>
                </a:solidFill>
              </a:rPr>
              <a:t> Standard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500" y="3964884"/>
            <a:ext cx="85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PIDs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500" y="4397799"/>
            <a:ext cx="2192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Profiles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1500" y="4926545"/>
            <a:ext cx="2574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Federation</a:t>
            </a:r>
            <a:r>
              <a:rPr lang="de-DE" sz="1600" dirty="0" smtClean="0">
                <a:solidFill>
                  <a:schemeClr val="tx1"/>
                </a:solidFill>
              </a:rPr>
              <a:t> Agreements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095" y="5925325"/>
            <a:ext cx="77962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69923A"/>
                </a:solidFill>
              </a:rPr>
              <a:t>not all </a:t>
            </a:r>
            <a:r>
              <a:rPr lang="de-DE" sz="2400" dirty="0" err="1" smtClean="0">
                <a:solidFill>
                  <a:srgbClr val="69923A"/>
                </a:solidFill>
              </a:rPr>
              <a:t>agents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can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see</a:t>
            </a:r>
            <a:r>
              <a:rPr lang="de-DE" sz="2400" dirty="0" smtClean="0">
                <a:solidFill>
                  <a:srgbClr val="69923A"/>
                </a:solidFill>
              </a:rPr>
              <a:t> all </a:t>
            </a:r>
            <a:r>
              <a:rPr lang="de-DE" sz="2400" dirty="0" err="1" smtClean="0">
                <a:solidFill>
                  <a:srgbClr val="69923A"/>
                </a:solidFill>
              </a:rPr>
              <a:t>exposed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PIDs</a:t>
            </a:r>
            <a:endParaRPr lang="de-DE" sz="2400" dirty="0" smtClean="0">
              <a:solidFill>
                <a:srgbClr val="69923A"/>
              </a:solidFill>
            </a:endParaRPr>
          </a:p>
          <a:p>
            <a:pPr algn="ctr"/>
            <a:r>
              <a:rPr lang="de-DE" sz="2400" dirty="0" smtClean="0">
                <a:solidFill>
                  <a:srgbClr val="69923A"/>
                </a:solidFill>
              </a:rPr>
              <a:t>at </a:t>
            </a:r>
            <a:r>
              <a:rPr lang="de-DE" sz="2400" dirty="0" err="1" smtClean="0">
                <a:solidFill>
                  <a:srgbClr val="69923A"/>
                </a:solidFill>
              </a:rPr>
              <a:t>this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stage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bit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sequences</a:t>
            </a:r>
            <a:r>
              <a:rPr lang="de-DE" sz="2400" dirty="0" smtClean="0">
                <a:solidFill>
                  <a:srgbClr val="69923A"/>
                </a:solidFill>
              </a:rPr>
              <a:t> </a:t>
            </a:r>
            <a:r>
              <a:rPr lang="de-DE" sz="2400" dirty="0" err="1" smtClean="0">
                <a:solidFill>
                  <a:srgbClr val="69923A"/>
                </a:solidFill>
              </a:rPr>
              <a:t>are</a:t>
            </a:r>
            <a:r>
              <a:rPr lang="de-DE" sz="2400" dirty="0" smtClean="0">
                <a:solidFill>
                  <a:srgbClr val="69923A"/>
                </a:solidFill>
              </a:rPr>
              <a:t> not </a:t>
            </a:r>
            <a:r>
              <a:rPr lang="de-DE" sz="2400" dirty="0" err="1" smtClean="0">
                <a:solidFill>
                  <a:srgbClr val="69923A"/>
                </a:solidFill>
              </a:rPr>
              <a:t>touched</a:t>
            </a:r>
            <a:r>
              <a:rPr lang="de-DE" sz="2400" dirty="0" smtClean="0">
                <a:solidFill>
                  <a:srgbClr val="69923A"/>
                </a:solidFill>
              </a:rPr>
              <a:t> (</a:t>
            </a:r>
            <a:r>
              <a:rPr lang="de-DE" sz="2400" dirty="0" err="1" smtClean="0">
                <a:solidFill>
                  <a:srgbClr val="69923A"/>
                </a:solidFill>
              </a:rPr>
              <a:t>GDOC</a:t>
            </a:r>
            <a:r>
              <a:rPr lang="de-DE" sz="2400" dirty="0" smtClean="0">
                <a:solidFill>
                  <a:srgbClr val="69923A"/>
                </a:solidFill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69948" y="1559926"/>
            <a:ext cx="1484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0070C0"/>
                </a:solidFill>
              </a:rPr>
              <a:t>repositories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de-DE" sz="1600" dirty="0" err="1" smtClean="0">
                <a:solidFill>
                  <a:srgbClr val="0070C0"/>
                </a:solidFill>
              </a:rPr>
              <a:t>expose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PIDs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de-DE" sz="1600" dirty="0" err="1" smtClean="0">
                <a:solidFill>
                  <a:srgbClr val="0070C0"/>
                </a:solidFill>
              </a:rPr>
              <a:t>representing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de-DE" sz="1600" dirty="0" err="1" smtClean="0">
                <a:solidFill>
                  <a:srgbClr val="0070C0"/>
                </a:solidFill>
              </a:rPr>
              <a:t>new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DOs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562684" y="2173746"/>
            <a:ext cx="562784" cy="1720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866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How to relax a Federation agreement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an 2"/>
          <p:cNvSpPr/>
          <p:nvPr/>
        </p:nvSpPr>
        <p:spPr bwMode="auto">
          <a:xfrm>
            <a:off x="3219317" y="1503213"/>
            <a:ext cx="1920250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6099692" y="1503213"/>
            <a:ext cx="1920250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564962" y="1906465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25087" y="1861031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06932" y="1892518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367057" y="1881419"/>
            <a:ext cx="307240" cy="120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5945" y="1222267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Repository x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20" y="1222267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Repository 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 bwMode="auto">
          <a:xfrm>
            <a:off x="3477892" y="4902056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0061" y="5677247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Agent j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3101537" y="2773116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Flowchart: Internal Storage 18"/>
          <p:cNvSpPr/>
          <p:nvPr/>
        </p:nvSpPr>
        <p:spPr bwMode="auto">
          <a:xfrm>
            <a:off x="4368902" y="2773116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56441" y="2981495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81147" y="2981495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Flowchart: Internal Storage 21"/>
          <p:cNvSpPr/>
          <p:nvPr/>
        </p:nvSpPr>
        <p:spPr bwMode="auto">
          <a:xfrm>
            <a:off x="5975546" y="2765851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Flowchart: Internal Storage 22"/>
          <p:cNvSpPr/>
          <p:nvPr/>
        </p:nvSpPr>
        <p:spPr bwMode="auto">
          <a:xfrm>
            <a:off x="7242911" y="2765851"/>
            <a:ext cx="926850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330450" y="2974230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555156" y="2974230"/>
            <a:ext cx="307240" cy="12091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4" idx="2"/>
            <a:endCxn id="20" idx="0"/>
          </p:cNvCxnSpPr>
          <p:nvPr/>
        </p:nvCxnSpPr>
        <p:spPr bwMode="auto">
          <a:xfrm flipH="1">
            <a:off x="3610061" y="2027378"/>
            <a:ext cx="108521" cy="954117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8" idx="2"/>
            <a:endCxn id="21" idx="0"/>
          </p:cNvCxnSpPr>
          <p:nvPr/>
        </p:nvCxnSpPr>
        <p:spPr bwMode="auto">
          <a:xfrm>
            <a:off x="4678707" y="1981944"/>
            <a:ext cx="156060" cy="999551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9" idx="2"/>
            <a:endCxn id="24" idx="0"/>
          </p:cNvCxnSpPr>
          <p:nvPr/>
        </p:nvCxnSpPr>
        <p:spPr bwMode="auto">
          <a:xfrm flipH="1">
            <a:off x="6484070" y="2013431"/>
            <a:ext cx="76482" cy="960799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10" idx="2"/>
          </p:cNvCxnSpPr>
          <p:nvPr/>
        </p:nvCxnSpPr>
        <p:spPr bwMode="auto">
          <a:xfrm>
            <a:off x="7520677" y="2002332"/>
            <a:ext cx="185659" cy="971898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0"/>
          <p:cNvSpPr/>
          <p:nvPr/>
        </p:nvSpPr>
        <p:spPr bwMode="auto">
          <a:xfrm rot="4623850">
            <a:off x="1813529" y="3619662"/>
            <a:ext cx="4171699" cy="19356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55" name="Left Arrow Callout 2054"/>
          <p:cNvSpPr/>
          <p:nvPr/>
        </p:nvSpPr>
        <p:spPr bwMode="auto">
          <a:xfrm rot="5400000">
            <a:off x="3859925" y="5098035"/>
            <a:ext cx="424037" cy="308822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rot="18986843" flipH="1">
            <a:off x="2589750" y="3428751"/>
            <a:ext cx="5206817" cy="19728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Flowchart: Alternate Process 53"/>
          <p:cNvSpPr/>
          <p:nvPr/>
        </p:nvSpPr>
        <p:spPr bwMode="auto">
          <a:xfrm>
            <a:off x="1153955" y="5204688"/>
            <a:ext cx="1190555" cy="661903"/>
          </a:xfrm>
          <a:prstGeom prst="flowChartAlternateProces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Brokering &amp; Mediation services</a:t>
            </a:r>
          </a:p>
        </p:txBody>
      </p:sp>
      <p:cxnSp>
        <p:nvCxnSpPr>
          <p:cNvPr id="27" name="Straight Arrow Connector 26"/>
          <p:cNvCxnSpPr>
            <a:stCxn id="11" idx="3"/>
            <a:endCxn id="54" idx="3"/>
          </p:cNvCxnSpPr>
          <p:nvPr/>
        </p:nvCxnSpPr>
        <p:spPr bwMode="auto">
          <a:xfrm flipH="1">
            <a:off x="2344510" y="5305309"/>
            <a:ext cx="1133382" cy="23033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23070" y="3310786"/>
            <a:ext cx="2398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</a:rPr>
              <a:t>Agents can make use </a:t>
            </a:r>
          </a:p>
          <a:p>
            <a:r>
              <a:rPr lang="en-US" sz="1800" b="0" dirty="0">
                <a:solidFill>
                  <a:srgbClr val="002060"/>
                </a:solidFill>
              </a:rPr>
              <a:t>o</a:t>
            </a:r>
            <a:r>
              <a:rPr lang="en-US" sz="1800" b="0" dirty="0" smtClean="0">
                <a:solidFill>
                  <a:srgbClr val="002060"/>
                </a:solidFill>
              </a:rPr>
              <a:t>f Brokering services to avoid repositories to implement the same metadata model/structure </a:t>
            </a:r>
            <a:endParaRPr lang="en-US" sz="1800" b="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0" y="1308698"/>
            <a:ext cx="2567144" cy="114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8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Market: Stalls (</a:t>
            </a:r>
            <a:r>
              <a:rPr lang="de-DE" dirty="0" err="1" smtClean="0"/>
              <a:t>providers</a:t>
            </a:r>
            <a:r>
              <a:rPr lang="de-DE" dirty="0" smtClean="0"/>
              <a:t>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and </a:t>
            </a:r>
            <a:r>
              <a:rPr lang="de-DE" dirty="0" err="1" smtClean="0"/>
              <a:t>customers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endParaRPr lang="de-DE" dirty="0" smtClean="0"/>
          </a:p>
          <a:p>
            <a:pPr lvl="1"/>
            <a:r>
              <a:rPr lang="de-DE" dirty="0" smtClean="0"/>
              <a:t>Market </a:t>
            </a:r>
            <a:r>
              <a:rPr lang="de-DE" dirty="0" err="1" smtClean="0"/>
              <a:t>is</a:t>
            </a:r>
            <a:r>
              <a:rPr lang="de-DE" dirty="0" smtClean="0"/>
              <a:t> a „</a:t>
            </a:r>
            <a:r>
              <a:rPr lang="de-DE" dirty="0" err="1" smtClean="0"/>
              <a:t>social</a:t>
            </a:r>
            <a:r>
              <a:rPr lang="de-DE" dirty="0" smtClean="0"/>
              <a:t>“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facilitates</a:t>
            </a:r>
            <a:r>
              <a:rPr lang="de-DE" dirty="0" smtClean="0"/>
              <a:t> </a:t>
            </a:r>
            <a:r>
              <a:rPr lang="de-DE" dirty="0" err="1" smtClean="0"/>
              <a:t>matchmaking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endParaRPr lang="de-DE" dirty="0" smtClean="0"/>
          </a:p>
          <a:p>
            <a:pPr lvl="1"/>
            <a:r>
              <a:rPr lang="de-DE" dirty="0" smtClean="0"/>
              <a:t>Brokers </a:t>
            </a:r>
            <a:r>
              <a:rPr lang="de-DE" dirty="0" err="1" smtClean="0"/>
              <a:t>may</a:t>
            </a:r>
            <a:r>
              <a:rPr lang="de-DE" dirty="0" smtClean="0"/>
              <a:t> also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r>
              <a:rPr lang="de-DE" dirty="0" smtClean="0"/>
              <a:t> </a:t>
            </a:r>
            <a:r>
              <a:rPr lang="de-DE" dirty="0" err="1" smtClean="0"/>
              <a:t>delegate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matchmaking</a:t>
            </a:r>
            <a:endParaRPr lang="de-DE" dirty="0" smtClean="0"/>
          </a:p>
          <a:p>
            <a:pPr lvl="1"/>
            <a:r>
              <a:rPr lang="de-DE" dirty="0" err="1" smtClean="0"/>
              <a:t>Offers</a:t>
            </a:r>
            <a:r>
              <a:rPr lang="de-DE" dirty="0" smtClean="0"/>
              <a:t> = </a:t>
            </a:r>
            <a:r>
              <a:rPr lang="de-DE" dirty="0" err="1" smtClean="0"/>
              <a:t>PIDs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embedded</a:t>
            </a:r>
            <a:r>
              <a:rPr lang="de-DE" dirty="0" smtClean="0"/>
              <a:t>/</a:t>
            </a:r>
            <a:r>
              <a:rPr lang="de-DE" dirty="0" err="1" smtClean="0"/>
              <a:t>referenced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and </a:t>
            </a:r>
            <a:r>
              <a:rPr lang="de-DE" dirty="0" err="1" smtClean="0"/>
              <a:t>pointers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: </a:t>
            </a:r>
            <a:r>
              <a:rPr lang="de-DE" dirty="0" err="1" smtClean="0"/>
              <a:t>registry</a:t>
            </a:r>
            <a:r>
              <a:rPr lang="de-DE" dirty="0" smtClean="0"/>
              <a:t> of </a:t>
            </a:r>
            <a:r>
              <a:rPr lang="de-DE" dirty="0" err="1" smtClean="0"/>
              <a:t>providers</a:t>
            </a:r>
            <a:endParaRPr lang="de-DE" dirty="0" smtClean="0"/>
          </a:p>
          <a:p>
            <a:r>
              <a:rPr lang="de-DE" dirty="0" err="1" smtClean="0"/>
              <a:t>Requirement</a:t>
            </a:r>
            <a:r>
              <a:rPr lang="de-DE" dirty="0" smtClean="0"/>
              <a:t>: In e.g. </a:t>
            </a:r>
            <a:r>
              <a:rPr lang="de-DE" dirty="0" err="1" smtClean="0"/>
              <a:t>medicine</a:t>
            </a:r>
            <a:r>
              <a:rPr lang="de-DE" dirty="0" smtClean="0"/>
              <a:t>, not all </a:t>
            </a:r>
            <a:r>
              <a:rPr lang="de-DE" dirty="0" err="1" smtClean="0"/>
              <a:t>offers</a:t>
            </a:r>
            <a:r>
              <a:rPr lang="de-DE" dirty="0" smtClean="0"/>
              <a:t> (</a:t>
            </a:r>
            <a:r>
              <a:rPr lang="de-DE" dirty="0" err="1" smtClean="0"/>
              <a:t>PIDs</a:t>
            </a:r>
            <a:r>
              <a:rPr lang="de-DE" dirty="0" smtClean="0"/>
              <a:t>)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endParaRPr lang="de-DE" dirty="0" smtClean="0"/>
          </a:p>
          <a:p>
            <a:pPr lvl="1"/>
            <a:r>
              <a:rPr lang="de-DE" dirty="0" smtClean="0"/>
              <a:t>Even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existence</a:t>
            </a:r>
            <a:r>
              <a:rPr lang="de-DE" dirty="0" smtClean="0"/>
              <a:t> of a </a:t>
            </a:r>
            <a:r>
              <a:rPr lang="de-DE" dirty="0" err="1" smtClean="0"/>
              <a:t>PID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sensitive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lvl="1"/>
            <a:r>
              <a:rPr lang="de-DE" dirty="0" err="1" smtClean="0"/>
              <a:t>therefore</a:t>
            </a:r>
            <a:r>
              <a:rPr lang="de-DE" dirty="0" smtClean="0"/>
              <a:t> </a:t>
            </a:r>
            <a:r>
              <a:rPr lang="de-DE" dirty="0" err="1" smtClean="0"/>
              <a:t>federation</a:t>
            </a:r>
            <a:r>
              <a:rPr lang="de-DE" dirty="0" smtClean="0"/>
              <a:t> </a:t>
            </a:r>
            <a:r>
              <a:rPr lang="de-DE" dirty="0" err="1" smtClean="0"/>
              <a:t>agreements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</a:p>
          <a:p>
            <a:pPr marL="457200" lvl="1" indent="0"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market</a:t>
            </a:r>
            <a:r>
              <a:rPr lang="de-DE" sz="2800" dirty="0" smtClean="0"/>
              <a:t>? (I)</a:t>
            </a:r>
            <a:endParaRPr lang="de-DE" sz="2800" dirty="0"/>
          </a:p>
        </p:txBody>
      </p:sp>
      <p:pic>
        <p:nvPicPr>
          <p:cNvPr id="6" name="Picture 2" descr="C:\Users\Tobias Weigel\Downloads\egore911-market-300p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45" y="4479077"/>
            <a:ext cx="2265895" cy="19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1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/>
              <a:t>Now we can imagine different </a:t>
            </a:r>
            <a:r>
              <a:rPr lang="de-DE" sz="2000" smtClean="0"/>
              <a:t>models:</a:t>
            </a:r>
            <a:endParaRPr lang="de-DE" sz="2000"/>
          </a:p>
          <a:p>
            <a:r>
              <a:rPr lang="de-DE" sz="2000" smtClean="0"/>
              <a:t>A: Open data provider/customer market</a:t>
            </a:r>
          </a:p>
          <a:p>
            <a:pPr lvl="1"/>
            <a:r>
              <a:rPr lang="de-DE" sz="1600" smtClean="0"/>
              <a:t>All </a:t>
            </a:r>
            <a:r>
              <a:rPr lang="de-DE" sz="1600"/>
              <a:t>providers are visible, but not everyone is allowed to look into all stalls; meaning: even the medicine service endpoints are listed, but access requires specific permissions.</a:t>
            </a:r>
          </a:p>
          <a:p>
            <a:pPr lvl="1"/>
            <a:r>
              <a:rPr lang="de-DE" sz="1600"/>
              <a:t>Federation agreements are then simply the organizational format in which permissions are given to a specific customer group</a:t>
            </a:r>
          </a:p>
          <a:p>
            <a:r>
              <a:rPr lang="de-DE" sz="2000" smtClean="0"/>
              <a:t>B: Provider group/Customer group federation market</a:t>
            </a:r>
          </a:p>
          <a:p>
            <a:pPr lvl="1"/>
            <a:r>
              <a:rPr lang="de-DE" sz="1600" smtClean="0"/>
              <a:t>Not </a:t>
            </a:r>
            <a:r>
              <a:rPr lang="de-DE" sz="1600"/>
              <a:t>all providers are visible, so normal users are not even able to see the medicine service endpoints. In this case, </a:t>
            </a:r>
            <a:r>
              <a:rPr lang="de-DE" sz="1600" smtClean="0"/>
              <a:t>a </a:t>
            </a:r>
            <a:r>
              <a:rPr lang="de-DE" sz="1600"/>
              <a:t>second (higher-level) market for making federation agreements is required</a:t>
            </a:r>
            <a:r>
              <a:rPr lang="de-DE" sz="1600" smtClean="0"/>
              <a:t>. These agreements are between groups of providers and groups of customers.</a:t>
            </a:r>
          </a:p>
          <a:p>
            <a:pPr lvl="1"/>
            <a:r>
              <a:rPr lang="de-DE" sz="1600" smtClean="0"/>
              <a:t>The „data market“ is then not flat and open, but more complex: Every market stall is behind a black curtain, and the doorman in front of the curtain will check credentials to even know what is behind the curtain</a:t>
            </a:r>
          </a:p>
          <a:p>
            <a:pPr lvl="1"/>
            <a:r>
              <a:rPr lang="de-DE" sz="1600" smtClean="0"/>
              <a:t>There can still be stalls without a curtain, following the open market model.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market</a:t>
            </a:r>
            <a:r>
              <a:rPr lang="de-DE" sz="2800" dirty="0" smtClean="0"/>
              <a:t>? (II)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4761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351281" y="6201404"/>
            <a:ext cx="1598889" cy="643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Matching in federation environment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an 2"/>
          <p:cNvSpPr/>
          <p:nvPr/>
        </p:nvSpPr>
        <p:spPr bwMode="auto">
          <a:xfrm>
            <a:off x="3314895" y="1451142"/>
            <a:ext cx="1920250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660540" y="1782132"/>
            <a:ext cx="307240" cy="19317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3768" y="1170196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Repository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 bwMode="auto">
          <a:xfrm>
            <a:off x="3513534" y="3966670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8505" y="420191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Agent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Flowchart: Internal Storage 12"/>
          <p:cNvSpPr/>
          <p:nvPr/>
        </p:nvSpPr>
        <p:spPr bwMode="auto">
          <a:xfrm>
            <a:off x="2911326" y="2756082"/>
            <a:ext cx="662144" cy="53767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112610" y="2957141"/>
            <a:ext cx="307240" cy="16125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3" idx="2"/>
            <a:endCxn id="11" idx="4"/>
          </p:cNvCxnSpPr>
          <p:nvPr/>
        </p:nvCxnSpPr>
        <p:spPr bwMode="auto">
          <a:xfrm>
            <a:off x="3242398" y="3293752"/>
            <a:ext cx="472762" cy="672918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4379974" y="1782131"/>
            <a:ext cx="567035" cy="25085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2366" y="173918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MD</a:t>
            </a:r>
            <a:endParaRPr lang="en-GB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446124" y="175366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bs</a:t>
            </a:r>
            <a:endParaRPr lang="en-GB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029106" y="289120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PID</a:t>
            </a:r>
            <a:endParaRPr lang="en-GB" sz="1400" dirty="0"/>
          </a:p>
        </p:txBody>
      </p:sp>
      <p:sp>
        <p:nvSpPr>
          <p:cNvPr id="59" name="Can 58"/>
          <p:cNvSpPr/>
          <p:nvPr/>
        </p:nvSpPr>
        <p:spPr bwMode="auto">
          <a:xfrm>
            <a:off x="1384384" y="2006794"/>
            <a:ext cx="1190555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54943" y="1713401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PID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Resolver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1461195" y="2337783"/>
            <a:ext cx="1075340" cy="25085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61195" y="2309320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PID</a:t>
            </a:r>
            <a:r>
              <a:rPr lang="de-DE" sz="1400" dirty="0" smtClean="0"/>
              <a:t> </a:t>
            </a:r>
            <a:r>
              <a:rPr lang="de-DE" sz="1400" dirty="0" err="1" smtClean="0"/>
              <a:t>record</a:t>
            </a:r>
            <a:endParaRPr lang="en-GB" sz="1400" dirty="0"/>
          </a:p>
        </p:txBody>
      </p:sp>
      <p:cxnSp>
        <p:nvCxnSpPr>
          <p:cNvPr id="65" name="Straight Arrow Connector 64"/>
          <p:cNvCxnSpPr>
            <a:endCxn id="13" idx="0"/>
          </p:cNvCxnSpPr>
          <p:nvPr/>
        </p:nvCxnSpPr>
        <p:spPr bwMode="auto">
          <a:xfrm flipH="1">
            <a:off x="3242398" y="2200040"/>
            <a:ext cx="271136" cy="556042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Can 65"/>
          <p:cNvSpPr/>
          <p:nvPr/>
        </p:nvSpPr>
        <p:spPr bwMode="auto">
          <a:xfrm>
            <a:off x="5046006" y="2823706"/>
            <a:ext cx="1190555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01695" y="252179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DTR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5122817" y="3154695"/>
            <a:ext cx="1075340" cy="25085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2860" y="3126232"/>
            <a:ext cx="1254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Type </a:t>
            </a:r>
            <a:r>
              <a:rPr lang="de-DE" sz="1400" dirty="0" err="1" smtClean="0"/>
              <a:t>Record</a:t>
            </a:r>
            <a:endParaRPr lang="en-GB" sz="1400" dirty="0"/>
          </a:p>
        </p:txBody>
      </p:sp>
      <p:sp>
        <p:nvSpPr>
          <p:cNvPr id="70" name="Flowchart: Internal Storage 69"/>
          <p:cNvSpPr/>
          <p:nvPr/>
        </p:nvSpPr>
        <p:spPr bwMode="auto">
          <a:xfrm>
            <a:off x="577880" y="4622090"/>
            <a:ext cx="662144" cy="1387135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4260" y="5970821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Profiles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2" name="Hexagon 71"/>
          <p:cNvSpPr/>
          <p:nvPr/>
        </p:nvSpPr>
        <p:spPr bwMode="auto">
          <a:xfrm>
            <a:off x="2092548" y="5000058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90890" y="5481789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Matcher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4" name="Left Arrow Callout 73"/>
          <p:cNvSpPr/>
          <p:nvPr/>
        </p:nvSpPr>
        <p:spPr bwMode="auto">
          <a:xfrm rot="5400000">
            <a:off x="2455813" y="5166736"/>
            <a:ext cx="424037" cy="308822"/>
          </a:xfrm>
          <a:prstGeom prst="leftArrowCallou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5" name="Straight Arrow Connector 74"/>
          <p:cNvCxnSpPr>
            <a:stCxn id="70" idx="3"/>
            <a:endCxn id="72" idx="3"/>
          </p:cNvCxnSpPr>
          <p:nvPr/>
        </p:nvCxnSpPr>
        <p:spPr bwMode="auto">
          <a:xfrm>
            <a:off x="1240024" y="5315658"/>
            <a:ext cx="852524" cy="87653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Hexagon 75"/>
          <p:cNvSpPr/>
          <p:nvPr/>
        </p:nvSpPr>
        <p:spPr bwMode="auto">
          <a:xfrm>
            <a:off x="5109670" y="4961654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29662" y="518672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Controller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11" idx="1"/>
            <a:endCxn id="76" idx="3"/>
          </p:cNvCxnSpPr>
          <p:nvPr/>
        </p:nvCxnSpPr>
        <p:spPr bwMode="auto">
          <a:xfrm>
            <a:off x="4512723" y="4773175"/>
            <a:ext cx="596947" cy="591732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>
          <a:xfrm>
            <a:off x="2715088" y="496643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6" name="Hexagon 85"/>
          <p:cNvSpPr/>
          <p:nvPr/>
        </p:nvSpPr>
        <p:spPr bwMode="auto">
          <a:xfrm>
            <a:off x="6914705" y="4961654"/>
            <a:ext cx="1200815" cy="806505"/>
          </a:xfrm>
          <a:prstGeom prst="hexagon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63280" y="5191795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WF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/>
          <p:cNvCxnSpPr>
            <a:stCxn id="76" idx="0"/>
            <a:endCxn id="86" idx="3"/>
          </p:cNvCxnSpPr>
          <p:nvPr/>
        </p:nvCxnSpPr>
        <p:spPr bwMode="auto">
          <a:xfrm>
            <a:off x="6310485" y="5364907"/>
            <a:ext cx="604220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2" name="Freeform 2061"/>
          <p:cNvSpPr/>
          <p:nvPr/>
        </p:nvSpPr>
        <p:spPr bwMode="auto">
          <a:xfrm>
            <a:off x="3797300" y="1974850"/>
            <a:ext cx="273650" cy="1991820"/>
          </a:xfrm>
          <a:custGeom>
            <a:avLst/>
            <a:gdLst>
              <a:gd name="connsiteX0" fmla="*/ 0 w 273650"/>
              <a:gd name="connsiteY0" fmla="*/ 0 h 1974850"/>
              <a:gd name="connsiteX1" fmla="*/ 247650 w 273650"/>
              <a:gd name="connsiteY1" fmla="*/ 1041400 h 1974850"/>
              <a:gd name="connsiteX2" fmla="*/ 254000 w 273650"/>
              <a:gd name="connsiteY2" fmla="*/ 1974850 h 197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650" h="1974850">
                <a:moveTo>
                  <a:pt x="0" y="0"/>
                </a:moveTo>
                <a:cubicBezTo>
                  <a:pt x="102658" y="356129"/>
                  <a:pt x="205317" y="712258"/>
                  <a:pt x="247650" y="1041400"/>
                </a:cubicBezTo>
                <a:cubicBezTo>
                  <a:pt x="289983" y="1370542"/>
                  <a:pt x="271991" y="1672696"/>
                  <a:pt x="254000" y="197485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2" name="Straight Arrow Connector 91"/>
          <p:cNvCxnSpPr>
            <a:stCxn id="64" idx="3"/>
            <a:endCxn id="55" idx="1"/>
          </p:cNvCxnSpPr>
          <p:nvPr/>
        </p:nvCxnSpPr>
        <p:spPr bwMode="auto">
          <a:xfrm flipV="1">
            <a:off x="2553161" y="1893069"/>
            <a:ext cx="1029205" cy="57014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>
            <a:stCxn id="64" idx="3"/>
            <a:endCxn id="54" idx="1"/>
          </p:cNvCxnSpPr>
          <p:nvPr/>
        </p:nvCxnSpPr>
        <p:spPr bwMode="auto">
          <a:xfrm flipV="1">
            <a:off x="2553161" y="1907558"/>
            <a:ext cx="1826813" cy="555651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" name="Freeform 2068"/>
          <p:cNvSpPr/>
          <p:nvPr/>
        </p:nvSpPr>
        <p:spPr bwMode="auto">
          <a:xfrm>
            <a:off x="1968500" y="2578100"/>
            <a:ext cx="1562100" cy="1790700"/>
          </a:xfrm>
          <a:custGeom>
            <a:avLst/>
            <a:gdLst>
              <a:gd name="connsiteX0" fmla="*/ 0 w 1562100"/>
              <a:gd name="connsiteY0" fmla="*/ 0 h 1790700"/>
              <a:gd name="connsiteX1" fmla="*/ 444500 w 1562100"/>
              <a:gd name="connsiteY1" fmla="*/ 952500 h 1790700"/>
              <a:gd name="connsiteX2" fmla="*/ 1562100 w 1562100"/>
              <a:gd name="connsiteY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1790700">
                <a:moveTo>
                  <a:pt x="0" y="0"/>
                </a:moveTo>
                <a:cubicBezTo>
                  <a:pt x="92075" y="327025"/>
                  <a:pt x="184150" y="654050"/>
                  <a:pt x="444500" y="952500"/>
                </a:cubicBezTo>
                <a:cubicBezTo>
                  <a:pt x="704850" y="1250950"/>
                  <a:pt x="1133475" y="1520825"/>
                  <a:pt x="1562100" y="179070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4" name="Straight Arrow Connector 103"/>
          <p:cNvCxnSpPr>
            <a:stCxn id="69" idx="2"/>
          </p:cNvCxnSpPr>
          <p:nvPr/>
        </p:nvCxnSpPr>
        <p:spPr bwMode="auto">
          <a:xfrm>
            <a:off x="5660340" y="3434009"/>
            <a:ext cx="49737" cy="1533468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7" name="Freeform 2076"/>
          <p:cNvSpPr/>
          <p:nvPr/>
        </p:nvSpPr>
        <p:spPr bwMode="auto">
          <a:xfrm>
            <a:off x="4946650" y="1917700"/>
            <a:ext cx="2474725" cy="3048000"/>
          </a:xfrm>
          <a:custGeom>
            <a:avLst/>
            <a:gdLst>
              <a:gd name="connsiteX0" fmla="*/ 0 w 1845775"/>
              <a:gd name="connsiteY0" fmla="*/ 0 h 3048000"/>
              <a:gd name="connsiteX1" fmla="*/ 1816100 w 1845775"/>
              <a:gd name="connsiteY1" fmla="*/ 723900 h 3048000"/>
              <a:gd name="connsiteX2" fmla="*/ 1174750 w 1845775"/>
              <a:gd name="connsiteY2" fmla="*/ 3048000 h 3048000"/>
              <a:gd name="connsiteX3" fmla="*/ 1174750 w 1845775"/>
              <a:gd name="connsiteY3" fmla="*/ 3048000 h 3048000"/>
              <a:gd name="connsiteX0" fmla="*/ 0 w 1174750"/>
              <a:gd name="connsiteY0" fmla="*/ 0 h 3048000"/>
              <a:gd name="connsiteX1" fmla="*/ 987157 w 1174750"/>
              <a:gd name="connsiteY1" fmla="*/ 1162050 h 3048000"/>
              <a:gd name="connsiteX2" fmla="*/ 1174750 w 1174750"/>
              <a:gd name="connsiteY2" fmla="*/ 3048000 h 3048000"/>
              <a:gd name="connsiteX3" fmla="*/ 1174750 w 1174750"/>
              <a:gd name="connsiteY3" fmla="*/ 3048000 h 3048000"/>
              <a:gd name="connsiteX0" fmla="*/ 0 w 1174750"/>
              <a:gd name="connsiteY0" fmla="*/ 0 h 3048000"/>
              <a:gd name="connsiteX1" fmla="*/ 987157 w 1174750"/>
              <a:gd name="connsiteY1" fmla="*/ 1162050 h 3048000"/>
              <a:gd name="connsiteX2" fmla="*/ 1174750 w 1174750"/>
              <a:gd name="connsiteY2" fmla="*/ 3048000 h 3048000"/>
              <a:gd name="connsiteX3" fmla="*/ 1174750 w 1174750"/>
              <a:gd name="connsiteY3" fmla="*/ 3048000 h 3048000"/>
              <a:gd name="connsiteX0" fmla="*/ 0 w 1174750"/>
              <a:gd name="connsiteY0" fmla="*/ 0 h 3048000"/>
              <a:gd name="connsiteX1" fmla="*/ 987157 w 1174750"/>
              <a:gd name="connsiteY1" fmla="*/ 1162050 h 3048000"/>
              <a:gd name="connsiteX2" fmla="*/ 1174750 w 1174750"/>
              <a:gd name="connsiteY2" fmla="*/ 3048000 h 3048000"/>
              <a:gd name="connsiteX3" fmla="*/ 1174750 w 1174750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0" h="3048000">
                <a:moveTo>
                  <a:pt x="0" y="0"/>
                </a:moveTo>
                <a:cubicBezTo>
                  <a:pt x="810154" y="107950"/>
                  <a:pt x="857680" y="596900"/>
                  <a:pt x="987157" y="1162050"/>
                </a:cubicBezTo>
                <a:cubicBezTo>
                  <a:pt x="1116634" y="1727200"/>
                  <a:pt x="1143484" y="2733675"/>
                  <a:pt x="1174750" y="3048000"/>
                </a:cubicBezTo>
                <a:lnTo>
                  <a:pt x="1174750" y="304800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78" name="TextBox 2077"/>
          <p:cNvSpPr txBox="1"/>
          <p:nvPr/>
        </p:nvSpPr>
        <p:spPr>
          <a:xfrm>
            <a:off x="3357455" y="22763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62635" y="34417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80697" y="34055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3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12846" y="35579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79729" y="28014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5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33126" y="50420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7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517046" y="50420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8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663491" y="473048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9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60339" y="410463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10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351647" y="5070724"/>
            <a:ext cx="40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45135" y="347914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79223" y="399228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13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257800" y="2165350"/>
            <a:ext cx="1571075" cy="2774950"/>
          </a:xfrm>
          <a:custGeom>
            <a:avLst/>
            <a:gdLst>
              <a:gd name="connsiteX0" fmla="*/ 844550 w 1533723"/>
              <a:gd name="connsiteY0" fmla="*/ 2774950 h 2774950"/>
              <a:gd name="connsiteX1" fmla="*/ 1504950 w 1533723"/>
              <a:gd name="connsiteY1" fmla="*/ 1339850 h 2774950"/>
              <a:gd name="connsiteX2" fmla="*/ 0 w 1533723"/>
              <a:gd name="connsiteY2" fmla="*/ 0 h 2774950"/>
              <a:gd name="connsiteX0" fmla="*/ 844550 w 1521713"/>
              <a:gd name="connsiteY0" fmla="*/ 2774950 h 2774950"/>
              <a:gd name="connsiteX1" fmla="*/ 1492250 w 1521713"/>
              <a:gd name="connsiteY1" fmla="*/ 1054100 h 2774950"/>
              <a:gd name="connsiteX2" fmla="*/ 0 w 1521713"/>
              <a:gd name="connsiteY2" fmla="*/ 0 h 2774950"/>
              <a:gd name="connsiteX0" fmla="*/ 844550 w 1571075"/>
              <a:gd name="connsiteY0" fmla="*/ 2774950 h 2774950"/>
              <a:gd name="connsiteX1" fmla="*/ 1492250 w 1571075"/>
              <a:gd name="connsiteY1" fmla="*/ 1054100 h 2774950"/>
              <a:gd name="connsiteX2" fmla="*/ 0 w 1571075"/>
              <a:gd name="connsiteY2" fmla="*/ 0 h 277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075" h="2774950">
                <a:moveTo>
                  <a:pt x="844550" y="2774950"/>
                </a:moveTo>
                <a:cubicBezTo>
                  <a:pt x="1245129" y="2288646"/>
                  <a:pt x="1772708" y="1535642"/>
                  <a:pt x="1492250" y="1054100"/>
                </a:cubicBezTo>
                <a:cubicBezTo>
                  <a:pt x="1211792" y="572558"/>
                  <a:pt x="682096" y="438679"/>
                  <a:pt x="0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283757" y="6078945"/>
            <a:ext cx="914400" cy="552695"/>
          </a:xfrm>
          <a:prstGeom prst="ellipse">
            <a:avLst/>
          </a:prstGeom>
          <a:solidFill>
            <a:srgbClr val="CC60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59282" y="620140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Broker</a:t>
            </a:r>
            <a:endParaRPr lang="en-GB" sz="1400" dirty="0"/>
          </a:p>
        </p:txBody>
      </p:sp>
      <p:cxnSp>
        <p:nvCxnSpPr>
          <p:cNvPr id="132" name="Straight Arrow Connector 131"/>
          <p:cNvCxnSpPr>
            <a:stCxn id="38" idx="0"/>
          </p:cNvCxnSpPr>
          <p:nvPr/>
        </p:nvCxnSpPr>
        <p:spPr bwMode="auto">
          <a:xfrm flipV="1">
            <a:off x="5740957" y="5768159"/>
            <a:ext cx="0" cy="310786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extBox 134"/>
          <p:cNvSpPr txBox="1"/>
          <p:nvPr/>
        </p:nvSpPr>
        <p:spPr>
          <a:xfrm>
            <a:off x="5685745" y="57536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6" name="Can 135"/>
          <p:cNvSpPr/>
          <p:nvPr/>
        </p:nvSpPr>
        <p:spPr bwMode="auto">
          <a:xfrm>
            <a:off x="346229" y="3376748"/>
            <a:ext cx="1190555" cy="806505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55425" y="3083355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Rights</a:t>
            </a:r>
            <a:r>
              <a:rPr lang="de-DE" sz="1600" dirty="0" smtClean="0">
                <a:solidFill>
                  <a:schemeClr val="tx1"/>
                </a:solidFill>
              </a:rPr>
              <a:t> DB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423040" y="3707737"/>
            <a:ext cx="1075340" cy="25085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9045" y="3679274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record</a:t>
            </a:r>
            <a:endParaRPr lang="en-GB" sz="1400" dirty="0"/>
          </a:p>
        </p:txBody>
      </p:sp>
      <p:cxnSp>
        <p:nvCxnSpPr>
          <p:cNvPr id="140" name="Straight Arrow Connector 139"/>
          <p:cNvCxnSpPr>
            <a:stCxn id="2069" idx="0"/>
            <a:endCxn id="139" idx="0"/>
          </p:cNvCxnSpPr>
          <p:nvPr/>
        </p:nvCxnSpPr>
        <p:spPr bwMode="auto">
          <a:xfrm flipH="1">
            <a:off x="953613" y="2578100"/>
            <a:ext cx="1014887" cy="1101174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3"/>
            <a:endCxn id="11" idx="3"/>
          </p:cNvCxnSpPr>
          <p:nvPr/>
        </p:nvCxnSpPr>
        <p:spPr bwMode="auto">
          <a:xfrm>
            <a:off x="1598180" y="3833163"/>
            <a:ext cx="1915354" cy="53676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Box 143"/>
          <p:cNvSpPr txBox="1"/>
          <p:nvPr/>
        </p:nvSpPr>
        <p:spPr>
          <a:xfrm>
            <a:off x="1882217" y="36537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6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11" idx="2"/>
            <a:endCxn id="72" idx="0"/>
          </p:cNvCxnSpPr>
          <p:nvPr/>
        </p:nvCxnSpPr>
        <p:spPr bwMode="auto">
          <a:xfrm flipH="1">
            <a:off x="3293363" y="4773175"/>
            <a:ext cx="421797" cy="630136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Oval 81"/>
          <p:cNvSpPr/>
          <p:nvPr/>
        </p:nvSpPr>
        <p:spPr bwMode="auto">
          <a:xfrm>
            <a:off x="3715160" y="5721640"/>
            <a:ext cx="914400" cy="552695"/>
          </a:xfrm>
          <a:prstGeom prst="ellipse">
            <a:avLst/>
          </a:prstGeom>
          <a:solidFill>
            <a:srgbClr val="CC60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90685" y="5844099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Broker</a:t>
            </a:r>
            <a:endParaRPr lang="en-GB" sz="1400" dirty="0"/>
          </a:p>
        </p:txBody>
      </p:sp>
      <p:cxnSp>
        <p:nvCxnSpPr>
          <p:cNvPr id="85" name="Straight Arrow Connector 84"/>
          <p:cNvCxnSpPr>
            <a:stCxn id="82" idx="0"/>
          </p:cNvCxnSpPr>
          <p:nvPr/>
        </p:nvCxnSpPr>
        <p:spPr bwMode="auto">
          <a:xfrm flipH="1" flipV="1">
            <a:off x="4128969" y="4730487"/>
            <a:ext cx="43391" cy="991153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4117148" y="539634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057912" y="6042546"/>
            <a:ext cx="914400" cy="552695"/>
          </a:xfrm>
          <a:prstGeom prst="ellipse">
            <a:avLst/>
          </a:prstGeom>
          <a:solidFill>
            <a:srgbClr val="CC60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33437" y="6165005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Broker</a:t>
            </a:r>
            <a:endParaRPr lang="en-GB" sz="1400" dirty="0"/>
          </a:p>
        </p:txBody>
      </p:sp>
      <p:cxnSp>
        <p:nvCxnSpPr>
          <p:cNvPr id="93" name="Straight Arrow Connector 92"/>
          <p:cNvCxnSpPr>
            <a:stCxn id="90" idx="0"/>
          </p:cNvCxnSpPr>
          <p:nvPr/>
        </p:nvCxnSpPr>
        <p:spPr bwMode="auto">
          <a:xfrm flipV="1">
            <a:off x="7515112" y="5731760"/>
            <a:ext cx="0" cy="310786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Box 93"/>
          <p:cNvSpPr txBox="1"/>
          <p:nvPr/>
        </p:nvSpPr>
        <p:spPr>
          <a:xfrm>
            <a:off x="7459900" y="571724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14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746302" y="1258995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i="1" dirty="0" err="1" smtClean="0">
                <a:solidFill>
                  <a:schemeClr val="tx1"/>
                </a:solidFill>
              </a:rPr>
              <a:t>bit</a:t>
            </a:r>
            <a:r>
              <a:rPr lang="de-DE" sz="1600" b="0" i="1" dirty="0" smtClean="0">
                <a:solidFill>
                  <a:schemeClr val="tx1"/>
                </a:solidFill>
              </a:rPr>
              <a:t> </a:t>
            </a:r>
            <a:r>
              <a:rPr lang="de-DE" sz="1600" b="0" i="1" dirty="0" err="1" smtClean="0">
                <a:solidFill>
                  <a:schemeClr val="tx1"/>
                </a:solidFill>
              </a:rPr>
              <a:t>sequences</a:t>
            </a:r>
            <a:r>
              <a:rPr lang="de-DE" sz="1600" b="0" i="1" dirty="0" smtClean="0">
                <a:solidFill>
                  <a:schemeClr val="tx1"/>
                </a:solidFill>
              </a:rPr>
              <a:t> of DO</a:t>
            </a:r>
            <a:endParaRPr lang="en-GB" sz="1600" b="0" i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95" idx="1"/>
          </p:cNvCxnSpPr>
          <p:nvPr/>
        </p:nvCxnSpPr>
        <p:spPr bwMode="auto">
          <a:xfrm flipH="1">
            <a:off x="4946650" y="1428272"/>
            <a:ext cx="799652" cy="353859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Box 95"/>
          <p:cNvSpPr txBox="1"/>
          <p:nvPr/>
        </p:nvSpPr>
        <p:spPr>
          <a:xfrm>
            <a:off x="883908" y="1256376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i="1" dirty="0" err="1" smtClean="0">
                <a:solidFill>
                  <a:schemeClr val="tx1"/>
                </a:solidFill>
              </a:rPr>
              <a:t>metadata</a:t>
            </a:r>
            <a:r>
              <a:rPr lang="de-DE" sz="1600" b="0" i="1" dirty="0" smtClean="0">
                <a:solidFill>
                  <a:schemeClr val="tx1"/>
                </a:solidFill>
              </a:rPr>
              <a:t> of DO</a:t>
            </a:r>
            <a:endParaRPr lang="en-GB" sz="1600" b="0" i="1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>
            <a:stCxn id="96" idx="3"/>
          </p:cNvCxnSpPr>
          <p:nvPr/>
        </p:nvCxnSpPr>
        <p:spPr bwMode="auto">
          <a:xfrm>
            <a:off x="2519292" y="1425653"/>
            <a:ext cx="1136643" cy="353859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925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repositories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and </a:t>
            </a:r>
            <a:r>
              <a:rPr lang="de-DE" dirty="0" err="1" smtClean="0"/>
              <a:t>signalise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DOs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ResourceSync</a:t>
            </a:r>
            <a:r>
              <a:rPr lang="de-DE" dirty="0" smtClean="0"/>
              <a:t> (</a:t>
            </a:r>
            <a:r>
              <a:rPr lang="de-DE" dirty="0" err="1" smtClean="0"/>
              <a:t>W3C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agent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key-active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crawling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endParaRPr lang="de-DE" dirty="0" smtClean="0"/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agent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endParaRPr lang="de-DE" dirty="0" smtClean="0"/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agent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act</a:t>
            </a:r>
            <a:r>
              <a:rPr lang="de-DE" dirty="0" smtClean="0"/>
              <a:t> upon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replies</a:t>
            </a:r>
            <a:r>
              <a:rPr lang="de-DE" dirty="0" smtClean="0"/>
              <a:t> (</a:t>
            </a:r>
            <a:r>
              <a:rPr lang="de-DE" dirty="0" err="1" smtClean="0"/>
              <a:t>time-out</a:t>
            </a:r>
            <a:r>
              <a:rPr lang="de-DE" dirty="0" smtClean="0"/>
              <a:t>) –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controles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 smtClean="0"/>
          </a:p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agent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DO </a:t>
            </a:r>
            <a:r>
              <a:rPr lang="de-DE" dirty="0" err="1" smtClean="0"/>
              <a:t>suitable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intended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endParaRPr lang="de-DE" dirty="0" smtClean="0"/>
          </a:p>
          <a:p>
            <a:r>
              <a:rPr lang="de-DE" dirty="0" smtClean="0"/>
              <a:t>Interfaces/</a:t>
            </a:r>
            <a:r>
              <a:rPr lang="de-DE" dirty="0" err="1" smtClean="0"/>
              <a:t>protocols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for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arrow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of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addressed</a:t>
            </a:r>
            <a:r>
              <a:rPr lang="de-DE" dirty="0" smtClean="0"/>
              <a:t> in </a:t>
            </a:r>
            <a:r>
              <a:rPr lang="de-DE" dirty="0" err="1" smtClean="0"/>
              <a:t>active</a:t>
            </a:r>
            <a:r>
              <a:rPr lang="de-DE" dirty="0" smtClean="0"/>
              <a:t> RDA </a:t>
            </a:r>
            <a:r>
              <a:rPr lang="de-DE" dirty="0" err="1" smtClean="0"/>
              <a:t>groups</a:t>
            </a:r>
            <a:r>
              <a:rPr lang="de-DE" dirty="0" smtClean="0"/>
              <a:t>, but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endParaRPr lang="de-DE" dirty="0" smtClean="0"/>
          </a:p>
          <a:p>
            <a:pPr lvl="1"/>
            <a:r>
              <a:rPr lang="de-DE" dirty="0" err="1" smtClean="0"/>
              <a:t>Example</a:t>
            </a:r>
            <a:r>
              <a:rPr lang="de-DE" dirty="0" smtClean="0"/>
              <a:t> for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piece</a:t>
            </a:r>
            <a:r>
              <a:rPr lang="de-DE" dirty="0" smtClean="0"/>
              <a:t>: Communication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agent</a:t>
            </a:r>
            <a:r>
              <a:rPr lang="de-DE" dirty="0" smtClean="0"/>
              <a:t> and </a:t>
            </a:r>
            <a:r>
              <a:rPr lang="de-DE" dirty="0" err="1" smtClean="0"/>
              <a:t>matcher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Requirements</a:t>
            </a:r>
            <a:r>
              <a:rPr lang="de-DE" sz="2800" dirty="0" smtClean="0"/>
              <a:t> and </a:t>
            </a:r>
            <a:r>
              <a:rPr lang="de-DE" sz="2800" dirty="0" err="1" smtClean="0"/>
              <a:t>observations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76011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9923A"/>
                </a:solidFill>
                <a:effectLst/>
              </a:rPr>
              <a:t>Procedure</a:t>
            </a:r>
            <a:endParaRPr lang="de-DE" sz="3200" dirty="0">
              <a:solidFill>
                <a:srgbClr val="69923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095" y="1239915"/>
            <a:ext cx="82954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repository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expose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PIDs</a:t>
            </a:r>
            <a:r>
              <a:rPr lang="de-DE" sz="2000" dirty="0" smtClean="0">
                <a:solidFill>
                  <a:schemeClr val="tx1"/>
                </a:solidFill>
              </a:rPr>
              <a:t> of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data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scan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known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ResouceSync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offers</a:t>
            </a:r>
            <a:r>
              <a:rPr lang="de-DE" sz="2000" dirty="0" smtClean="0">
                <a:solidFill>
                  <a:schemeClr val="tx1"/>
                </a:solidFill>
              </a:rPr>
              <a:t> and </a:t>
            </a:r>
            <a:r>
              <a:rPr lang="de-DE" sz="2000" dirty="0" err="1" smtClean="0">
                <a:solidFill>
                  <a:schemeClr val="tx1"/>
                </a:solidFill>
              </a:rPr>
              <a:t>get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PIDs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ask</a:t>
            </a:r>
            <a:r>
              <a:rPr lang="de-DE" sz="2000" dirty="0" smtClean="0">
                <a:solidFill>
                  <a:schemeClr val="tx1"/>
                </a:solidFill>
              </a:rPr>
              <a:t> for </a:t>
            </a:r>
            <a:r>
              <a:rPr lang="de-DE" sz="2000" dirty="0" err="1" smtClean="0">
                <a:solidFill>
                  <a:schemeClr val="tx1"/>
                </a:solidFill>
              </a:rPr>
              <a:t>PID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record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get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PID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record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get</a:t>
            </a:r>
            <a:r>
              <a:rPr lang="de-DE" sz="2000" dirty="0" smtClean="0">
                <a:solidFill>
                  <a:schemeClr val="tx1"/>
                </a:solidFill>
              </a:rPr>
              <a:t> MD </a:t>
            </a:r>
            <a:r>
              <a:rPr lang="de-DE" sz="2000" dirty="0" err="1" smtClean="0">
                <a:solidFill>
                  <a:schemeClr val="tx1"/>
                </a:solidFill>
              </a:rPr>
              <a:t>record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from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repository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check </a:t>
            </a:r>
            <a:r>
              <a:rPr lang="de-DE" sz="2000" dirty="0" err="1" smtClean="0">
                <a:solidFill>
                  <a:schemeClr val="tx1"/>
                </a:solidFill>
              </a:rPr>
              <a:t>whether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access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rights</a:t>
            </a:r>
            <a:r>
              <a:rPr lang="de-DE" sz="2000" dirty="0" smtClean="0">
                <a:solidFill>
                  <a:schemeClr val="tx1"/>
                </a:solidFill>
              </a:rPr>
              <a:t> &amp; </a:t>
            </a:r>
            <a:r>
              <a:rPr lang="de-DE" sz="2000" dirty="0" err="1" smtClean="0">
                <a:solidFill>
                  <a:schemeClr val="tx1"/>
                </a:solidFill>
              </a:rPr>
              <a:t>licenses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are</a:t>
            </a:r>
            <a:r>
              <a:rPr lang="de-DE" sz="2000" dirty="0" smtClean="0">
                <a:solidFill>
                  <a:schemeClr val="tx1"/>
                </a:solidFill>
              </a:rPr>
              <a:t> ok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hand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over</a:t>
            </a:r>
            <a:r>
              <a:rPr lang="de-DE" sz="2000" dirty="0" smtClean="0">
                <a:solidFill>
                  <a:schemeClr val="tx1"/>
                </a:solidFill>
              </a:rPr>
              <a:t> info </a:t>
            </a:r>
            <a:r>
              <a:rPr lang="de-DE" sz="2000" dirty="0" err="1" smtClean="0">
                <a:solidFill>
                  <a:schemeClr val="tx1"/>
                </a:solidFill>
              </a:rPr>
              <a:t>bundle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Profile </a:t>
            </a:r>
            <a:r>
              <a:rPr lang="de-DE" sz="2000" dirty="0" err="1" smtClean="0">
                <a:solidFill>
                  <a:schemeClr val="tx1"/>
                </a:solidFill>
              </a:rPr>
              <a:t>Matcher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Matcher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read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his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profiles</a:t>
            </a:r>
            <a:r>
              <a:rPr lang="de-DE" sz="2000" dirty="0" smtClean="0">
                <a:solidFill>
                  <a:schemeClr val="tx1"/>
                </a:solidFill>
              </a:rPr>
              <a:t> and </a:t>
            </a:r>
            <a:r>
              <a:rPr lang="de-DE" sz="2000" dirty="0" err="1" smtClean="0">
                <a:solidFill>
                  <a:schemeClr val="tx1"/>
                </a:solidFill>
              </a:rPr>
              <a:t>compare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in </a:t>
            </a:r>
            <a:r>
              <a:rPr lang="de-DE" sz="2000" dirty="0" err="1" smtClean="0">
                <a:solidFill>
                  <a:schemeClr val="tx1"/>
                </a:solidFill>
              </a:rPr>
              <a:t>case</a:t>
            </a:r>
            <a:r>
              <a:rPr lang="de-DE" sz="2000" dirty="0" smtClean="0">
                <a:solidFill>
                  <a:schemeClr val="tx1"/>
                </a:solidFill>
              </a:rPr>
              <a:t> of fit </a:t>
            </a:r>
            <a:r>
              <a:rPr lang="de-DE" sz="2000" dirty="0" err="1" smtClean="0">
                <a:solidFill>
                  <a:schemeClr val="tx1"/>
                </a:solidFill>
              </a:rPr>
              <a:t>agent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give</a:t>
            </a:r>
            <a:r>
              <a:rPr lang="de-DE" sz="2000" dirty="0" smtClean="0">
                <a:solidFill>
                  <a:schemeClr val="tx1"/>
                </a:solidFill>
              </a:rPr>
              <a:t> info </a:t>
            </a:r>
            <a:r>
              <a:rPr lang="de-DE" sz="2000" dirty="0" err="1" smtClean="0">
                <a:solidFill>
                  <a:schemeClr val="tx1"/>
                </a:solidFill>
              </a:rPr>
              <a:t>bundle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controller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controller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look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data</a:t>
            </a:r>
            <a:r>
              <a:rPr lang="de-DE" sz="2000" dirty="0" smtClean="0">
                <a:solidFill>
                  <a:schemeClr val="tx1"/>
                </a:solidFill>
              </a:rPr>
              <a:t> type </a:t>
            </a:r>
            <a:r>
              <a:rPr lang="de-DE" sz="2000" dirty="0" err="1" smtClean="0">
                <a:solidFill>
                  <a:schemeClr val="tx1"/>
                </a:solidFill>
              </a:rPr>
              <a:t>registry</a:t>
            </a:r>
            <a:r>
              <a:rPr lang="de-DE" sz="2000" dirty="0" smtClean="0">
                <a:solidFill>
                  <a:schemeClr val="tx1"/>
                </a:solidFill>
              </a:rPr>
              <a:t> and </a:t>
            </a:r>
            <a:r>
              <a:rPr lang="de-DE" sz="2000" dirty="0" err="1" smtClean="0">
                <a:solidFill>
                  <a:schemeClr val="tx1"/>
                </a:solidFill>
              </a:rPr>
              <a:t>get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record</a:t>
            </a:r>
            <a:r>
              <a:rPr lang="de-DE" sz="2000" dirty="0" smtClean="0">
                <a:solidFill>
                  <a:schemeClr val="tx1"/>
                </a:solidFill>
              </a:rPr>
              <a:t> incl. </a:t>
            </a:r>
            <a:r>
              <a:rPr lang="de-DE" sz="2000" dirty="0" err="1" smtClean="0">
                <a:solidFill>
                  <a:schemeClr val="tx1"/>
                </a:solidFill>
              </a:rPr>
              <a:t>actions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carried</a:t>
            </a:r>
            <a:r>
              <a:rPr lang="de-DE" sz="2000" dirty="0" smtClean="0">
                <a:solidFill>
                  <a:schemeClr val="tx1"/>
                </a:solidFill>
              </a:rPr>
              <a:t> out on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type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controller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start</a:t>
            </a:r>
            <a:r>
              <a:rPr lang="de-DE" sz="2000" dirty="0" smtClean="0">
                <a:solidFill>
                  <a:schemeClr val="tx1"/>
                </a:solidFill>
              </a:rPr>
              <a:t> and </a:t>
            </a:r>
            <a:r>
              <a:rPr lang="de-DE" sz="2000" dirty="0" err="1" smtClean="0">
                <a:solidFill>
                  <a:schemeClr val="tx1"/>
                </a:solidFill>
              </a:rPr>
              <a:t>observe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processing</a:t>
            </a:r>
            <a:r>
              <a:rPr lang="de-DE" sz="2000" dirty="0" smtClean="0">
                <a:solidFill>
                  <a:schemeClr val="tx1"/>
                </a:solidFill>
              </a:rPr>
              <a:t> (</a:t>
            </a:r>
            <a:r>
              <a:rPr lang="de-DE" sz="2000" dirty="0" err="1" smtClean="0">
                <a:solidFill>
                  <a:schemeClr val="tx1"/>
                </a:solidFill>
              </a:rPr>
              <a:t>workflow</a:t>
            </a:r>
            <a:r>
              <a:rPr lang="de-DE" sz="2000" dirty="0" smtClean="0">
                <a:solidFill>
                  <a:schemeClr val="tx1"/>
                </a:solidFill>
              </a:rPr>
              <a:t>, etc.)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bit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sequences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read</a:t>
            </a:r>
            <a:r>
              <a:rPr lang="de-DE" sz="2000" dirty="0" smtClean="0">
                <a:solidFill>
                  <a:schemeClr val="tx1"/>
                </a:solidFill>
              </a:rPr>
              <a:t> and </a:t>
            </a:r>
            <a:r>
              <a:rPr lang="de-DE" sz="2000" dirty="0" err="1" smtClean="0">
                <a:solidFill>
                  <a:schemeClr val="tx1"/>
                </a:solidFill>
              </a:rPr>
              <a:t>processed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results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new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PID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</a:rPr>
              <a:t>data</a:t>
            </a:r>
            <a:r>
              <a:rPr lang="de-DE" sz="2000" dirty="0" smtClean="0">
                <a:solidFill>
                  <a:schemeClr val="tx1"/>
                </a:solidFill>
              </a:rPr>
              <a:t> and </a:t>
            </a:r>
            <a:r>
              <a:rPr lang="de-DE" sz="2000" dirty="0" err="1" smtClean="0">
                <a:solidFill>
                  <a:schemeClr val="tx1"/>
                </a:solidFill>
              </a:rPr>
              <a:t>metadata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registered at/via </a:t>
            </a:r>
            <a:r>
              <a:rPr lang="de-DE" sz="2000" dirty="0" err="1" smtClean="0">
                <a:solidFill>
                  <a:schemeClr val="tx1"/>
                </a:solidFill>
              </a:rPr>
              <a:t>repository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brokering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services</a:t>
            </a:r>
            <a:r>
              <a:rPr lang="de-DE" sz="2000" dirty="0" smtClean="0">
                <a:solidFill>
                  <a:schemeClr val="tx1"/>
                </a:solidFill>
              </a:rPr>
              <a:t> will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needed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map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between</a:t>
            </a:r>
            <a:r>
              <a:rPr lang="de-DE" sz="2000" dirty="0" smtClean="0">
                <a:solidFill>
                  <a:schemeClr val="tx1"/>
                </a:solidFill>
              </a:rPr>
              <a:t> different </a:t>
            </a:r>
            <a:r>
              <a:rPr lang="de-DE" sz="2000" dirty="0" err="1" smtClean="0">
                <a:solidFill>
                  <a:schemeClr val="tx1"/>
                </a:solidFill>
              </a:rPr>
              <a:t>formats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</a:rPr>
              <a:t>name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spaces</a:t>
            </a:r>
            <a:r>
              <a:rPr lang="de-DE" sz="2000" dirty="0" smtClean="0">
                <a:solidFill>
                  <a:schemeClr val="tx1"/>
                </a:solidFill>
              </a:rPr>
              <a:t>, etc.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1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ad 5"/>
          <p:cNvSpPr/>
          <p:nvPr/>
        </p:nvSpPr>
        <p:spPr>
          <a:xfrm>
            <a:off x="2413128" y="3128368"/>
            <a:ext cx="5251140" cy="2414238"/>
          </a:xfrm>
          <a:prstGeom prst="donut">
            <a:avLst>
              <a:gd name="adj" fmla="val 9552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32" name="Würfel 31"/>
          <p:cNvSpPr/>
          <p:nvPr/>
        </p:nvSpPr>
        <p:spPr>
          <a:xfrm>
            <a:off x="1849858" y="4470098"/>
            <a:ext cx="1368152" cy="278436"/>
          </a:xfrm>
          <a:prstGeom prst="cube">
            <a:avLst>
              <a:gd name="adj" fmla="val 6449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69923A"/>
                </a:solidFill>
                <a:effectLst/>
              </a:rPr>
              <a:t>Closed Cycle Solutions</a:t>
            </a:r>
            <a:endParaRPr lang="de-DE" sz="3200" dirty="0">
              <a:solidFill>
                <a:srgbClr val="69923A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126876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in </a:t>
            </a:r>
            <a:r>
              <a:rPr lang="de-DE" sz="2000" dirty="0" err="1">
                <a:solidFill>
                  <a:schemeClr val="tx1"/>
                </a:solidFill>
              </a:rPr>
              <a:t>simulations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data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generated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by</a:t>
            </a:r>
            <a:r>
              <a:rPr lang="de-DE" sz="2000" dirty="0">
                <a:solidFill>
                  <a:schemeClr val="tx1"/>
                </a:solidFill>
              </a:rPr>
              <a:t> „</a:t>
            </a:r>
            <a:r>
              <a:rPr lang="de-DE" sz="2000" dirty="0" err="1">
                <a:solidFill>
                  <a:schemeClr val="tx1"/>
                </a:solidFill>
              </a:rPr>
              <a:t>own</a:t>
            </a:r>
            <a:r>
              <a:rPr lang="de-DE" sz="2000" dirty="0">
                <a:solidFill>
                  <a:schemeClr val="tx1"/>
                </a:solidFill>
              </a:rPr>
              <a:t>“ </a:t>
            </a:r>
            <a:r>
              <a:rPr lang="de-DE" sz="2000" dirty="0" err="1" smtClean="0">
                <a:solidFill>
                  <a:schemeClr val="tx1"/>
                </a:solidFill>
              </a:rPr>
              <a:t>software</a:t>
            </a:r>
            <a:r>
              <a:rPr lang="de-DE" sz="2000" dirty="0" smtClean="0">
                <a:solidFill>
                  <a:schemeClr val="tx1"/>
                </a:solidFill>
              </a:rPr>
              <a:t> – </a:t>
            </a:r>
            <a:r>
              <a:rPr lang="de-DE" sz="2000" dirty="0" err="1" smtClean="0">
                <a:solidFill>
                  <a:schemeClr val="tx1"/>
                </a:solidFill>
              </a:rPr>
              <a:t>quality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control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integrated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no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need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leave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domain</a:t>
            </a:r>
            <a:r>
              <a:rPr lang="de-DE" sz="2000" dirty="0">
                <a:solidFill>
                  <a:schemeClr val="tx1"/>
                </a:solidFill>
              </a:rPr>
              <a:t> of registered </a:t>
            </a:r>
            <a:r>
              <a:rPr lang="de-DE" sz="2000" dirty="0" err="1" smtClean="0">
                <a:solidFill>
                  <a:schemeClr val="tx1"/>
                </a:solidFill>
              </a:rPr>
              <a:t>DOs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however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gate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keeper</a:t>
            </a:r>
            <a:r>
              <a:rPr lang="de-DE" sz="2000" dirty="0" smtClean="0">
                <a:solidFill>
                  <a:schemeClr val="tx1"/>
                </a:solidFill>
              </a:rPr>
              <a:t> for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software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Zylinder 6"/>
          <p:cNvSpPr/>
          <p:nvPr/>
        </p:nvSpPr>
        <p:spPr>
          <a:xfrm>
            <a:off x="6800172" y="3816902"/>
            <a:ext cx="1512168" cy="1008112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62182" y="4076455"/>
            <a:ext cx="118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proper </a:t>
            </a:r>
          </a:p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repository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9" name="Würfel 8"/>
          <p:cNvSpPr/>
          <p:nvPr/>
        </p:nvSpPr>
        <p:spPr>
          <a:xfrm>
            <a:off x="1849858" y="3933815"/>
            <a:ext cx="1368152" cy="72008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42103" y="4210763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processing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1" name="Würfel 10"/>
          <p:cNvSpPr/>
          <p:nvPr/>
        </p:nvSpPr>
        <p:spPr>
          <a:xfrm>
            <a:off x="4240783" y="2897474"/>
            <a:ext cx="1368152" cy="72008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6837" y="3039520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„</a:t>
            </a:r>
            <a:r>
              <a:rPr lang="de-DE" sz="1600" b="1" dirty="0" err="1">
                <a:solidFill>
                  <a:schemeClr val="tx1"/>
                </a:solidFill>
              </a:rPr>
              <a:t>collection</a:t>
            </a:r>
            <a:endParaRPr lang="de-DE" sz="1600" b="1" dirty="0">
              <a:solidFill>
                <a:schemeClr val="tx1"/>
              </a:solidFill>
            </a:endParaRPr>
          </a:p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building</a:t>
            </a:r>
            <a:r>
              <a:rPr lang="de-DE" sz="1600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3" name="Würfel 12"/>
          <p:cNvSpPr/>
          <p:nvPr/>
        </p:nvSpPr>
        <p:spPr>
          <a:xfrm>
            <a:off x="4240783" y="5046162"/>
            <a:ext cx="1368152" cy="72008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216838" y="5190178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„</a:t>
            </a:r>
            <a:r>
              <a:rPr lang="de-DE" sz="1600" b="1" dirty="0" err="1">
                <a:solidFill>
                  <a:schemeClr val="tx1"/>
                </a:solidFill>
              </a:rPr>
              <a:t>new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collection</a:t>
            </a:r>
            <a:r>
              <a:rPr lang="de-DE" sz="1600" b="1" dirty="0">
                <a:solidFill>
                  <a:schemeClr val="tx1"/>
                </a:solidFill>
              </a:rPr>
              <a:t>“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855453" y="3646441"/>
            <a:ext cx="994405" cy="1183697"/>
            <a:chOff x="279893" y="3140968"/>
            <a:chExt cx="994405" cy="1183697"/>
          </a:xfrm>
        </p:grpSpPr>
        <p:pic>
          <p:nvPicPr>
            <p:cNvPr id="21" name="Picture 4" descr="http://i.telegraph.co.uk/multimedia/archive/01130/opinion-graphics-2_1130194a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93" y="3140968"/>
              <a:ext cx="994405" cy="118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539552" y="4157513"/>
              <a:ext cx="576064" cy="135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223200" y="4944537"/>
            <a:ext cx="225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 smtClean="0">
                <a:solidFill>
                  <a:schemeClr val="tx1"/>
                </a:solidFill>
              </a:rPr>
              <a:t>checked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code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to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be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added</a:t>
            </a:r>
            <a:endParaRPr lang="de-DE" sz="1800" b="1" dirty="0">
              <a:solidFill>
                <a:schemeClr val="tx1"/>
              </a:solidFill>
            </a:endParaRPr>
          </a:p>
          <a:p>
            <a:pPr algn="ctr"/>
            <a:r>
              <a:rPr lang="de-DE" sz="1800" b="1" dirty="0">
                <a:solidFill>
                  <a:schemeClr val="tx1"/>
                </a:solidFill>
              </a:rPr>
              <a:t>(</a:t>
            </a:r>
            <a:r>
              <a:rPr lang="de-DE" sz="1800" b="1" dirty="0" err="1">
                <a:solidFill>
                  <a:schemeClr val="tx1"/>
                </a:solidFill>
              </a:rPr>
              <a:t>workflows</a:t>
            </a:r>
            <a:r>
              <a:rPr lang="de-DE" sz="1800" b="1" dirty="0">
                <a:solidFill>
                  <a:schemeClr val="tx1"/>
                </a:solidFill>
              </a:rPr>
              <a:t>, </a:t>
            </a:r>
            <a:r>
              <a:rPr lang="de-DE" sz="1800" b="1" dirty="0" err="1">
                <a:solidFill>
                  <a:schemeClr val="tx1"/>
                </a:solidFill>
              </a:rPr>
              <a:t>scripts</a:t>
            </a:r>
            <a:r>
              <a:rPr lang="de-DE" sz="1800" b="1" dirty="0">
                <a:solidFill>
                  <a:schemeClr val="tx1"/>
                </a:solidFill>
              </a:rPr>
              <a:t>, etc.)</a:t>
            </a:r>
          </a:p>
        </p:txBody>
      </p:sp>
      <p:cxnSp>
        <p:nvCxnSpPr>
          <p:cNvPr id="25" name="Gerade Verbindung mit Pfeil 24"/>
          <p:cNvCxnSpPr>
            <a:endCxn id="3" idx="0"/>
          </p:cNvCxnSpPr>
          <p:nvPr/>
        </p:nvCxnSpPr>
        <p:spPr>
          <a:xfrm flipV="1">
            <a:off x="1352656" y="4662986"/>
            <a:ext cx="50488" cy="281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Würfel 30"/>
          <p:cNvSpPr/>
          <p:nvPr/>
        </p:nvSpPr>
        <p:spPr>
          <a:xfrm>
            <a:off x="1849858" y="3861531"/>
            <a:ext cx="1368152" cy="278436"/>
          </a:xfrm>
          <a:prstGeom prst="cube">
            <a:avLst>
              <a:gd name="adj" fmla="val 6449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4467806">
            <a:off x="6151589" y="4970045"/>
            <a:ext cx="453483" cy="53777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rot="4467806" flipH="1" flipV="1">
            <a:off x="3397687" y="3165769"/>
            <a:ext cx="453483" cy="53777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9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69923A"/>
                </a:solidFill>
              </a:rPr>
              <a:t>About Metadata in </a:t>
            </a:r>
            <a:r>
              <a:rPr lang="en-US" sz="3200" dirty="0" err="1" smtClean="0">
                <a:solidFill>
                  <a:srgbClr val="69923A"/>
                </a:solidFill>
              </a:rPr>
              <a:t>WF</a:t>
            </a:r>
            <a:r>
              <a:rPr lang="en-US" sz="3200" dirty="0" smtClean="0">
                <a:solidFill>
                  <a:srgbClr val="69923A"/>
                </a:solidFill>
              </a:rPr>
              <a:t> (pipelines)</a:t>
            </a:r>
            <a:endParaRPr lang="de-DE" sz="3200" dirty="0">
              <a:solidFill>
                <a:srgbClr val="69923A"/>
              </a:solidFill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193830" y="6194160"/>
            <a:ext cx="2880375" cy="663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0797" y="1235715"/>
            <a:ext cx="1504817" cy="929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Hexagon 3"/>
          <p:cNvSpPr/>
          <p:nvPr/>
        </p:nvSpPr>
        <p:spPr bwMode="auto">
          <a:xfrm>
            <a:off x="406700" y="2449432"/>
            <a:ext cx="1613010" cy="575591"/>
          </a:xfrm>
          <a:prstGeom prst="hexagon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248" y="244258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processing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component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6005" y="124332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098" y="1285025"/>
            <a:ext cx="143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PID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Metadata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bit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sequence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213205" y="2165332"/>
            <a:ext cx="1" cy="2772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460797" y="3267772"/>
            <a:ext cx="1504817" cy="929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6005" y="32753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98" y="3317082"/>
            <a:ext cx="143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PID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Metadata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bit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sequence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30" idx="2"/>
            <a:endCxn id="38" idx="0"/>
          </p:cNvCxnSpPr>
          <p:nvPr/>
        </p:nvCxnSpPr>
        <p:spPr bwMode="auto">
          <a:xfrm flipH="1">
            <a:off x="1213205" y="4197389"/>
            <a:ext cx="1" cy="34535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213205" y="3027355"/>
            <a:ext cx="1" cy="2404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Hexagon 36"/>
          <p:cNvSpPr/>
          <p:nvPr/>
        </p:nvSpPr>
        <p:spPr bwMode="auto">
          <a:xfrm>
            <a:off x="406700" y="4547337"/>
            <a:ext cx="1613010" cy="575591"/>
          </a:xfrm>
          <a:prstGeom prst="hexagon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248" y="4542745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processing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component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60797" y="5426060"/>
            <a:ext cx="1504817" cy="929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4098" y="5475369"/>
            <a:ext cx="143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PID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Metadata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bit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sequence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213205" y="5127520"/>
            <a:ext cx="1" cy="2985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endCxn id="17" idx="0"/>
          </p:cNvCxnSpPr>
          <p:nvPr/>
        </p:nvCxnSpPr>
        <p:spPr bwMode="auto">
          <a:xfrm>
            <a:off x="1213206" y="971080"/>
            <a:ext cx="0" cy="264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1200861" y="6355677"/>
            <a:ext cx="0" cy="2646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2316487" y="1078426"/>
            <a:ext cx="6497238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 smtClean="0">
                <a:solidFill>
                  <a:schemeClr val="tx1"/>
                </a:solidFill>
              </a:rPr>
              <a:t>in Workflows </a:t>
            </a:r>
            <a:r>
              <a:rPr lang="de-DE" sz="2400" b="0" dirty="0" err="1" smtClean="0">
                <a:solidFill>
                  <a:schemeClr val="tx1"/>
                </a:solidFill>
              </a:rPr>
              <a:t>typing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by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metadata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needs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to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fine-graded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going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beyond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the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usual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metadata</a:t>
            </a:r>
            <a:r>
              <a:rPr lang="de-DE" sz="2400" b="0" dirty="0" smtClean="0">
                <a:solidFill>
                  <a:schemeClr val="tx1"/>
                </a:solidFill>
              </a:rPr>
              <a:t> such </a:t>
            </a:r>
            <a:r>
              <a:rPr lang="de-DE" sz="2400" b="0" dirty="0" err="1" smtClean="0">
                <a:solidFill>
                  <a:schemeClr val="tx1"/>
                </a:solidFill>
              </a:rPr>
              <a:t>as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system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metadata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descriptive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metadata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lvl="1"/>
            <a:endParaRPr lang="de-DE" sz="1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 smtClean="0">
                <a:solidFill>
                  <a:schemeClr val="tx1"/>
                </a:solidFill>
              </a:rPr>
              <a:t>in </a:t>
            </a:r>
            <a:r>
              <a:rPr lang="de-DE" sz="2400" b="0" dirty="0" err="1" smtClean="0">
                <a:solidFill>
                  <a:schemeClr val="tx1"/>
                </a:solidFill>
              </a:rPr>
              <a:t>general</a:t>
            </a:r>
            <a:r>
              <a:rPr lang="de-DE" sz="2400" b="0" dirty="0" smtClean="0">
                <a:solidFill>
                  <a:schemeClr val="tx1"/>
                </a:solidFill>
              </a:rPr>
              <a:t> additional </a:t>
            </a:r>
            <a:r>
              <a:rPr lang="de-DE" sz="2400" b="0" dirty="0" err="1" smtClean="0">
                <a:solidFill>
                  <a:schemeClr val="tx1"/>
                </a:solidFill>
              </a:rPr>
              <a:t>information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is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required</a:t>
            </a:r>
            <a:r>
              <a:rPr lang="de-DE" sz="2400" b="0" dirty="0" smtClean="0">
                <a:solidFill>
                  <a:schemeClr val="tx1"/>
                </a:solidFill>
              </a:rPr>
              <a:t> for </a:t>
            </a:r>
            <a:r>
              <a:rPr lang="de-DE" sz="2400" b="0" dirty="0" err="1" smtClean="0">
                <a:solidFill>
                  <a:schemeClr val="tx1"/>
                </a:solidFill>
              </a:rPr>
              <a:t>the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machines</a:t>
            </a:r>
            <a:endParaRPr lang="de-DE" sz="24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history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software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that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created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bit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sequence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0" dirty="0" err="1" smtClean="0">
                <a:solidFill>
                  <a:schemeClr val="tx1"/>
                </a:solidFill>
              </a:rPr>
              <a:t>versions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software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tx1"/>
                </a:solidFill>
              </a:rPr>
              <a:t>in </a:t>
            </a:r>
            <a:r>
              <a:rPr lang="de-DE" sz="2000" b="0" dirty="0" err="1" smtClean="0">
                <a:solidFill>
                  <a:schemeClr val="tx1"/>
                </a:solidFill>
              </a:rPr>
              <a:t>case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that</a:t>
            </a:r>
            <a:r>
              <a:rPr lang="de-DE" sz="2000" b="0" dirty="0" smtClean="0">
                <a:solidFill>
                  <a:schemeClr val="tx1"/>
                </a:solidFill>
              </a:rPr>
              <a:t> different </a:t>
            </a:r>
            <a:r>
              <a:rPr lang="de-DE" sz="2000" b="0" dirty="0" err="1" smtClean="0">
                <a:solidFill>
                  <a:schemeClr val="tx1"/>
                </a:solidFill>
              </a:rPr>
              <a:t>types</a:t>
            </a:r>
            <a:r>
              <a:rPr lang="de-DE" sz="2000" b="0" dirty="0" smtClean="0">
                <a:solidFill>
                  <a:schemeClr val="tx1"/>
                </a:solidFill>
              </a:rPr>
              <a:t> of </a:t>
            </a:r>
            <a:r>
              <a:rPr lang="de-DE" sz="2000" b="0" dirty="0" err="1" smtClean="0">
                <a:solidFill>
                  <a:schemeClr val="tx1"/>
                </a:solidFill>
              </a:rPr>
              <a:t>output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can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generated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the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exact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parameter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set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needs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to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be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documented</a:t>
            </a:r>
            <a:r>
              <a:rPr lang="de-DE" sz="2000" b="0" dirty="0" smtClean="0">
                <a:solidFill>
                  <a:schemeClr val="tx1"/>
                </a:solidFill>
              </a:rPr>
              <a:t>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 err="1" smtClean="0">
                <a:solidFill>
                  <a:schemeClr val="tx1"/>
                </a:solidFill>
              </a:rPr>
              <a:t>this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information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is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to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included</a:t>
            </a:r>
            <a:r>
              <a:rPr lang="de-DE" sz="2400" b="0" dirty="0" smtClean="0">
                <a:solidFill>
                  <a:schemeClr val="tx1"/>
                </a:solidFill>
              </a:rPr>
              <a:t> in </a:t>
            </a:r>
            <a:r>
              <a:rPr lang="de-DE" sz="2400" b="0" dirty="0" err="1" smtClean="0">
                <a:solidFill>
                  <a:schemeClr val="tx1"/>
                </a:solidFill>
              </a:rPr>
              <a:t>provenance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records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as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part</a:t>
            </a:r>
            <a:r>
              <a:rPr lang="de-DE" sz="2400" b="0" dirty="0" smtClean="0">
                <a:solidFill>
                  <a:schemeClr val="tx1"/>
                </a:solidFill>
              </a:rPr>
              <a:t> of </a:t>
            </a:r>
            <a:r>
              <a:rPr lang="de-DE" sz="2400" b="0" dirty="0" err="1" smtClean="0">
                <a:solidFill>
                  <a:schemeClr val="tx1"/>
                </a:solidFill>
              </a:rPr>
              <a:t>the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metadata</a:t>
            </a:r>
            <a:endParaRPr lang="de-DE" sz="24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 err="1" smtClean="0">
                <a:solidFill>
                  <a:schemeClr val="tx1"/>
                </a:solidFill>
              </a:rPr>
              <a:t>detail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metadata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to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be</a:t>
            </a:r>
            <a:r>
              <a:rPr lang="de-DE" sz="2400" b="0" dirty="0" smtClean="0">
                <a:solidFill>
                  <a:schemeClr val="tx1"/>
                </a:solidFill>
              </a:rPr>
              <a:t> fit for </a:t>
            </a:r>
            <a:r>
              <a:rPr lang="de-DE" sz="2400" b="0" dirty="0" err="1" smtClean="0">
                <a:solidFill>
                  <a:schemeClr val="tx1"/>
                </a:solidFill>
              </a:rPr>
              <a:t>machine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use</a:t>
            </a:r>
            <a:endParaRPr lang="de-DE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69923A"/>
                </a:solidFill>
                <a:effectLst/>
              </a:rPr>
              <a:t>WFs</a:t>
            </a:r>
            <a:r>
              <a:rPr lang="en-US" dirty="0" smtClean="0">
                <a:solidFill>
                  <a:srgbClr val="69923A"/>
                </a:solidFill>
                <a:effectLst/>
              </a:rPr>
              <a:t> require </a:t>
            </a:r>
            <a:r>
              <a:rPr lang="en-US" dirty="0" err="1" smtClean="0">
                <a:solidFill>
                  <a:srgbClr val="69923A"/>
                </a:solidFill>
                <a:effectLst/>
              </a:rPr>
              <a:t>PID</a:t>
            </a:r>
            <a:r>
              <a:rPr lang="en-US" dirty="0" smtClean="0">
                <a:solidFill>
                  <a:srgbClr val="69923A"/>
                </a:solidFill>
                <a:effectLst/>
              </a:rPr>
              <a:t> registration strategies</a:t>
            </a:r>
            <a:endParaRPr lang="de-DE" dirty="0">
              <a:solidFill>
                <a:srgbClr val="69923A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0" y="1412720"/>
            <a:ext cx="8874856" cy="466611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5855" y="5771061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taken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from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DKRZ</a:t>
            </a:r>
            <a:r>
              <a:rPr lang="de-DE" sz="1400" b="1" dirty="0">
                <a:solidFill>
                  <a:schemeClr val="tx1"/>
                </a:solidFill>
              </a:rPr>
              <a:t>/ENES</a:t>
            </a:r>
          </a:p>
        </p:txBody>
      </p:sp>
    </p:spTree>
    <p:extLst>
      <p:ext uri="{BB962C8B-B14F-4D97-AF65-F5344CB8AC3E}">
        <p14:creationId xmlns:p14="http://schemas.microsoft.com/office/powerpoint/2010/main" val="280515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7450" y="1393535"/>
            <a:ext cx="8268219" cy="28264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H</a:t>
            </a:r>
            <a:r>
              <a:rPr lang="en-US" sz="2400" b="0" dirty="0" smtClean="0">
                <a:solidFill>
                  <a:schemeClr val="tx1"/>
                </a:solidFill>
              </a:rPr>
              <a:t>ow </a:t>
            </a:r>
            <a:r>
              <a:rPr lang="en-US" sz="2400" b="0" dirty="0">
                <a:solidFill>
                  <a:schemeClr val="tx1"/>
                </a:solidFill>
              </a:rPr>
              <a:t>to cope with the increasing volume and complexity of scientific </a:t>
            </a:r>
            <a:r>
              <a:rPr lang="en-US" sz="2400" b="0" dirty="0" smtClean="0">
                <a:solidFill>
                  <a:schemeClr val="tx1"/>
                </a:solidFill>
              </a:rPr>
              <a:t>and industrial </a:t>
            </a:r>
            <a:r>
              <a:rPr lang="en-US" sz="2400" b="0" dirty="0">
                <a:solidFill>
                  <a:schemeClr val="tx1"/>
                </a:solidFill>
              </a:rPr>
              <a:t>data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Currently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integration of data from different sources is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80% of the data is </a:t>
            </a:r>
            <a:r>
              <a:rPr lang="en-US" sz="2000" b="0" dirty="0" smtClean="0">
                <a:solidFill>
                  <a:schemeClr val="tx1"/>
                </a:solidFill>
              </a:rPr>
              <a:t>no longer </a:t>
            </a:r>
            <a:r>
              <a:rPr lang="en-US" sz="2000" b="0" dirty="0">
                <a:solidFill>
                  <a:schemeClr val="tx1"/>
                </a:solidFill>
              </a:rPr>
              <a:t>accessible</a:t>
            </a:r>
            <a:r>
              <a:rPr lang="en-US" sz="2000" b="0" dirty="0" smtClean="0">
                <a:solidFill>
                  <a:schemeClr val="tx1"/>
                </a:solidFill>
              </a:rPr>
              <a:t> after a short </a:t>
            </a:r>
            <a:r>
              <a:rPr lang="en-US" sz="2000" b="0" dirty="0">
                <a:solidFill>
                  <a:schemeClr val="tx1"/>
                </a:solidFill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80% of time of data scientists is wasted with data management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And it will get worse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0865" y="170599"/>
            <a:ext cx="7560840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The Great </a:t>
            </a:r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Challenge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35" y="4220028"/>
            <a:ext cx="5363045" cy="158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385855" y="4504340"/>
            <a:ext cx="2981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solidFill>
                  <a:srgbClr val="69923A"/>
                </a:solidFill>
              </a:rPr>
              <a:t>50 </a:t>
            </a:r>
            <a:r>
              <a:rPr lang="de-DE" sz="2000" b="0" dirty="0" smtClean="0">
                <a:solidFill>
                  <a:srgbClr val="69923A"/>
                </a:solidFill>
              </a:rPr>
              <a:t>Bio </a:t>
            </a:r>
            <a:r>
              <a:rPr lang="de-DE" sz="2000" b="0" dirty="0">
                <a:solidFill>
                  <a:srgbClr val="69923A"/>
                </a:solidFill>
              </a:rPr>
              <a:t>Smart </a:t>
            </a:r>
            <a:r>
              <a:rPr lang="de-DE" sz="2000" b="0" dirty="0" err="1">
                <a:solidFill>
                  <a:srgbClr val="69923A"/>
                </a:solidFill>
              </a:rPr>
              <a:t>devices</a:t>
            </a:r>
            <a:r>
              <a:rPr lang="de-DE" sz="2000" b="0" dirty="0">
                <a:solidFill>
                  <a:srgbClr val="69923A"/>
                </a:solidFill>
              </a:rPr>
              <a:t> will </a:t>
            </a:r>
            <a:r>
              <a:rPr lang="de-DE" sz="2000" b="0" dirty="0" err="1">
                <a:solidFill>
                  <a:srgbClr val="69923A"/>
                </a:solidFill>
              </a:rPr>
              <a:t>create</a:t>
            </a:r>
            <a:r>
              <a:rPr lang="de-DE" sz="2000" b="0" dirty="0">
                <a:solidFill>
                  <a:srgbClr val="69923A"/>
                </a:solidFill>
              </a:rPr>
              <a:t> </a:t>
            </a:r>
            <a:r>
              <a:rPr lang="de-DE" sz="2000" b="0" dirty="0" err="1" smtClean="0">
                <a:solidFill>
                  <a:srgbClr val="69923A"/>
                </a:solidFill>
              </a:rPr>
              <a:t>data</a:t>
            </a:r>
            <a:r>
              <a:rPr lang="de-DE" sz="2000" b="0" dirty="0" smtClean="0">
                <a:solidFill>
                  <a:srgbClr val="69923A"/>
                </a:solidFill>
              </a:rPr>
              <a:t> </a:t>
            </a:r>
            <a:r>
              <a:rPr lang="de-DE" sz="2000" b="0" dirty="0" err="1" smtClean="0">
                <a:solidFill>
                  <a:srgbClr val="69923A"/>
                </a:solidFill>
              </a:rPr>
              <a:t>monsters</a:t>
            </a:r>
            <a:endParaRPr lang="de-DE" sz="2000" b="0" dirty="0" smtClean="0">
              <a:solidFill>
                <a:srgbClr val="69923A"/>
              </a:solidFill>
            </a:endParaRPr>
          </a:p>
          <a:p>
            <a:pPr algn="ctr"/>
            <a:r>
              <a:rPr lang="de-DE" sz="1800" b="0" dirty="0" smtClean="0">
                <a:solidFill>
                  <a:srgbClr val="69923A"/>
                </a:solidFill>
              </a:rPr>
              <a:t>(</a:t>
            </a:r>
            <a:r>
              <a:rPr lang="de-DE" sz="1800" b="0" dirty="0" err="1" smtClean="0">
                <a:solidFill>
                  <a:srgbClr val="69923A"/>
                </a:solidFill>
              </a:rPr>
              <a:t>continuous</a:t>
            </a:r>
            <a:r>
              <a:rPr lang="de-DE" sz="1800" b="0" dirty="0" smtClean="0">
                <a:solidFill>
                  <a:srgbClr val="69923A"/>
                </a:solidFill>
              </a:rPr>
              <a:t> </a:t>
            </a:r>
            <a:r>
              <a:rPr lang="de-DE" sz="1800" b="0" dirty="0" err="1" smtClean="0">
                <a:solidFill>
                  <a:srgbClr val="69923A"/>
                </a:solidFill>
              </a:rPr>
              <a:t>feed</a:t>
            </a:r>
            <a:r>
              <a:rPr lang="de-DE" sz="1800" b="0" dirty="0" smtClean="0">
                <a:solidFill>
                  <a:srgbClr val="69923A"/>
                </a:solidFill>
              </a:rPr>
              <a:t>, fine </a:t>
            </a:r>
            <a:r>
              <a:rPr lang="de-DE" sz="1800" b="0" dirty="0" err="1" smtClean="0">
                <a:solidFill>
                  <a:srgbClr val="69923A"/>
                </a:solidFill>
              </a:rPr>
              <a:t>granularity</a:t>
            </a:r>
            <a:r>
              <a:rPr lang="de-DE" sz="1800" b="0" dirty="0" smtClean="0">
                <a:solidFill>
                  <a:srgbClr val="69923A"/>
                </a:solidFill>
              </a:rPr>
              <a:t>)</a:t>
            </a:r>
            <a:endParaRPr lang="en-GB" sz="1800" b="0" dirty="0">
              <a:solidFill>
                <a:srgbClr val="6992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25"/>
            <a:ext cx="8229600" cy="1420985"/>
          </a:xfrm>
        </p:spPr>
        <p:txBody>
          <a:bodyPr/>
          <a:lstStyle/>
          <a:p>
            <a:r>
              <a:rPr lang="en-US" sz="2400" dirty="0" smtClean="0"/>
              <a:t>Goal: Make the life easier for scientists who are no experts in programming and handling data</a:t>
            </a:r>
          </a:p>
          <a:p>
            <a:r>
              <a:rPr lang="en-US" sz="2400" dirty="0" smtClean="0"/>
              <a:t>Portals: integrate data and compute workflows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https://thumbs.dreamstime.com/z/verrckter-wissenschaftler-mit-lampe-37786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425" y="3966670"/>
            <a:ext cx="1293040" cy="13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845245" y="2660900"/>
            <a:ext cx="5722345" cy="35716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304635" y="2968140"/>
            <a:ext cx="38405" cy="3110805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5570530" y="2968140"/>
            <a:ext cx="38405" cy="3110805"/>
          </a:xfrm>
          <a:prstGeom prst="line">
            <a:avLst/>
          </a:prstGeom>
          <a:ln/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75675" y="2699305"/>
            <a:ext cx="76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Data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293" y="2699305"/>
            <a:ext cx="126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Workflow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175" y="2699305"/>
            <a:ext cx="126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Result</a:t>
            </a:r>
            <a:endParaRPr lang="en-US" sz="2000" b="0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37270" y="3352190"/>
            <a:ext cx="1036935" cy="369332"/>
            <a:chOff x="2613345" y="3352190"/>
            <a:chExt cx="1036935" cy="36933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613345" y="3467405"/>
              <a:ext cx="192025" cy="115215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82180" y="3352190"/>
              <a:ext cx="76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rgbClr val="000000"/>
                  </a:solidFill>
                </a:rPr>
                <a:t>Set 1</a:t>
              </a:r>
              <a:endParaRPr lang="en-US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37270" y="3813050"/>
            <a:ext cx="1036935" cy="369332"/>
            <a:chOff x="2613345" y="3813050"/>
            <a:chExt cx="1036935" cy="36933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613345" y="3966670"/>
              <a:ext cx="192025" cy="115215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2180" y="3813050"/>
              <a:ext cx="76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rgbClr val="000000"/>
                  </a:solidFill>
                </a:rPr>
                <a:t>Set 2</a:t>
              </a:r>
              <a:endParaRPr lang="en-US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37270" y="4273910"/>
            <a:ext cx="1036935" cy="369332"/>
            <a:chOff x="2613345" y="4273910"/>
            <a:chExt cx="1036935" cy="36933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613345" y="4400969"/>
              <a:ext cx="192025" cy="115215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2180" y="4273910"/>
              <a:ext cx="76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rgbClr val="000000"/>
                  </a:solidFill>
                </a:rPr>
                <a:t>Set 3</a:t>
              </a:r>
              <a:endParaRPr lang="en-US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37270" y="477317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8865" y="3774645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8865" y="4197100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26" name="Picture 25" descr="workflow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0" y="3275380"/>
            <a:ext cx="1977790" cy="2472238"/>
          </a:xfrm>
          <a:prstGeom prst="rect">
            <a:avLst/>
          </a:prstGeom>
        </p:spPr>
      </p:pic>
      <p:cxnSp>
        <p:nvCxnSpPr>
          <p:cNvPr id="32" name="Curved Connector 31"/>
          <p:cNvCxnSpPr>
            <a:stCxn id="17" idx="3"/>
          </p:cNvCxnSpPr>
          <p:nvPr/>
        </p:nvCxnSpPr>
        <p:spPr bwMode="auto">
          <a:xfrm flipV="1">
            <a:off x="3074205" y="3505810"/>
            <a:ext cx="499265" cy="491906"/>
          </a:xfrm>
          <a:prstGeom prst="curvedConnector3">
            <a:avLst>
              <a:gd name="adj1" fmla="val 50000"/>
            </a:avLst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8" idx="3"/>
          </p:cNvCxnSpPr>
          <p:nvPr/>
        </p:nvCxnSpPr>
        <p:spPr bwMode="auto">
          <a:xfrm flipV="1">
            <a:off x="3074205" y="3429000"/>
            <a:ext cx="1267365" cy="1029576"/>
          </a:xfrm>
          <a:prstGeom prst="curvedConnector3">
            <a:avLst>
              <a:gd name="adj1" fmla="val 50000"/>
            </a:avLst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Picture 45" descr="Heatma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35" y="3558715"/>
            <a:ext cx="1867345" cy="18673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85744" y="3121760"/>
            <a:ext cx="165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Preview: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24150" y="5387655"/>
            <a:ext cx="165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Data: &lt;</a:t>
            </a:r>
            <a:r>
              <a:rPr lang="en-US" sz="1800" b="0" dirty="0" err="1" smtClean="0">
                <a:solidFill>
                  <a:srgbClr val="000000"/>
                </a:solidFill>
              </a:rPr>
              <a:t>PID</a:t>
            </a:r>
            <a:r>
              <a:rPr lang="en-US" sz="1800" b="0" dirty="0" smtClean="0">
                <a:solidFill>
                  <a:srgbClr val="000000"/>
                </a:solidFill>
              </a:rPr>
              <a:t>&gt;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Future: Data and workflow integration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550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25"/>
            <a:ext cx="8229600" cy="1420985"/>
          </a:xfrm>
        </p:spPr>
        <p:txBody>
          <a:bodyPr/>
          <a:lstStyle/>
          <a:p>
            <a:r>
              <a:rPr lang="en-US" sz="2400" dirty="0" smtClean="0"/>
              <a:t>Label data with PID</a:t>
            </a:r>
          </a:p>
          <a:p>
            <a:r>
              <a:rPr lang="en-US" sz="2400" dirty="0" smtClean="0"/>
              <a:t>Label (parts of) workflows with PIDs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https://thumbs.dreamstime.com/z/verrckter-wissenschaftler-mit-lampe-37786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425" y="3966670"/>
            <a:ext cx="1293040" cy="13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39475" y="3236975"/>
            <a:ext cx="4454980" cy="2610767"/>
            <a:chOff x="1845245" y="2660900"/>
            <a:chExt cx="5722345" cy="3623901"/>
          </a:xfrm>
          <a:scene3d>
            <a:camera prst="orthographicFront">
              <a:rot lat="1200000" lon="3600000" rev="0"/>
            </a:camera>
            <a:lightRig rig="threePt" dir="t"/>
          </a:scene3d>
        </p:grpSpPr>
        <p:sp>
          <p:nvSpPr>
            <p:cNvPr id="5" name="Rectangle 4"/>
            <p:cNvSpPr/>
            <p:nvPr/>
          </p:nvSpPr>
          <p:spPr bwMode="auto">
            <a:xfrm>
              <a:off x="1845245" y="2660900"/>
              <a:ext cx="5722345" cy="3571665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98865" y="2699305"/>
              <a:ext cx="5477415" cy="3585496"/>
              <a:chOff x="1998865" y="2699305"/>
              <a:chExt cx="5477415" cy="3585496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3304635" y="2968140"/>
                <a:ext cx="38405" cy="3110805"/>
              </a:xfrm>
              <a:prstGeom prst="line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5570530" y="2968140"/>
                <a:ext cx="38405" cy="3110805"/>
              </a:xfrm>
              <a:prstGeom prst="line">
                <a:avLst/>
              </a:prstGeom>
              <a:ln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075675" y="2699305"/>
                <a:ext cx="768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000000"/>
                    </a:solidFill>
                  </a:rPr>
                  <a:t>Data</a:t>
                </a:r>
                <a:endParaRPr lang="en-US" sz="2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46293" y="2699305"/>
                <a:ext cx="12673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000000"/>
                    </a:solidFill>
                  </a:rPr>
                  <a:t>Workflow</a:t>
                </a:r>
                <a:endParaRPr lang="en-US" sz="2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16175" y="2699305"/>
                <a:ext cx="12673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000000"/>
                    </a:solidFill>
                  </a:rPr>
                  <a:t>Result</a:t>
                </a:r>
                <a:endParaRPr lang="en-US" sz="2000" b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037270" y="3352190"/>
                <a:ext cx="1036935" cy="369332"/>
                <a:chOff x="2613345" y="3352190"/>
                <a:chExt cx="1036935" cy="369332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2613345" y="3467405"/>
                  <a:ext cx="192025" cy="115215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882180" y="3352190"/>
                  <a:ext cx="768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0" dirty="0" smtClean="0">
                      <a:solidFill>
                        <a:srgbClr val="000000"/>
                      </a:solidFill>
                    </a:rPr>
                    <a:t>Set 1</a:t>
                  </a:r>
                  <a:endParaRPr lang="en-US" sz="18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037270" y="3813050"/>
                <a:ext cx="1036935" cy="369332"/>
                <a:chOff x="2613345" y="3813050"/>
                <a:chExt cx="1036935" cy="369332"/>
              </a:xfrm>
            </p:grpSpPr>
            <p:sp>
              <p:nvSpPr>
                <p:cNvPr id="14" name="Rectangle 13"/>
                <p:cNvSpPr/>
                <p:nvPr/>
              </p:nvSpPr>
              <p:spPr bwMode="auto">
                <a:xfrm>
                  <a:off x="2613345" y="3966670"/>
                  <a:ext cx="192025" cy="115215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882180" y="3813050"/>
                  <a:ext cx="768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0" dirty="0" smtClean="0">
                      <a:solidFill>
                        <a:srgbClr val="000000"/>
                      </a:solidFill>
                    </a:rPr>
                    <a:t>Set 2</a:t>
                  </a:r>
                  <a:endParaRPr lang="en-US" sz="18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037270" y="4273910"/>
                <a:ext cx="1036935" cy="369332"/>
                <a:chOff x="2613345" y="4273910"/>
                <a:chExt cx="1036935" cy="369332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2613345" y="4400969"/>
                  <a:ext cx="192025" cy="115215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882180" y="4273910"/>
                  <a:ext cx="768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0" dirty="0" smtClean="0">
                      <a:solidFill>
                        <a:srgbClr val="000000"/>
                      </a:solidFill>
                    </a:rPr>
                    <a:t>Set 3</a:t>
                  </a:r>
                  <a:endParaRPr lang="en-US" sz="1800" b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037270" y="4773175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dirty="0" smtClean="0">
                    <a:solidFill>
                      <a:srgbClr val="000000"/>
                    </a:solidFill>
                  </a:rPr>
                  <a:t>…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98865" y="3774645"/>
                <a:ext cx="401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solidFill>
                      <a:schemeClr val="accent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98865" y="4197100"/>
                <a:ext cx="401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solidFill>
                      <a:schemeClr val="accent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✔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26" name="Picture 25" descr="workflow2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6660" y="3275380"/>
                <a:ext cx="1977790" cy="2472238"/>
              </a:xfrm>
              <a:prstGeom prst="rect">
                <a:avLst/>
              </a:prstGeom>
            </p:spPr>
          </p:pic>
          <p:cxnSp>
            <p:nvCxnSpPr>
              <p:cNvPr id="32" name="Curved Connector 31"/>
              <p:cNvCxnSpPr>
                <a:stCxn id="17" idx="3"/>
              </p:cNvCxnSpPr>
              <p:nvPr/>
            </p:nvCxnSpPr>
            <p:spPr bwMode="auto">
              <a:xfrm flipV="1">
                <a:off x="3074205" y="3505810"/>
                <a:ext cx="499265" cy="49190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/>
              <p:cNvCxnSpPr>
                <a:stCxn id="18" idx="3"/>
              </p:cNvCxnSpPr>
              <p:nvPr/>
            </p:nvCxnSpPr>
            <p:spPr bwMode="auto">
              <a:xfrm flipV="1">
                <a:off x="3074205" y="3429000"/>
                <a:ext cx="1267365" cy="102957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6" name="Picture 45" descr="Heatmap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935" y="3558715"/>
                <a:ext cx="1867345" cy="1867345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685744" y="3121760"/>
                <a:ext cx="1651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>
                    <a:solidFill>
                      <a:srgbClr val="000000"/>
                    </a:solidFill>
                  </a:rPr>
                  <a:t>Preview:</a:t>
                </a:r>
                <a:endParaRPr lang="en-US" sz="1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24150" y="5387655"/>
                <a:ext cx="1651415" cy="89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>
                    <a:solidFill>
                      <a:srgbClr val="000000"/>
                    </a:solidFill>
                  </a:rPr>
                  <a:t>Data: &lt;</a:t>
                </a:r>
                <a:r>
                  <a:rPr lang="en-US" sz="1800" b="0" dirty="0" err="1" smtClean="0">
                    <a:solidFill>
                      <a:srgbClr val="000000"/>
                    </a:solidFill>
                  </a:rPr>
                  <a:t>PID</a:t>
                </a:r>
                <a:r>
                  <a:rPr lang="en-US" sz="1800" b="0" dirty="0" smtClean="0">
                    <a:solidFill>
                      <a:srgbClr val="000000"/>
                    </a:solidFill>
                  </a:rPr>
                  <a:t>&gt;</a:t>
                </a:r>
                <a:endParaRPr lang="en-US" sz="1800" b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4610405" y="2353660"/>
            <a:ext cx="1011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D1</a:t>
            </a:r>
            <a:endParaRPr lang="en-US" sz="2000" b="0" dirty="0">
              <a:solidFill>
                <a:srgbClr val="21212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0405" y="2756912"/>
            <a:ext cx="1011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D2</a:t>
            </a:r>
            <a:endParaRPr lang="en-US" sz="2000" b="0" dirty="0">
              <a:solidFill>
                <a:srgbClr val="21212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0405" y="3160165"/>
            <a:ext cx="1011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D3</a:t>
            </a:r>
            <a:endParaRPr lang="en-US" sz="2000" b="0" dirty="0">
              <a:solidFill>
                <a:srgbClr val="21212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10405" y="3621025"/>
            <a:ext cx="10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W1</a:t>
            </a:r>
            <a:endParaRPr lang="en-US" sz="2000" b="0" dirty="0">
              <a:solidFill>
                <a:srgbClr val="21212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0405" y="4043480"/>
            <a:ext cx="10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W2</a:t>
            </a:r>
            <a:endParaRPr lang="en-US" sz="2000" b="0" dirty="0">
              <a:solidFill>
                <a:srgbClr val="21212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10405" y="4465935"/>
            <a:ext cx="10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W3</a:t>
            </a:r>
            <a:endParaRPr lang="en-US" sz="2000" b="0" dirty="0">
              <a:solidFill>
                <a:srgbClr val="21212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10405" y="4888390"/>
            <a:ext cx="10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212121"/>
                </a:solidFill>
              </a:rPr>
              <a:t>PID W4</a:t>
            </a:r>
            <a:endParaRPr lang="en-US" sz="2000" b="0" dirty="0">
              <a:solidFill>
                <a:srgbClr val="212121"/>
              </a:solidFill>
            </a:endParaRPr>
          </a:p>
        </p:txBody>
      </p:sp>
      <p:cxnSp>
        <p:nvCxnSpPr>
          <p:cNvPr id="31" name="Curved Connector 30"/>
          <p:cNvCxnSpPr>
            <a:endCxn id="28" idx="1"/>
          </p:cNvCxnSpPr>
          <p:nvPr/>
        </p:nvCxnSpPr>
        <p:spPr bwMode="auto">
          <a:xfrm flipV="1">
            <a:off x="1922055" y="2553715"/>
            <a:ext cx="2688350" cy="683261"/>
          </a:xfrm>
          <a:prstGeom prst="curvedConnector3">
            <a:avLst>
              <a:gd name="adj1" fmla="val 50000"/>
            </a:avLst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endCxn id="34" idx="1"/>
          </p:cNvCxnSpPr>
          <p:nvPr/>
        </p:nvCxnSpPr>
        <p:spPr bwMode="auto">
          <a:xfrm flipV="1">
            <a:off x="1922055" y="2956967"/>
            <a:ext cx="2688350" cy="702464"/>
          </a:xfrm>
          <a:prstGeom prst="curvedConnector3">
            <a:avLst>
              <a:gd name="adj1" fmla="val 50000"/>
            </a:avLst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 bwMode="auto">
          <a:xfrm flipV="1">
            <a:off x="1883650" y="3352190"/>
            <a:ext cx="2688350" cy="702464"/>
          </a:xfrm>
          <a:prstGeom prst="curvedConnector3">
            <a:avLst>
              <a:gd name="adj1" fmla="val 50000"/>
            </a:avLst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26" idx="0"/>
            <a:endCxn id="36" idx="1"/>
          </p:cNvCxnSpPr>
          <p:nvPr/>
        </p:nvCxnSpPr>
        <p:spPr bwMode="auto">
          <a:xfrm rot="16200000" flipH="1">
            <a:off x="3532004" y="2742679"/>
            <a:ext cx="141415" cy="2015386"/>
          </a:xfrm>
          <a:prstGeom prst="curvedConnector4">
            <a:avLst>
              <a:gd name="adj1" fmla="val -161652"/>
              <a:gd name="adj2" fmla="val 69100"/>
            </a:avLst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 bwMode="auto">
          <a:xfrm rot="16200000" flipH="1">
            <a:off x="3473521" y="3221711"/>
            <a:ext cx="141415" cy="2015386"/>
          </a:xfrm>
          <a:prstGeom prst="curvedConnector4">
            <a:avLst>
              <a:gd name="adj1" fmla="val -161652"/>
              <a:gd name="adj2" fmla="val 69100"/>
            </a:avLst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 bwMode="auto">
          <a:xfrm rot="16200000" flipH="1">
            <a:off x="3511926" y="3644165"/>
            <a:ext cx="141415" cy="2015386"/>
          </a:xfrm>
          <a:prstGeom prst="curvedConnector4">
            <a:avLst>
              <a:gd name="adj1" fmla="val -161652"/>
              <a:gd name="adj2" fmla="val 69100"/>
            </a:avLst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6031390" y="1854395"/>
            <a:ext cx="2841970" cy="39173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2703" y="1892800"/>
            <a:ext cx="262994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212121"/>
                </a:solidFill>
              </a:rPr>
              <a:t>#Load data</a:t>
            </a:r>
          </a:p>
          <a:p>
            <a:r>
              <a:rPr lang="en-US" sz="1600" b="0" dirty="0" smtClean="0">
                <a:solidFill>
                  <a:srgbClr val="212121"/>
                </a:solidFill>
              </a:rPr>
              <a:t>mRNA = W1(D1)</a:t>
            </a:r>
          </a:p>
          <a:p>
            <a:r>
              <a:rPr lang="en-US" sz="1600" b="0" dirty="0" err="1" smtClean="0">
                <a:solidFill>
                  <a:srgbClr val="212121"/>
                </a:solidFill>
              </a:rPr>
              <a:t>miRNA</a:t>
            </a:r>
            <a:r>
              <a:rPr lang="en-US" sz="1600" b="0" dirty="0" smtClean="0">
                <a:solidFill>
                  <a:srgbClr val="212121"/>
                </a:solidFill>
              </a:rPr>
              <a:t> = W1(D2)</a:t>
            </a:r>
          </a:p>
          <a:p>
            <a:endParaRPr lang="en-US" sz="1600" b="0" dirty="0">
              <a:solidFill>
                <a:srgbClr val="212121"/>
              </a:solidFill>
            </a:endParaRPr>
          </a:p>
          <a:p>
            <a:r>
              <a:rPr lang="en-US" sz="1600" b="0" dirty="0" smtClean="0">
                <a:solidFill>
                  <a:srgbClr val="212121"/>
                </a:solidFill>
              </a:rPr>
              <a:t>#Analysis</a:t>
            </a:r>
          </a:p>
          <a:p>
            <a:r>
              <a:rPr lang="en-US" sz="1600" b="0" dirty="0" smtClean="0">
                <a:solidFill>
                  <a:srgbClr val="212121"/>
                </a:solidFill>
              </a:rPr>
              <a:t>res1 = W2(mRNA, </a:t>
            </a:r>
            <a:r>
              <a:rPr lang="en-US" sz="1600" b="0" dirty="0" err="1" smtClean="0">
                <a:solidFill>
                  <a:srgbClr val="212121"/>
                </a:solidFill>
              </a:rPr>
              <a:t>miRNA</a:t>
            </a:r>
            <a:r>
              <a:rPr lang="en-US" sz="1600" b="0" dirty="0" smtClean="0">
                <a:solidFill>
                  <a:srgbClr val="212121"/>
                </a:solidFill>
              </a:rPr>
              <a:t>)</a:t>
            </a:r>
          </a:p>
          <a:p>
            <a:r>
              <a:rPr lang="en-US" sz="1600" b="0" dirty="0" smtClean="0">
                <a:solidFill>
                  <a:srgbClr val="212121"/>
                </a:solidFill>
              </a:rPr>
              <a:t>res = W3(res1)</a:t>
            </a:r>
          </a:p>
          <a:p>
            <a:endParaRPr lang="en-US" sz="1600" b="0" dirty="0">
              <a:solidFill>
                <a:srgbClr val="212121"/>
              </a:solidFill>
            </a:endParaRPr>
          </a:p>
          <a:p>
            <a:r>
              <a:rPr lang="en-US" sz="1600" b="0" dirty="0" smtClean="0">
                <a:solidFill>
                  <a:srgbClr val="212121"/>
                </a:solidFill>
              </a:rPr>
              <a:t>#</a:t>
            </a:r>
            <a:r>
              <a:rPr lang="en-US" sz="1600" b="0" dirty="0" err="1" smtClean="0">
                <a:solidFill>
                  <a:srgbClr val="212121"/>
                </a:solidFill>
              </a:rPr>
              <a:t>PID</a:t>
            </a:r>
            <a:r>
              <a:rPr lang="en-US" sz="1600" b="0" dirty="0" smtClean="0">
                <a:solidFill>
                  <a:srgbClr val="212121"/>
                </a:solidFill>
              </a:rPr>
              <a:t> for result</a:t>
            </a:r>
          </a:p>
          <a:p>
            <a:r>
              <a:rPr lang="en-US" sz="1600" b="0" dirty="0">
                <a:solidFill>
                  <a:srgbClr val="212121"/>
                </a:solidFill>
              </a:rPr>
              <a:t>f</a:t>
            </a:r>
            <a:r>
              <a:rPr lang="en-US" sz="1600" b="0" dirty="0" smtClean="0">
                <a:solidFill>
                  <a:srgbClr val="212121"/>
                </a:solidFill>
              </a:rPr>
              <a:t>ile = </a:t>
            </a:r>
            <a:r>
              <a:rPr lang="en-US" sz="1600" b="0" dirty="0" err="1" smtClean="0">
                <a:solidFill>
                  <a:srgbClr val="212121"/>
                </a:solidFill>
              </a:rPr>
              <a:t>writeToFile</a:t>
            </a:r>
            <a:r>
              <a:rPr lang="en-US" sz="1600" b="0" dirty="0" smtClean="0">
                <a:solidFill>
                  <a:srgbClr val="212121"/>
                </a:solidFill>
              </a:rPr>
              <a:t>(res)</a:t>
            </a:r>
          </a:p>
          <a:p>
            <a:r>
              <a:rPr lang="en-US" sz="1600" b="0" dirty="0" err="1" smtClean="0">
                <a:solidFill>
                  <a:srgbClr val="212121"/>
                </a:solidFill>
              </a:rPr>
              <a:t>create_PID</a:t>
            </a:r>
            <a:r>
              <a:rPr lang="en-US" sz="1600" b="0" dirty="0" smtClean="0">
                <a:solidFill>
                  <a:srgbClr val="212121"/>
                </a:solidFill>
              </a:rPr>
              <a:t>(file)</a:t>
            </a:r>
          </a:p>
          <a:p>
            <a:endParaRPr lang="en-US" sz="1600" b="0" dirty="0">
              <a:solidFill>
                <a:srgbClr val="212121"/>
              </a:solidFill>
            </a:endParaRPr>
          </a:p>
          <a:p>
            <a:r>
              <a:rPr lang="en-US" sz="1600" b="0" dirty="0" smtClean="0">
                <a:solidFill>
                  <a:srgbClr val="212121"/>
                </a:solidFill>
              </a:rPr>
              <a:t>#Plot for preview</a:t>
            </a:r>
          </a:p>
          <a:p>
            <a:r>
              <a:rPr lang="en-US" sz="1600" b="0" dirty="0" smtClean="0">
                <a:solidFill>
                  <a:srgbClr val="212121"/>
                </a:solidFill>
              </a:rPr>
              <a:t>Plot(res)</a:t>
            </a:r>
            <a:endParaRPr lang="en-US" sz="1600" b="0" dirty="0">
              <a:solidFill>
                <a:srgbClr val="212121"/>
              </a:solidFill>
            </a:endParaRPr>
          </a:p>
          <a:p>
            <a:endParaRPr lang="en-US" sz="1600" b="0" dirty="0" smtClean="0">
              <a:solidFill>
                <a:srgbClr val="212121"/>
              </a:solidFill>
            </a:endParaRPr>
          </a:p>
          <a:p>
            <a:endParaRPr lang="en-US" sz="1600" b="0" dirty="0" smtClean="0">
              <a:solidFill>
                <a:srgbClr val="212121"/>
              </a:solidFill>
            </a:endParaRPr>
          </a:p>
          <a:p>
            <a:endParaRPr lang="en-US" sz="1600" b="0" dirty="0">
              <a:solidFill>
                <a:srgbClr val="21212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Future: Data and workflow integration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52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5" grpId="0" animBg="1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25"/>
            <a:ext cx="8229600" cy="41477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Why this effort?</a:t>
            </a:r>
          </a:p>
          <a:p>
            <a:r>
              <a:rPr lang="en-US" sz="2400" dirty="0" smtClean="0"/>
              <a:t>Different stakeholders with different expertise:</a:t>
            </a:r>
          </a:p>
          <a:p>
            <a:pPr lvl="1"/>
            <a:r>
              <a:rPr lang="en-US" sz="2000" dirty="0" smtClean="0"/>
              <a:t>Scientists are users</a:t>
            </a:r>
          </a:p>
          <a:p>
            <a:pPr lvl="1"/>
            <a:r>
              <a:rPr lang="en-US" sz="2000" dirty="0" smtClean="0"/>
              <a:t>Scientific programmers: experts on algorithms</a:t>
            </a:r>
          </a:p>
          <a:p>
            <a:pPr lvl="1"/>
            <a:r>
              <a:rPr lang="en-US" sz="2000" dirty="0" smtClean="0"/>
              <a:t>Data managers: care for data </a:t>
            </a:r>
            <a:r>
              <a:rPr lang="en-US" sz="2000" dirty="0" err="1" smtClean="0"/>
              <a:t>curation</a:t>
            </a:r>
            <a:endParaRPr lang="en-US" sz="2000" dirty="0" smtClean="0"/>
          </a:p>
          <a:p>
            <a:pPr marL="0" lvl="0" indent="0">
              <a:buClr>
                <a:srgbClr val="69923A"/>
              </a:buClr>
              <a:buNone/>
            </a:pPr>
            <a:r>
              <a:rPr lang="en-US" sz="2400" dirty="0" smtClean="0">
                <a:solidFill>
                  <a:srgbClr val="37424A"/>
                </a:solidFill>
              </a:rPr>
              <a:t>How can this work?</a:t>
            </a:r>
            <a:endParaRPr lang="en-US" sz="2000" dirty="0" smtClean="0"/>
          </a:p>
          <a:p>
            <a:pPr lvl="0">
              <a:buClr>
                <a:srgbClr val="69923A"/>
              </a:buClr>
            </a:pPr>
            <a:r>
              <a:rPr lang="en-US" sz="2400" dirty="0" smtClean="0">
                <a:solidFill>
                  <a:srgbClr val="37424A"/>
                </a:solidFill>
              </a:rPr>
              <a:t>PID information types:</a:t>
            </a:r>
          </a:p>
          <a:p>
            <a:pPr lvl="1">
              <a:buClr>
                <a:srgbClr val="69923A"/>
              </a:buClr>
            </a:pPr>
            <a:r>
              <a:rPr lang="en-US" sz="2000" dirty="0" smtClean="0">
                <a:solidFill>
                  <a:srgbClr val="37424A"/>
                </a:solidFill>
              </a:rPr>
              <a:t>Structured PIDs for different objects: data, workflows</a:t>
            </a:r>
          </a:p>
          <a:p>
            <a:pPr lvl="1">
              <a:buClr>
                <a:srgbClr val="69923A"/>
              </a:buClr>
            </a:pPr>
            <a:r>
              <a:rPr lang="en-US" sz="2000" dirty="0" smtClean="0">
                <a:solidFill>
                  <a:srgbClr val="37424A"/>
                </a:solidFill>
              </a:rPr>
              <a:t>Information in PID record helps combining the right objects in the right way</a:t>
            </a:r>
          </a:p>
          <a:p>
            <a:pPr lvl="1">
              <a:buClr>
                <a:srgbClr val="69923A"/>
              </a:buClr>
            </a:pPr>
            <a:endParaRPr lang="en-US" sz="2000" dirty="0">
              <a:solidFill>
                <a:srgbClr val="37424A"/>
              </a:solidFill>
            </a:endParaRPr>
          </a:p>
          <a:p>
            <a:pPr marL="0" lvl="0" indent="0">
              <a:buClr>
                <a:srgbClr val="69923A"/>
              </a:buClr>
              <a:buNone/>
            </a:pPr>
            <a:r>
              <a:rPr lang="en-US" sz="2400" dirty="0" smtClean="0">
                <a:solidFill>
                  <a:srgbClr val="37424A"/>
                </a:solidFill>
                <a:sym typeface="Wingdings"/>
              </a:rPr>
              <a:t> PIT model checking with Data Type registry</a:t>
            </a:r>
            <a:endParaRPr lang="en-US" sz="2000" dirty="0">
              <a:solidFill>
                <a:srgbClr val="37424A"/>
              </a:solidFill>
            </a:endParaRPr>
          </a:p>
          <a:p>
            <a:pPr marL="457200" lvl="1" indent="0">
              <a:buClr>
                <a:srgbClr val="69923A"/>
              </a:buClr>
              <a:buNone/>
            </a:pPr>
            <a:endParaRPr lang="en-US" sz="2000" dirty="0">
              <a:solidFill>
                <a:srgbClr val="37424A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WHY? Data and workflow integration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142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1201509"/>
            <a:ext cx="8454565" cy="4877435"/>
          </a:xfrm>
        </p:spPr>
        <p:txBody>
          <a:bodyPr>
            <a:noAutofit/>
          </a:bodyPr>
          <a:lstStyle/>
          <a:p>
            <a:r>
              <a:rPr lang="en-GB" sz="2000" dirty="0"/>
              <a:t>multiple independent services are used to manipulate/manage </a:t>
            </a:r>
            <a:r>
              <a:rPr lang="en-GB" sz="2000" dirty="0" smtClean="0"/>
              <a:t>digital </a:t>
            </a:r>
            <a:r>
              <a:rPr lang="en-GB" sz="2000" dirty="0"/>
              <a:t>objects, </a:t>
            </a:r>
            <a:r>
              <a:rPr lang="en-GB" sz="2000" dirty="0" smtClean="0"/>
              <a:t>i.e. automated coordination </a:t>
            </a:r>
            <a:r>
              <a:rPr lang="en-GB" sz="2000" dirty="0"/>
              <a:t>is required between the services to ensure that </a:t>
            </a:r>
            <a:r>
              <a:rPr lang="en-GB" sz="2000" dirty="0" smtClean="0"/>
              <a:t>assertions remain </a:t>
            </a:r>
            <a:r>
              <a:rPr lang="en-GB" sz="2000" dirty="0"/>
              <a:t>valid</a:t>
            </a:r>
            <a:endParaRPr lang="en-GB" sz="2000" dirty="0" smtClean="0"/>
          </a:p>
          <a:p>
            <a:r>
              <a:rPr lang="en-GB" sz="2000" dirty="0" smtClean="0"/>
              <a:t>how </a:t>
            </a:r>
            <a:r>
              <a:rPr lang="en-GB" sz="2000" dirty="0"/>
              <a:t>to enforce assertions made about a collection when a service is applied to a digital object.  Examples of assertions range from:</a:t>
            </a:r>
          </a:p>
          <a:p>
            <a:pPr marL="0" indent="0">
              <a:buNone/>
            </a:pPr>
            <a:endParaRPr lang="en-GB" sz="1000" dirty="0"/>
          </a:p>
          <a:p>
            <a:pPr lvl="1"/>
            <a:r>
              <a:rPr lang="en-GB" sz="2000" dirty="0"/>
              <a:t>integrity</a:t>
            </a:r>
          </a:p>
          <a:p>
            <a:pPr lvl="1"/>
            <a:r>
              <a:rPr lang="en-GB" sz="2000" dirty="0"/>
              <a:t>access control</a:t>
            </a:r>
          </a:p>
          <a:p>
            <a:pPr lvl="1"/>
            <a:r>
              <a:rPr lang="en-GB" sz="2000" dirty="0"/>
              <a:t>authenticity</a:t>
            </a:r>
          </a:p>
          <a:p>
            <a:pPr lvl="1"/>
            <a:r>
              <a:rPr lang="en-GB" sz="2000" dirty="0"/>
              <a:t>provenance</a:t>
            </a:r>
          </a:p>
          <a:p>
            <a:pPr lvl="1"/>
            <a:r>
              <a:rPr lang="en-GB" sz="2000" dirty="0"/>
              <a:t>chain of custody</a:t>
            </a:r>
          </a:p>
          <a:p>
            <a:pPr lvl="1"/>
            <a:r>
              <a:rPr lang="en-GB" sz="2000" dirty="0"/>
              <a:t>arrangement</a:t>
            </a:r>
          </a:p>
          <a:p>
            <a:pPr lvl="1"/>
            <a:r>
              <a:rPr lang="en-GB" sz="2000" dirty="0" smtClean="0"/>
              <a:t>description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Controls for Workflows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32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18888" y="202980"/>
            <a:ext cx="603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rgbClr val="69923A"/>
                </a:solidFill>
              </a:rPr>
              <a:t>should</a:t>
            </a:r>
            <a:r>
              <a:rPr lang="de-DE" sz="3200" dirty="0" smtClean="0">
                <a:solidFill>
                  <a:srgbClr val="69923A"/>
                </a:solidFill>
              </a:rPr>
              <a:t> DO </a:t>
            </a:r>
            <a:r>
              <a:rPr lang="de-DE" sz="3200" dirty="0" err="1" smtClean="0">
                <a:solidFill>
                  <a:srgbClr val="69923A"/>
                </a:solidFill>
              </a:rPr>
              <a:t>be</a:t>
            </a:r>
            <a:r>
              <a:rPr lang="de-DE" sz="3200" dirty="0" smtClean="0">
                <a:solidFill>
                  <a:srgbClr val="69923A"/>
                </a:solidFill>
              </a:rPr>
              <a:t> </a:t>
            </a:r>
            <a:r>
              <a:rPr lang="de-DE" sz="3200" dirty="0" err="1" smtClean="0">
                <a:solidFill>
                  <a:srgbClr val="69923A"/>
                </a:solidFill>
              </a:rPr>
              <a:t>self-contained</a:t>
            </a:r>
            <a:r>
              <a:rPr lang="de-DE" sz="3200" dirty="0" smtClean="0">
                <a:solidFill>
                  <a:srgbClr val="69923A"/>
                </a:solidFill>
              </a:rPr>
              <a:t>?</a:t>
            </a:r>
            <a:endParaRPr lang="de-DE" sz="3200" dirty="0">
              <a:solidFill>
                <a:srgbClr val="69923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1" y="1470345"/>
            <a:ext cx="922567" cy="119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3697835"/>
            <a:ext cx="2663278" cy="21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Up-Down Arrow 11"/>
          <p:cNvSpPr/>
          <p:nvPr/>
        </p:nvSpPr>
        <p:spPr bwMode="auto">
          <a:xfrm>
            <a:off x="1416522" y="2699305"/>
            <a:ext cx="141084" cy="96012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97208"/>
              </p:ext>
            </p:extLst>
          </p:nvPr>
        </p:nvGraphicFramePr>
        <p:xfrm>
          <a:off x="3151016" y="1470345"/>
          <a:ext cx="576368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209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1267365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1347113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MD </a:t>
                      </a:r>
                      <a:r>
                        <a:rPr lang="de-DE" dirty="0" err="1" smtClean="0"/>
                        <a:t>included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MD separate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protection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problem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easy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volumes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problem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easy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database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content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n.a</a:t>
                      </a:r>
                      <a:r>
                        <a:rPr lang="de-DE" dirty="0" smtClean="0"/>
                        <a:t>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easy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dynamic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metadata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problem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easy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citation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problem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easy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complexity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less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higher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dependency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small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high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112609" y="5042010"/>
            <a:ext cx="5952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many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formats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have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integrated</a:t>
            </a:r>
            <a:r>
              <a:rPr lang="de-DE" sz="2000" dirty="0" smtClean="0">
                <a:solidFill>
                  <a:schemeClr val="tx1"/>
                </a:solidFill>
              </a:rPr>
              <a:t> MD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take best of both, i.e. make use of headers, but also extract MD, however,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maintenance complexity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requires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DFT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model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use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21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Content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7575" y="1969610"/>
            <a:ext cx="7231284" cy="28264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solidFill>
                  <a:srgbClr val="69923A"/>
                </a:solidFill>
              </a:rPr>
              <a:t>DFIG</a:t>
            </a:r>
            <a:r>
              <a:rPr lang="en-US" sz="2400" b="0" dirty="0" smtClean="0">
                <a:solidFill>
                  <a:srgbClr val="69923A"/>
                </a:solidFill>
              </a:rPr>
              <a:t> basics still fitting?</a:t>
            </a:r>
            <a:endParaRPr lang="en-US" sz="2400" b="0" dirty="0">
              <a:solidFill>
                <a:srgbClr val="69923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170" y="1969610"/>
            <a:ext cx="7231284" cy="3917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solidFill>
                  <a:srgbClr val="69923A"/>
                </a:solidFill>
              </a:rPr>
              <a:t>DFIG</a:t>
            </a:r>
            <a:r>
              <a:rPr lang="en-US" sz="2400" b="0" dirty="0" smtClean="0">
                <a:solidFill>
                  <a:srgbClr val="69923A"/>
                </a:solidFill>
              </a:rPr>
              <a:t> basics still fitting?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required components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RDA groups contributing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2"/>
          <p:cNvSpPr txBox="1">
            <a:spLocks/>
          </p:cNvSpPr>
          <p:nvPr/>
        </p:nvSpPr>
        <p:spPr>
          <a:xfrm>
            <a:off x="611559" y="4230178"/>
            <a:ext cx="8345917" cy="22951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>
                <a:solidFill>
                  <a:schemeClr val="tx1"/>
                </a:solidFill>
              </a:rPr>
              <a:t>Task to solve:</a:t>
            </a:r>
          </a:p>
          <a:p>
            <a:pPr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Identify and specify Common Components (</a:t>
            </a:r>
            <a:r>
              <a:rPr lang="en-US" sz="2000" b="0" dirty="0" err="1">
                <a:solidFill>
                  <a:schemeClr val="tx1"/>
                </a:solidFill>
              </a:rPr>
              <a:t>CoCo</a:t>
            </a:r>
            <a:r>
              <a:rPr lang="en-US" sz="2000" b="0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Recommend </a:t>
            </a:r>
            <a:r>
              <a:rPr lang="en-US" sz="2000" b="0" dirty="0" err="1">
                <a:solidFill>
                  <a:schemeClr val="tx1"/>
                </a:solidFill>
              </a:rPr>
              <a:t>CoCo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Put </a:t>
            </a:r>
            <a:r>
              <a:rPr lang="en-US" sz="2000" b="0" dirty="0" err="1">
                <a:solidFill>
                  <a:schemeClr val="tx1"/>
                </a:solidFill>
              </a:rPr>
              <a:t>CoCo</a:t>
            </a:r>
            <a:r>
              <a:rPr lang="en-US" sz="2000" b="0" dirty="0">
                <a:solidFill>
                  <a:schemeClr val="tx1"/>
                </a:solidFill>
              </a:rPr>
              <a:t> in place </a:t>
            </a:r>
          </a:p>
          <a:p>
            <a:pPr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</a:rPr>
              <a:t>Task is not to identify ONE architecture, but to identify </a:t>
            </a:r>
            <a:r>
              <a:rPr lang="en-US" sz="2000" b="0" dirty="0" err="1">
                <a:solidFill>
                  <a:schemeClr val="tx1"/>
                </a:solidFill>
              </a:rPr>
              <a:t>CoCos</a:t>
            </a:r>
            <a:r>
              <a:rPr lang="en-US" sz="2000" b="0" dirty="0">
                <a:solidFill>
                  <a:schemeClr val="tx1"/>
                </a:solidFill>
              </a:rPr>
              <a:t> that could cooperate in specific configurations to solve a function (infra, </a:t>
            </a:r>
            <a:r>
              <a:rPr lang="en-US" sz="2000" b="0" dirty="0" err="1">
                <a:solidFill>
                  <a:schemeClr val="tx1"/>
                </a:solidFill>
              </a:rPr>
              <a:t>VRE</a:t>
            </a:r>
            <a:r>
              <a:rPr lang="en-US" sz="2000" b="0" dirty="0">
                <a:solidFill>
                  <a:schemeClr val="tx1"/>
                </a:solidFill>
              </a:rPr>
              <a:t>, etc.)</a:t>
            </a:r>
          </a:p>
        </p:txBody>
      </p:sp>
      <p:sp>
        <p:nvSpPr>
          <p:cNvPr id="2" name="Parallelogramm 1"/>
          <p:cNvSpPr/>
          <p:nvPr/>
        </p:nvSpPr>
        <p:spPr>
          <a:xfrm>
            <a:off x="189451" y="1501769"/>
            <a:ext cx="6565900" cy="1200150"/>
          </a:xfrm>
          <a:prstGeom prst="parallelogram">
            <a:avLst>
              <a:gd name="adj" fmla="val 65212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7" y="2019294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50" y="1609718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71" y="1625590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9" y="2111365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2" y="2092313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2" y="2171693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01" y="1628763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arallelogramm 20"/>
          <p:cNvSpPr/>
          <p:nvPr/>
        </p:nvSpPr>
        <p:spPr>
          <a:xfrm>
            <a:off x="132153" y="2790817"/>
            <a:ext cx="6565900" cy="1200150"/>
          </a:xfrm>
          <a:prstGeom prst="parallelogram">
            <a:avLst>
              <a:gd name="adj" fmla="val 65212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83" y="2895586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1" y="3417865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73" y="2914638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01" y="2879714"/>
            <a:ext cx="843402" cy="5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01" y="3313101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74" y="3313100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3" y="3148004"/>
            <a:ext cx="81671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egende mit Pfeil in vier Richtungen 28"/>
          <p:cNvSpPr/>
          <p:nvPr/>
        </p:nvSpPr>
        <p:spPr>
          <a:xfrm>
            <a:off x="6948264" y="3977624"/>
            <a:ext cx="686701" cy="709619"/>
          </a:xfrm>
          <a:prstGeom prst="quadArrowCallout">
            <a:avLst>
              <a:gd name="adj1" fmla="val 19831"/>
              <a:gd name="adj2" fmla="val 13910"/>
              <a:gd name="adj3" fmla="val 18515"/>
              <a:gd name="adj4" fmla="val 48123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679563" y="3986054"/>
            <a:ext cx="12779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Common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&amp; Services</a:t>
            </a:r>
          </a:p>
        </p:txBody>
      </p:sp>
      <p:sp>
        <p:nvSpPr>
          <p:cNvPr id="33" name="Legende mit Pfeil in vier Richtungen 32"/>
          <p:cNvSpPr/>
          <p:nvPr/>
        </p:nvSpPr>
        <p:spPr>
          <a:xfrm>
            <a:off x="6948264" y="4672963"/>
            <a:ext cx="686701" cy="709619"/>
          </a:xfrm>
          <a:prstGeom prst="quadArrowCallout">
            <a:avLst>
              <a:gd name="adj1" fmla="val 19831"/>
              <a:gd name="adj2" fmla="val 13910"/>
              <a:gd name="adj3" fmla="val 18515"/>
              <a:gd name="adj4" fmla="val 48123"/>
            </a:avLst>
          </a:prstGeom>
          <a:solidFill>
            <a:srgbClr val="D96A2C"/>
          </a:solidFill>
          <a:ln w="3175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679563" y="4681393"/>
            <a:ext cx="12779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Specific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&amp; Services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721377" y="1938424"/>
            <a:ext cx="206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>
                <a:solidFill>
                  <a:schemeClr val="tx1"/>
                </a:solidFill>
              </a:rPr>
              <a:t>configuration</a:t>
            </a:r>
            <a:r>
              <a:rPr lang="de-DE" sz="2000" b="1" dirty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711021" y="3217810"/>
            <a:ext cx="207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>
                <a:solidFill>
                  <a:schemeClr val="tx1"/>
                </a:solidFill>
              </a:rPr>
              <a:t>configuration</a:t>
            </a:r>
            <a:r>
              <a:rPr lang="de-DE" sz="2000" b="1" dirty="0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610865" y="170599"/>
            <a:ext cx="7560840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principle of configurations remains</a:t>
            </a:r>
          </a:p>
        </p:txBody>
      </p:sp>
    </p:spTree>
    <p:extLst>
      <p:ext uri="{BB962C8B-B14F-4D97-AF65-F5344CB8AC3E}">
        <p14:creationId xmlns:p14="http://schemas.microsoft.com/office/powerpoint/2010/main" val="2321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ürfel 3"/>
          <p:cNvSpPr/>
          <p:nvPr/>
        </p:nvSpPr>
        <p:spPr>
          <a:xfrm>
            <a:off x="1196625" y="1313765"/>
            <a:ext cx="1395155" cy="81009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68925" y="1628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PID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6" name="Würfel 5"/>
          <p:cNvSpPr/>
          <p:nvPr/>
        </p:nvSpPr>
        <p:spPr>
          <a:xfrm>
            <a:off x="236675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7" name="Würfel 6"/>
          <p:cNvSpPr/>
          <p:nvPr/>
        </p:nvSpPr>
        <p:spPr>
          <a:xfrm>
            <a:off x="290681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8" name="Würfel 7"/>
          <p:cNvSpPr/>
          <p:nvPr/>
        </p:nvSpPr>
        <p:spPr>
          <a:xfrm>
            <a:off x="344687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9" name="Würfel 8"/>
          <p:cNvSpPr/>
          <p:nvPr/>
        </p:nvSpPr>
        <p:spPr>
          <a:xfrm>
            <a:off x="398693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0" name="Würfel 9"/>
          <p:cNvSpPr/>
          <p:nvPr/>
        </p:nvSpPr>
        <p:spPr>
          <a:xfrm>
            <a:off x="452699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1" name="Würfel 10"/>
          <p:cNvSpPr/>
          <p:nvPr/>
        </p:nvSpPr>
        <p:spPr>
          <a:xfrm>
            <a:off x="506705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2" name="Würfel 11"/>
          <p:cNvSpPr/>
          <p:nvPr/>
        </p:nvSpPr>
        <p:spPr>
          <a:xfrm>
            <a:off x="560711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3" name="Würfel 12"/>
          <p:cNvSpPr/>
          <p:nvPr/>
        </p:nvSpPr>
        <p:spPr>
          <a:xfrm>
            <a:off x="614717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4" name="Würfel 13"/>
          <p:cNvSpPr/>
          <p:nvPr/>
        </p:nvSpPr>
        <p:spPr>
          <a:xfrm>
            <a:off x="668723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5" name="Würfel 14"/>
          <p:cNvSpPr/>
          <p:nvPr/>
        </p:nvSpPr>
        <p:spPr>
          <a:xfrm>
            <a:off x="7227295" y="1313765"/>
            <a:ext cx="765085" cy="81009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3" name="Würfel 22"/>
          <p:cNvSpPr/>
          <p:nvPr/>
        </p:nvSpPr>
        <p:spPr>
          <a:xfrm>
            <a:off x="636687" y="3288810"/>
            <a:ext cx="1583003" cy="1110972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4" name="Würfel 23"/>
          <p:cNvSpPr/>
          <p:nvPr/>
        </p:nvSpPr>
        <p:spPr>
          <a:xfrm>
            <a:off x="2657839" y="32888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2" name="Würfel 31"/>
          <p:cNvSpPr/>
          <p:nvPr/>
        </p:nvSpPr>
        <p:spPr>
          <a:xfrm>
            <a:off x="2810239" y="34412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3" name="Würfel 32"/>
          <p:cNvSpPr/>
          <p:nvPr/>
        </p:nvSpPr>
        <p:spPr>
          <a:xfrm>
            <a:off x="2962639" y="35936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4" name="Würfel 33"/>
          <p:cNvSpPr/>
          <p:nvPr/>
        </p:nvSpPr>
        <p:spPr>
          <a:xfrm>
            <a:off x="3115039" y="37460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5" name="Würfel 34"/>
          <p:cNvSpPr/>
          <p:nvPr/>
        </p:nvSpPr>
        <p:spPr>
          <a:xfrm>
            <a:off x="3267439" y="38984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6" name="Würfel 35"/>
          <p:cNvSpPr/>
          <p:nvPr/>
        </p:nvSpPr>
        <p:spPr>
          <a:xfrm>
            <a:off x="3419839" y="40508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7" name="Würfel 36"/>
          <p:cNvSpPr/>
          <p:nvPr/>
        </p:nvSpPr>
        <p:spPr>
          <a:xfrm>
            <a:off x="3572239" y="4203210"/>
            <a:ext cx="1419106" cy="1307545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93095" y="376429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Metadata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373041" y="2114550"/>
            <a:ext cx="842145" cy="1574800"/>
          </a:xfrm>
          <a:custGeom>
            <a:avLst/>
            <a:gdLst>
              <a:gd name="connsiteX0" fmla="*/ 395309 w 842145"/>
              <a:gd name="connsiteY0" fmla="*/ 1574800 h 1574800"/>
              <a:gd name="connsiteX1" fmla="*/ 7959 w 842145"/>
              <a:gd name="connsiteY1" fmla="*/ 1073150 h 1574800"/>
              <a:gd name="connsiteX2" fmla="*/ 712809 w 842145"/>
              <a:gd name="connsiteY2" fmla="*/ 654050 h 1574800"/>
              <a:gd name="connsiteX3" fmla="*/ 839809 w 842145"/>
              <a:gd name="connsiteY3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45" h="1574800">
                <a:moveTo>
                  <a:pt x="395309" y="1574800"/>
                </a:moveTo>
                <a:cubicBezTo>
                  <a:pt x="175175" y="1400704"/>
                  <a:pt x="-44958" y="1226608"/>
                  <a:pt x="7959" y="1073150"/>
                </a:cubicBezTo>
                <a:cubicBezTo>
                  <a:pt x="60876" y="919692"/>
                  <a:pt x="574167" y="832908"/>
                  <a:pt x="712809" y="654050"/>
                </a:cubicBezTo>
                <a:cubicBezTo>
                  <a:pt x="851451" y="475192"/>
                  <a:pt x="845630" y="237596"/>
                  <a:pt x="839809" y="0"/>
                </a:cubicBezTo>
              </a:path>
            </a:pathLst>
          </a:custGeom>
          <a:noFill/>
          <a:ln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41" name="Freihandform 40"/>
          <p:cNvSpPr/>
          <p:nvPr/>
        </p:nvSpPr>
        <p:spPr>
          <a:xfrm>
            <a:off x="933450" y="1803400"/>
            <a:ext cx="2254250" cy="1473200"/>
          </a:xfrm>
          <a:custGeom>
            <a:avLst/>
            <a:gdLst>
              <a:gd name="connsiteX0" fmla="*/ 2254250 w 2378899"/>
              <a:gd name="connsiteY0" fmla="*/ 0 h 1473200"/>
              <a:gd name="connsiteX1" fmla="*/ 2254250 w 2378899"/>
              <a:gd name="connsiteY1" fmla="*/ 584200 h 1473200"/>
              <a:gd name="connsiteX2" fmla="*/ 958850 w 2378899"/>
              <a:gd name="connsiteY2" fmla="*/ 990600 h 1473200"/>
              <a:gd name="connsiteX3" fmla="*/ 0 w 2378899"/>
              <a:gd name="connsiteY3" fmla="*/ 1473200 h 1473200"/>
              <a:gd name="connsiteX0" fmla="*/ 2254250 w 2316903"/>
              <a:gd name="connsiteY0" fmla="*/ 0 h 1473200"/>
              <a:gd name="connsiteX1" fmla="*/ 2254250 w 2316903"/>
              <a:gd name="connsiteY1" fmla="*/ 584200 h 1473200"/>
              <a:gd name="connsiteX2" fmla="*/ 1924050 w 2316903"/>
              <a:gd name="connsiteY2" fmla="*/ 711200 h 1473200"/>
              <a:gd name="connsiteX3" fmla="*/ 958850 w 2316903"/>
              <a:gd name="connsiteY3" fmla="*/ 990600 h 1473200"/>
              <a:gd name="connsiteX4" fmla="*/ 0 w 2316903"/>
              <a:gd name="connsiteY4" fmla="*/ 1473200 h 1473200"/>
              <a:gd name="connsiteX0" fmla="*/ 2254250 w 2316903"/>
              <a:gd name="connsiteY0" fmla="*/ 0 h 1473200"/>
              <a:gd name="connsiteX1" fmla="*/ 2254250 w 2316903"/>
              <a:gd name="connsiteY1" fmla="*/ 584200 h 1473200"/>
              <a:gd name="connsiteX2" fmla="*/ 1924050 w 2316903"/>
              <a:gd name="connsiteY2" fmla="*/ 711200 h 1473200"/>
              <a:gd name="connsiteX3" fmla="*/ 958850 w 2316903"/>
              <a:gd name="connsiteY3" fmla="*/ 990600 h 1473200"/>
              <a:gd name="connsiteX4" fmla="*/ 0 w 2316903"/>
              <a:gd name="connsiteY4" fmla="*/ 1473200 h 1473200"/>
              <a:gd name="connsiteX0" fmla="*/ 2254250 w 2331294"/>
              <a:gd name="connsiteY0" fmla="*/ 0 h 1473200"/>
              <a:gd name="connsiteX1" fmla="*/ 2254250 w 2331294"/>
              <a:gd name="connsiteY1" fmla="*/ 584200 h 1473200"/>
              <a:gd name="connsiteX2" fmla="*/ 1670050 w 2331294"/>
              <a:gd name="connsiteY2" fmla="*/ 755650 h 1473200"/>
              <a:gd name="connsiteX3" fmla="*/ 958850 w 2331294"/>
              <a:gd name="connsiteY3" fmla="*/ 990600 h 1473200"/>
              <a:gd name="connsiteX4" fmla="*/ 0 w 2331294"/>
              <a:gd name="connsiteY4" fmla="*/ 1473200 h 1473200"/>
              <a:gd name="connsiteX0" fmla="*/ 2254250 w 2292649"/>
              <a:gd name="connsiteY0" fmla="*/ 0 h 1473200"/>
              <a:gd name="connsiteX1" fmla="*/ 2120900 w 2292649"/>
              <a:gd name="connsiteY1" fmla="*/ 584200 h 1473200"/>
              <a:gd name="connsiteX2" fmla="*/ 1670050 w 2292649"/>
              <a:gd name="connsiteY2" fmla="*/ 755650 h 1473200"/>
              <a:gd name="connsiteX3" fmla="*/ 958850 w 2292649"/>
              <a:gd name="connsiteY3" fmla="*/ 990600 h 1473200"/>
              <a:gd name="connsiteX4" fmla="*/ 0 w 2292649"/>
              <a:gd name="connsiteY4" fmla="*/ 1473200 h 1473200"/>
              <a:gd name="connsiteX0" fmla="*/ 2254250 w 2297615"/>
              <a:gd name="connsiteY0" fmla="*/ 0 h 1473200"/>
              <a:gd name="connsiteX1" fmla="*/ 2120900 w 2297615"/>
              <a:gd name="connsiteY1" fmla="*/ 584200 h 1473200"/>
              <a:gd name="connsiteX2" fmla="*/ 1670050 w 2297615"/>
              <a:gd name="connsiteY2" fmla="*/ 755650 h 1473200"/>
              <a:gd name="connsiteX3" fmla="*/ 958850 w 2297615"/>
              <a:gd name="connsiteY3" fmla="*/ 990600 h 1473200"/>
              <a:gd name="connsiteX4" fmla="*/ 0 w 2297615"/>
              <a:gd name="connsiteY4" fmla="*/ 1473200 h 1473200"/>
              <a:gd name="connsiteX0" fmla="*/ 2254250 w 2316422"/>
              <a:gd name="connsiteY0" fmla="*/ 0 h 1473200"/>
              <a:gd name="connsiteX1" fmla="*/ 2120900 w 2316422"/>
              <a:gd name="connsiteY1" fmla="*/ 584200 h 1473200"/>
              <a:gd name="connsiteX2" fmla="*/ 958850 w 2316422"/>
              <a:gd name="connsiteY2" fmla="*/ 990600 h 1473200"/>
              <a:gd name="connsiteX3" fmla="*/ 0 w 2316422"/>
              <a:gd name="connsiteY3" fmla="*/ 1473200 h 1473200"/>
              <a:gd name="connsiteX0" fmla="*/ 2254250 w 2293442"/>
              <a:gd name="connsiteY0" fmla="*/ 0 h 1473200"/>
              <a:gd name="connsiteX1" fmla="*/ 2019300 w 2293442"/>
              <a:gd name="connsiteY1" fmla="*/ 603250 h 1473200"/>
              <a:gd name="connsiteX2" fmla="*/ 958850 w 2293442"/>
              <a:gd name="connsiteY2" fmla="*/ 990600 h 1473200"/>
              <a:gd name="connsiteX3" fmla="*/ 0 w 2293442"/>
              <a:gd name="connsiteY3" fmla="*/ 1473200 h 1473200"/>
              <a:gd name="connsiteX0" fmla="*/ 2254250 w 2277435"/>
              <a:gd name="connsiteY0" fmla="*/ 0 h 1473200"/>
              <a:gd name="connsiteX1" fmla="*/ 1854200 w 2277435"/>
              <a:gd name="connsiteY1" fmla="*/ 692150 h 1473200"/>
              <a:gd name="connsiteX2" fmla="*/ 958850 w 2277435"/>
              <a:gd name="connsiteY2" fmla="*/ 990600 h 1473200"/>
              <a:gd name="connsiteX3" fmla="*/ 0 w 2277435"/>
              <a:gd name="connsiteY3" fmla="*/ 1473200 h 1473200"/>
              <a:gd name="connsiteX0" fmla="*/ 2254250 w 2254250"/>
              <a:gd name="connsiteY0" fmla="*/ 0 h 1473200"/>
              <a:gd name="connsiteX1" fmla="*/ 1854200 w 2254250"/>
              <a:gd name="connsiteY1" fmla="*/ 692150 h 1473200"/>
              <a:gd name="connsiteX2" fmla="*/ 958850 w 2254250"/>
              <a:gd name="connsiteY2" fmla="*/ 990600 h 1473200"/>
              <a:gd name="connsiteX3" fmla="*/ 0 w 2254250"/>
              <a:gd name="connsiteY3" fmla="*/ 1473200 h 1473200"/>
              <a:gd name="connsiteX0" fmla="*/ 2254250 w 2254250"/>
              <a:gd name="connsiteY0" fmla="*/ 0 h 1473200"/>
              <a:gd name="connsiteX1" fmla="*/ 1854200 w 2254250"/>
              <a:gd name="connsiteY1" fmla="*/ 692150 h 1473200"/>
              <a:gd name="connsiteX2" fmla="*/ 717550 w 2254250"/>
              <a:gd name="connsiteY2" fmla="*/ 927100 h 1473200"/>
              <a:gd name="connsiteX3" fmla="*/ 0 w 2254250"/>
              <a:gd name="connsiteY3" fmla="*/ 1473200 h 1473200"/>
              <a:gd name="connsiteX0" fmla="*/ 2254250 w 2254250"/>
              <a:gd name="connsiteY0" fmla="*/ 0 h 1473200"/>
              <a:gd name="connsiteX1" fmla="*/ 1854200 w 2254250"/>
              <a:gd name="connsiteY1" fmla="*/ 692150 h 1473200"/>
              <a:gd name="connsiteX2" fmla="*/ 717550 w 2254250"/>
              <a:gd name="connsiteY2" fmla="*/ 927100 h 1473200"/>
              <a:gd name="connsiteX3" fmla="*/ 0 w 2254250"/>
              <a:gd name="connsiteY3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250" h="1473200">
                <a:moveTo>
                  <a:pt x="2254250" y="0"/>
                </a:moveTo>
                <a:cubicBezTo>
                  <a:pt x="2241550" y="209550"/>
                  <a:pt x="2110317" y="537633"/>
                  <a:pt x="1854200" y="692150"/>
                </a:cubicBezTo>
                <a:cubicBezTo>
                  <a:pt x="1598083" y="846667"/>
                  <a:pt x="1026583" y="796925"/>
                  <a:pt x="717550" y="927100"/>
                </a:cubicBezTo>
                <a:cubicBezTo>
                  <a:pt x="408517" y="1057275"/>
                  <a:pt x="107421" y="1204383"/>
                  <a:pt x="0" y="1473200"/>
                </a:cubicBezTo>
              </a:path>
            </a:pathLst>
          </a:custGeom>
          <a:noFill/>
          <a:ln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02775" y="2517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PID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829192" y="22588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PID</a:t>
            </a:r>
            <a:endParaRPr lang="de-DE" sz="1800" b="1" dirty="0">
              <a:solidFill>
                <a:schemeClr val="tx1"/>
              </a:solidFill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H="1">
            <a:off x="4076945" y="1813466"/>
            <a:ext cx="152400" cy="14753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4229345" y="1813466"/>
            <a:ext cx="0" cy="16277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4229345" y="1813466"/>
            <a:ext cx="152400" cy="1780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4229345" y="1813466"/>
            <a:ext cx="304800" cy="19325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229345" y="1853825"/>
            <a:ext cx="457200" cy="2044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4211960" y="1853825"/>
            <a:ext cx="626985" cy="21969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4229345" y="1853825"/>
            <a:ext cx="761510" cy="23754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 rot="2476499">
            <a:off x="2540317" y="437402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data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copies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62" name="Würfel 61"/>
          <p:cNvSpPr/>
          <p:nvPr/>
        </p:nvSpPr>
        <p:spPr>
          <a:xfrm>
            <a:off x="5644292" y="3288810"/>
            <a:ext cx="1583003" cy="1110972"/>
          </a:xfrm>
          <a:prstGeom prst="cub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5877770" y="37767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/>
              <a:t>Rights</a:t>
            </a:r>
            <a:endParaRPr lang="de-DE" sz="1800" b="1" dirty="0"/>
          </a:p>
        </p:txBody>
      </p:sp>
      <p:sp>
        <p:nvSpPr>
          <p:cNvPr id="64" name="Freihandform 63"/>
          <p:cNvSpPr/>
          <p:nvPr/>
        </p:nvSpPr>
        <p:spPr>
          <a:xfrm>
            <a:off x="5308600" y="1816100"/>
            <a:ext cx="662475" cy="1473200"/>
          </a:xfrm>
          <a:custGeom>
            <a:avLst/>
            <a:gdLst>
              <a:gd name="connsiteX0" fmla="*/ 0 w 687517"/>
              <a:gd name="connsiteY0" fmla="*/ 0 h 1473200"/>
              <a:gd name="connsiteX1" fmla="*/ 158750 w 687517"/>
              <a:gd name="connsiteY1" fmla="*/ 863600 h 1473200"/>
              <a:gd name="connsiteX2" fmla="*/ 635000 w 687517"/>
              <a:gd name="connsiteY2" fmla="*/ 1104900 h 1473200"/>
              <a:gd name="connsiteX3" fmla="*/ 654050 w 687517"/>
              <a:gd name="connsiteY3" fmla="*/ 1473200 h 1473200"/>
              <a:gd name="connsiteX0" fmla="*/ 0 w 691321"/>
              <a:gd name="connsiteY0" fmla="*/ 0 h 1473200"/>
              <a:gd name="connsiteX1" fmla="*/ 101600 w 691321"/>
              <a:gd name="connsiteY1" fmla="*/ 717550 h 1473200"/>
              <a:gd name="connsiteX2" fmla="*/ 635000 w 691321"/>
              <a:gd name="connsiteY2" fmla="*/ 1104900 h 1473200"/>
              <a:gd name="connsiteX3" fmla="*/ 654050 w 691321"/>
              <a:gd name="connsiteY3" fmla="*/ 1473200 h 1473200"/>
              <a:gd name="connsiteX0" fmla="*/ 0 w 693471"/>
              <a:gd name="connsiteY0" fmla="*/ 0 h 1473200"/>
              <a:gd name="connsiteX1" fmla="*/ 69850 w 693471"/>
              <a:gd name="connsiteY1" fmla="*/ 711200 h 1473200"/>
              <a:gd name="connsiteX2" fmla="*/ 635000 w 693471"/>
              <a:gd name="connsiteY2" fmla="*/ 1104900 h 1473200"/>
              <a:gd name="connsiteX3" fmla="*/ 654050 w 693471"/>
              <a:gd name="connsiteY3" fmla="*/ 1473200 h 1473200"/>
              <a:gd name="connsiteX0" fmla="*/ 0 w 662475"/>
              <a:gd name="connsiteY0" fmla="*/ 0 h 1473200"/>
              <a:gd name="connsiteX1" fmla="*/ 69850 w 662475"/>
              <a:gd name="connsiteY1" fmla="*/ 711200 h 1473200"/>
              <a:gd name="connsiteX2" fmla="*/ 527050 w 662475"/>
              <a:gd name="connsiteY2" fmla="*/ 1066800 h 1473200"/>
              <a:gd name="connsiteX3" fmla="*/ 654050 w 662475"/>
              <a:gd name="connsiteY3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5" h="1473200">
                <a:moveTo>
                  <a:pt x="0" y="0"/>
                </a:moveTo>
                <a:cubicBezTo>
                  <a:pt x="26458" y="339725"/>
                  <a:pt x="-17992" y="533400"/>
                  <a:pt x="69850" y="711200"/>
                </a:cubicBezTo>
                <a:cubicBezTo>
                  <a:pt x="157692" y="889000"/>
                  <a:pt x="429683" y="939800"/>
                  <a:pt x="527050" y="1066800"/>
                </a:cubicBezTo>
                <a:cubicBezTo>
                  <a:pt x="624417" y="1193800"/>
                  <a:pt x="685800" y="1339850"/>
                  <a:pt x="654050" y="1473200"/>
                </a:cubicBezTo>
              </a:path>
            </a:pathLst>
          </a:custGeom>
          <a:noFill/>
          <a:ln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192154" y="27172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PID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66" name="Würfel 65"/>
          <p:cNvSpPr/>
          <p:nvPr/>
        </p:nvSpPr>
        <p:spPr>
          <a:xfrm>
            <a:off x="7200878" y="4498069"/>
            <a:ext cx="1583003" cy="1110972"/>
          </a:xfrm>
          <a:prstGeom prst="cub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7260350" y="49860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Relations</a:t>
            </a:r>
          </a:p>
        </p:txBody>
      </p:sp>
      <p:sp>
        <p:nvSpPr>
          <p:cNvPr id="68" name="Würfel 67"/>
          <p:cNvSpPr/>
          <p:nvPr/>
        </p:nvSpPr>
        <p:spPr>
          <a:xfrm>
            <a:off x="648737" y="4856982"/>
            <a:ext cx="1583003" cy="1110972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77880" y="533246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Provenance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982440" y="25053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PID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72" name="Freihandform 71"/>
          <p:cNvSpPr/>
          <p:nvPr/>
        </p:nvSpPr>
        <p:spPr>
          <a:xfrm>
            <a:off x="6445250" y="1860550"/>
            <a:ext cx="1054100" cy="2622550"/>
          </a:xfrm>
          <a:custGeom>
            <a:avLst/>
            <a:gdLst>
              <a:gd name="connsiteX0" fmla="*/ 0 w 1054100"/>
              <a:gd name="connsiteY0" fmla="*/ 0 h 2622550"/>
              <a:gd name="connsiteX1" fmla="*/ 298450 w 1054100"/>
              <a:gd name="connsiteY1" fmla="*/ 717550 h 2622550"/>
              <a:gd name="connsiteX2" fmla="*/ 914400 w 1054100"/>
              <a:gd name="connsiteY2" fmla="*/ 1219200 h 2622550"/>
              <a:gd name="connsiteX3" fmla="*/ 1054100 w 1054100"/>
              <a:gd name="connsiteY3" fmla="*/ 2622550 h 262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100" h="2622550">
                <a:moveTo>
                  <a:pt x="0" y="0"/>
                </a:moveTo>
                <a:cubicBezTo>
                  <a:pt x="73025" y="257175"/>
                  <a:pt x="146050" y="514350"/>
                  <a:pt x="298450" y="717550"/>
                </a:cubicBezTo>
                <a:cubicBezTo>
                  <a:pt x="450850" y="920750"/>
                  <a:pt x="788458" y="901700"/>
                  <a:pt x="914400" y="1219200"/>
                </a:cubicBezTo>
                <a:cubicBezTo>
                  <a:pt x="1040342" y="1536700"/>
                  <a:pt x="1047221" y="2079625"/>
                  <a:pt x="1054100" y="2622550"/>
                </a:cubicBezTo>
              </a:path>
            </a:pathLst>
          </a:custGeom>
          <a:noFill/>
          <a:ln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462167" y="4197350"/>
            <a:ext cx="458583" cy="647700"/>
          </a:xfrm>
          <a:custGeom>
            <a:avLst/>
            <a:gdLst>
              <a:gd name="connsiteX0" fmla="*/ 344283 w 458583"/>
              <a:gd name="connsiteY0" fmla="*/ 0 h 647700"/>
              <a:gd name="connsiteX1" fmla="*/ 1383 w 458583"/>
              <a:gd name="connsiteY1" fmla="*/ 349250 h 647700"/>
              <a:gd name="connsiteX2" fmla="*/ 458583 w 458583"/>
              <a:gd name="connsiteY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583" h="647700">
                <a:moveTo>
                  <a:pt x="344283" y="0"/>
                </a:moveTo>
                <a:cubicBezTo>
                  <a:pt x="163308" y="120650"/>
                  <a:pt x="-17667" y="241300"/>
                  <a:pt x="1383" y="349250"/>
                </a:cubicBezTo>
                <a:cubicBezTo>
                  <a:pt x="20433" y="457200"/>
                  <a:pt x="239508" y="552450"/>
                  <a:pt x="458583" y="647700"/>
                </a:cubicBezTo>
              </a:path>
            </a:pathLst>
          </a:custGeom>
          <a:noFill/>
          <a:ln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3367392" y="25708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paths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50" name="Title 2"/>
          <p:cNvSpPr txBox="1">
            <a:spLocks/>
          </p:cNvSpPr>
          <p:nvPr/>
        </p:nvSpPr>
        <p:spPr>
          <a:xfrm>
            <a:off x="755576" y="153620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seeing </a:t>
            </a:r>
            <a:r>
              <a:rPr lang="en-US" kern="0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PIDs</a:t>
            </a:r>
            <a:r>
              <a:rPr lang="en-US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central remains the same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3575141" y="147034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PID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Record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7812238" y="236647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chemeClr val="tx1"/>
                </a:solidFill>
              </a:rPr>
              <a:t>CKSM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2" name="Freihandform 1"/>
          <p:cNvSpPr/>
          <p:nvPr/>
        </p:nvSpPr>
        <p:spPr bwMode="auto">
          <a:xfrm>
            <a:off x="7480300" y="1839676"/>
            <a:ext cx="387350" cy="643173"/>
          </a:xfrm>
          <a:custGeom>
            <a:avLst/>
            <a:gdLst>
              <a:gd name="connsiteX0" fmla="*/ 0 w 387350"/>
              <a:gd name="connsiteY0" fmla="*/ 0 h 692150"/>
              <a:gd name="connsiteX1" fmla="*/ 114300 w 387350"/>
              <a:gd name="connsiteY1" fmla="*/ 533400 h 692150"/>
              <a:gd name="connsiteX2" fmla="*/ 387350 w 387350"/>
              <a:gd name="connsiteY2" fmla="*/ 69215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" h="692150">
                <a:moveTo>
                  <a:pt x="0" y="0"/>
                </a:moveTo>
                <a:cubicBezTo>
                  <a:pt x="24871" y="209021"/>
                  <a:pt x="49742" y="418042"/>
                  <a:pt x="114300" y="533400"/>
                </a:cubicBezTo>
                <a:cubicBezTo>
                  <a:pt x="178858" y="648758"/>
                  <a:pt x="283104" y="670454"/>
                  <a:pt x="387350" y="692150"/>
                </a:cubicBez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38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" y="1431940"/>
            <a:ext cx="8638602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58A618"/>
                </a:solidFill>
              </a:rPr>
              <a:t>GDOC</a:t>
            </a:r>
            <a:r>
              <a:rPr lang="en-US" kern="0" dirty="0" smtClean="0">
                <a:solidFill>
                  <a:srgbClr val="58A618"/>
                </a:solidFill>
              </a:rPr>
              <a:t> remains the same</a:t>
            </a:r>
            <a:endParaRPr lang="en-US" kern="0" dirty="0">
              <a:solidFill>
                <a:srgbClr val="58A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26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25" y="95250"/>
            <a:ext cx="6972300" cy="98107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PID </a:t>
            </a:r>
            <a:r>
              <a:rPr lang="en-GB" b="1" dirty="0"/>
              <a:t>Centric Data Management and Access</a:t>
            </a:r>
            <a:endParaRPr lang="en-US" dirty="0"/>
          </a:p>
        </p:txBody>
      </p:sp>
      <p:pic>
        <p:nvPicPr>
          <p:cNvPr id="4" name="Grafi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30946"/>
            <a:ext cx="8134985" cy="440785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521796" y="1468582"/>
            <a:ext cx="174567" cy="393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02194" y="1343894"/>
            <a:ext cx="174567" cy="393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3760" y="5920512"/>
            <a:ext cx="25535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Brokering &amp; Mediation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prstClr val="white"/>
                </a:solidFill>
                <a:latin typeface="Calibri" panose="020F0502020204030204"/>
              </a:rPr>
              <a:t>services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urved Connector 13"/>
          <p:cNvCxnSpPr>
            <a:stCxn id="26" idx="2"/>
            <a:endCxn id="11" idx="1"/>
          </p:cNvCxnSpPr>
          <p:nvPr/>
        </p:nvCxnSpPr>
        <p:spPr>
          <a:xfrm rot="16200000" flipH="1">
            <a:off x="2222407" y="5245654"/>
            <a:ext cx="995871" cy="1061729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" idx="2"/>
            <a:endCxn id="11" idx="3"/>
          </p:cNvCxnSpPr>
          <p:nvPr/>
        </p:nvCxnSpPr>
        <p:spPr>
          <a:xfrm rot="5400000">
            <a:off x="5833894" y="5499268"/>
            <a:ext cx="871183" cy="679191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610865" y="170599"/>
            <a:ext cx="7560840" cy="810129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Expected Developments</a:t>
            </a:r>
          </a:p>
        </p:txBody>
      </p:sp>
      <p:graphicFrame>
        <p:nvGraphicFramePr>
          <p:cNvPr id="6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45414"/>
              </p:ext>
            </p:extLst>
          </p:nvPr>
        </p:nvGraphicFramePr>
        <p:xfrm>
          <a:off x="1036030" y="1393535"/>
          <a:ext cx="6221610" cy="376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879701" y="5450918"/>
            <a:ext cx="6534269" cy="5512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And, simultaneously, complexity will increase!!!</a:t>
            </a:r>
            <a:endParaRPr lang="en-US" sz="2400" b="1" dirty="0">
              <a:solidFill>
                <a:srgbClr val="6992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73909" y="4382655"/>
            <a:ext cx="3196363" cy="1986025"/>
            <a:chOff x="4967408" y="4414982"/>
            <a:chExt cx="3196363" cy="1986025"/>
          </a:xfrm>
        </p:grpSpPr>
        <p:sp>
          <p:nvSpPr>
            <p:cNvPr id="21" name="Isosceles Triangle 20"/>
            <p:cNvSpPr/>
            <p:nvPr/>
          </p:nvSpPr>
          <p:spPr>
            <a:xfrm flipV="1">
              <a:off x="6141248" y="4414982"/>
              <a:ext cx="996524" cy="1820662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077527" y="6122212"/>
              <a:ext cx="1080655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6354349" y="5843418"/>
              <a:ext cx="557589" cy="55758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8760" y="5937546"/>
              <a:ext cx="975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7408" y="5932934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7408" y="4414982"/>
            <a:ext cx="3196363" cy="1986025"/>
            <a:chOff x="4967408" y="4414982"/>
            <a:chExt cx="3196363" cy="1986025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6141248" y="4414982"/>
              <a:ext cx="996524" cy="1820662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077527" y="6122212"/>
              <a:ext cx="1080655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354349" y="5843418"/>
              <a:ext cx="557589" cy="55758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88760" y="5937546"/>
              <a:ext cx="975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7408" y="5932934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25" y="95250"/>
            <a:ext cx="6972300" cy="98107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PID </a:t>
            </a:r>
            <a:r>
              <a:rPr lang="en-GB" b="1" dirty="0"/>
              <a:t>Centric Data Management and Access</a:t>
            </a:r>
            <a:endParaRPr lang="en-US" b="1" dirty="0"/>
          </a:p>
        </p:txBody>
      </p:sp>
      <p:pic>
        <p:nvPicPr>
          <p:cNvPr id="4" name="Grafik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30946"/>
            <a:ext cx="8134985" cy="440785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85775" y="1230945"/>
            <a:ext cx="1609725" cy="4407853"/>
          </a:xfrm>
          <a:prstGeom prst="roundRect">
            <a:avLst/>
          </a:prstGeom>
          <a:solidFill>
            <a:schemeClr val="accent1">
              <a:alpha val="46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96075" y="1230944"/>
            <a:ext cx="1609725" cy="4407853"/>
          </a:xfrm>
          <a:prstGeom prst="roundRect">
            <a:avLst/>
          </a:prstGeom>
          <a:solidFill>
            <a:srgbClr val="FF9933">
              <a:alpha val="46000"/>
            </a:srgb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7900" y="1230943"/>
            <a:ext cx="4314825" cy="4407853"/>
          </a:xfrm>
          <a:prstGeom prst="roundRect">
            <a:avLst>
              <a:gd name="adj" fmla="val 7395"/>
            </a:avLst>
          </a:prstGeom>
          <a:solidFill>
            <a:srgbClr val="92D050">
              <a:alpha val="46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21054321">
            <a:off x="2753390" y="2622989"/>
            <a:ext cx="354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PID CDMA</a:t>
            </a:r>
            <a:endParaRPr kumimoji="0" lang="en-US" sz="60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21054321">
            <a:off x="6403142" y="2713001"/>
            <a:ext cx="3027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50" normalizeH="0" baseline="0" noProof="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Storage Systems</a:t>
            </a:r>
            <a:endParaRPr kumimoji="0" lang="en-US" sz="60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21054321">
            <a:off x="427243" y="3855273"/>
            <a:ext cx="2072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50" normalizeH="0" baseline="0" noProof="0" dirty="0" err="1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Users</a:t>
            </a:r>
            <a:endParaRPr kumimoji="0" lang="en-US" sz="60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Types of Data Fabrics (Reagan)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0641" y="1163105"/>
            <a:ext cx="8873360" cy="51846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we can differentiate between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user data fabrics </a:t>
            </a:r>
            <a:r>
              <a:rPr lang="en-US" sz="2400" b="0" dirty="0" smtClean="0">
                <a:solidFill>
                  <a:schemeClr val="tx1"/>
                </a:solidFill>
              </a:rPr>
              <a:t>to support discovery and access to published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collaboration data fabrics</a:t>
            </a:r>
            <a:r>
              <a:rPr lang="en-US" sz="2400" b="0" dirty="0" smtClean="0">
                <a:solidFill>
                  <a:schemeClr val="tx1"/>
                </a:solidFill>
              </a:rPr>
              <a:t> that support processing of shared collections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repository data fabrics </a:t>
            </a:r>
            <a:r>
              <a:rPr lang="en-US" sz="2400" b="0" dirty="0" smtClean="0">
                <a:solidFill>
                  <a:schemeClr val="tx1"/>
                </a:solidFill>
              </a:rPr>
              <a:t>that are focusing on preserving data </a:t>
            </a:r>
            <a:endParaRPr lang="en-US" sz="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Supported virtualized entities in these DFs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collections </a:t>
            </a:r>
            <a:r>
              <a:rPr lang="en-US" sz="2400" b="0" dirty="0" smtClean="0">
                <a:solidFill>
                  <a:schemeClr val="tx1"/>
                </a:solidFill>
              </a:rPr>
              <a:t>that include the context of </a:t>
            </a:r>
            <a:r>
              <a:rPr lang="en-US" sz="2400" b="0" dirty="0" err="1" smtClean="0">
                <a:solidFill>
                  <a:schemeClr val="tx1"/>
                </a:solidFill>
              </a:rPr>
              <a:t>DOs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workflows</a:t>
            </a:r>
            <a:r>
              <a:rPr lang="en-US" sz="2400" b="0" dirty="0" smtClean="0">
                <a:solidFill>
                  <a:schemeClr val="tx1"/>
                </a:solidFill>
              </a:rPr>
              <a:t> encapsulating analyses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flows </a:t>
            </a:r>
            <a:r>
              <a:rPr lang="en-US" sz="2400" b="0" dirty="0" smtClean="0">
                <a:solidFill>
                  <a:schemeClr val="tx1"/>
                </a:solidFill>
              </a:rPr>
              <a:t>managing data transport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</a:rPr>
              <a:t>Essential capabilities are </a:t>
            </a:r>
            <a:r>
              <a:rPr lang="en-US" sz="2400" dirty="0">
                <a:solidFill>
                  <a:schemeClr val="tx1"/>
                </a:solidFill>
              </a:rPr>
              <a:t>interoperability, federation, interaction control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Nature of Data Fabrics 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8309" y="1393535"/>
            <a:ext cx="8026645" cy="45317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Obviously Data Fabrics in the above sense are blueprints to create generic infrastructures that support </a:t>
            </a:r>
            <a:r>
              <a:rPr lang="en-US" sz="2400" b="0" dirty="0" err="1" smtClean="0">
                <a:solidFill>
                  <a:schemeClr val="tx1"/>
                </a:solidFill>
              </a:rPr>
              <a:t>virtualisation</a:t>
            </a:r>
            <a:r>
              <a:rPr lang="en-US" sz="2400" b="0" dirty="0" smtClean="0">
                <a:solidFill>
                  <a:schemeClr val="tx1"/>
                </a:solidFill>
              </a:rPr>
              <a:t> of collections, workflows and data 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Instantiations of Data Fabrics will offer a set of services some of which are core and others are optional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Data Fabrics are NOT instantiations of a specific collection, workflow or </a:t>
            </a:r>
            <a:r>
              <a:rPr lang="en-US" sz="2400" b="0" smtClean="0">
                <a:solidFill>
                  <a:schemeClr val="tx1"/>
                </a:solidFill>
              </a:rPr>
              <a:t>data flow.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Content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2360" y="1777585"/>
            <a:ext cx="7231284" cy="3917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solidFill>
                  <a:schemeClr val="tx1"/>
                </a:solidFill>
              </a:rPr>
              <a:t>DFIG</a:t>
            </a:r>
            <a:r>
              <a:rPr lang="en-US" sz="2400" b="0" dirty="0" smtClean="0">
                <a:solidFill>
                  <a:schemeClr val="tx1"/>
                </a:solidFill>
              </a:rPr>
              <a:t> basics still fitting?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69923A"/>
                </a:solidFill>
              </a:rPr>
              <a:t>required components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RDA groups contributing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8A618"/>
                </a:solidFill>
              </a:rPr>
              <a:t>required core components</a:t>
            </a:r>
            <a:endParaRPr lang="en-US" kern="0" dirty="0">
              <a:solidFill>
                <a:srgbClr val="58A61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06109"/>
              </p:ext>
            </p:extLst>
          </p:nvPr>
        </p:nvGraphicFramePr>
        <p:xfrm>
          <a:off x="388256" y="1316725"/>
          <a:ext cx="829548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756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5568724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DO </a:t>
                      </a:r>
                      <a:r>
                        <a:rPr lang="de-DE" dirty="0" err="1" smtClean="0"/>
                        <a:t>registration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piece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code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allows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register</a:t>
                      </a:r>
                      <a:r>
                        <a:rPr lang="de-DE" dirty="0" smtClean="0"/>
                        <a:t> a</a:t>
                      </a:r>
                      <a:r>
                        <a:rPr lang="de-DE" baseline="0" dirty="0" smtClean="0"/>
                        <a:t> DO, i.e. </a:t>
                      </a:r>
                      <a:r>
                        <a:rPr lang="de-DE" baseline="0" dirty="0" err="1" smtClean="0"/>
                        <a:t>store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bit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sequence</a:t>
                      </a:r>
                      <a:r>
                        <a:rPr lang="de-DE" baseline="0" dirty="0" smtClean="0"/>
                        <a:t> in a </a:t>
                      </a:r>
                      <a:r>
                        <a:rPr lang="de-DE" baseline="0" dirty="0" err="1" smtClean="0"/>
                        <a:t>trustworthy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repository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request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PID</a:t>
                      </a:r>
                      <a:r>
                        <a:rPr lang="de-DE" baseline="0" dirty="0" smtClean="0"/>
                        <a:t> and </a:t>
                      </a:r>
                      <a:r>
                        <a:rPr lang="de-DE" baseline="0" dirty="0" err="1" smtClean="0"/>
                        <a:t>register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metadata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at </a:t>
                      </a:r>
                      <a:r>
                        <a:rPr lang="de-DE" dirty="0" err="1" smtClean="0"/>
                        <a:t>GDOC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level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operators</a:t>
                      </a:r>
                      <a:r>
                        <a:rPr lang="de-DE" dirty="0" smtClean="0"/>
                        <a:t> such </a:t>
                      </a:r>
                      <a:r>
                        <a:rPr lang="de-DE" dirty="0" err="1" smtClean="0"/>
                        <a:t>as</a:t>
                      </a:r>
                      <a:r>
                        <a:rPr lang="de-DE" dirty="0" smtClean="0"/>
                        <a:t> MOVE, </a:t>
                      </a:r>
                      <a:r>
                        <a:rPr lang="de-DE" dirty="0" err="1" smtClean="0"/>
                        <a:t>COPY</a:t>
                      </a:r>
                      <a:r>
                        <a:rPr lang="de-DE" dirty="0" smtClean="0"/>
                        <a:t>, DELETE </a:t>
                      </a:r>
                      <a:r>
                        <a:rPr lang="de-DE" dirty="0" err="1" smtClean="0"/>
                        <a:t>need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provided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initiation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piece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code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requests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PIDs</a:t>
                      </a:r>
                      <a:r>
                        <a:rPr lang="de-DE" dirty="0" smtClean="0"/>
                        <a:t> and </a:t>
                      </a:r>
                      <a:r>
                        <a:rPr lang="de-DE" dirty="0" err="1" smtClean="0"/>
                        <a:t>initiates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PID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record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according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profile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remote </a:t>
                      </a:r>
                      <a:r>
                        <a:rPr lang="de-DE" dirty="0" err="1" smtClean="0"/>
                        <a:t>PID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secure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program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allows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authorised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entities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modify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PID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record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federations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provider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certification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set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certification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rules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assess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quality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PID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service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providers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metadata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extractor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piece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code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gets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metadata</a:t>
                      </a:r>
                      <a:r>
                        <a:rPr lang="de-DE" dirty="0" smtClean="0"/>
                        <a:t> via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information</a:t>
                      </a:r>
                      <a:r>
                        <a:rPr lang="de-DE" dirty="0" smtClean="0"/>
                        <a:t> type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metadata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generator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piece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code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creates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metadata</a:t>
                      </a:r>
                      <a:r>
                        <a:rPr lang="de-DE" dirty="0" smtClean="0"/>
                        <a:t> incl. a </a:t>
                      </a:r>
                      <a:r>
                        <a:rPr lang="de-DE" dirty="0" err="1" smtClean="0"/>
                        <a:t>new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provenance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8A618"/>
                </a:solidFill>
              </a:rPr>
              <a:t>required components</a:t>
            </a:r>
            <a:endParaRPr lang="en-US" kern="0" dirty="0">
              <a:solidFill>
                <a:srgbClr val="58A61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75512"/>
              </p:ext>
            </p:extLst>
          </p:nvPr>
        </p:nvGraphicFramePr>
        <p:xfrm>
          <a:off x="388256" y="1279970"/>
          <a:ext cx="829548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96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6029584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collection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builder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software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allows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humans</a:t>
                      </a:r>
                      <a:r>
                        <a:rPr lang="de-DE" dirty="0" smtClean="0"/>
                        <a:t> and </a:t>
                      </a:r>
                      <a:r>
                        <a:rPr lang="de-DE" dirty="0" err="1" smtClean="0"/>
                        <a:t>machines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create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collection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type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registry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allows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associate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types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operations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license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registry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which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contains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license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agreements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from</a:t>
                      </a:r>
                      <a:r>
                        <a:rPr lang="de-DE" baseline="0" dirty="0" smtClean="0"/>
                        <a:t> different </a:t>
                      </a:r>
                      <a:r>
                        <a:rPr lang="de-DE" baseline="0" dirty="0" err="1" smtClean="0"/>
                        <a:t>users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used</a:t>
                      </a:r>
                      <a:r>
                        <a:rPr lang="de-DE" baseline="0" dirty="0" smtClean="0"/>
                        <a:t> in </a:t>
                      </a:r>
                      <a:r>
                        <a:rPr lang="de-DE" baseline="0" dirty="0" err="1" smtClean="0"/>
                        <a:t>federation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access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chains</a:t>
                      </a:r>
                      <a:r>
                        <a:rPr lang="de-DE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rights</a:t>
                      </a:r>
                      <a:r>
                        <a:rPr lang="de-DE" dirty="0" smtClean="0"/>
                        <a:t> &amp; </a:t>
                      </a:r>
                      <a:r>
                        <a:rPr lang="de-DE" dirty="0" err="1" smtClean="0"/>
                        <a:t>license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registry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which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contains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rights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records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used</a:t>
                      </a:r>
                      <a:r>
                        <a:rPr lang="de-DE" baseline="0" dirty="0" smtClean="0"/>
                        <a:t> in </a:t>
                      </a:r>
                      <a:r>
                        <a:rPr lang="de-DE" baseline="0" dirty="0" err="1" smtClean="0"/>
                        <a:t>federations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repository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registry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trusted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federation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centers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CoCo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registry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core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components</a:t>
                      </a:r>
                      <a:r>
                        <a:rPr lang="de-DE" baseline="0" dirty="0" smtClean="0"/>
                        <a:t> incl. a </a:t>
                      </a:r>
                      <a:r>
                        <a:rPr lang="de-DE" baseline="0" dirty="0" err="1" smtClean="0"/>
                        <a:t>quality</a:t>
                      </a:r>
                      <a:r>
                        <a:rPr lang="de-DE" baseline="0" dirty="0" smtClean="0"/>
                        <a:t> and </a:t>
                      </a:r>
                      <a:r>
                        <a:rPr lang="de-DE" baseline="0" dirty="0" err="1" smtClean="0"/>
                        <a:t>security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schema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registry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contains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schema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definitions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category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registry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contains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vocabularies</a:t>
                      </a:r>
                      <a:r>
                        <a:rPr lang="de-DE" baseline="0" dirty="0" smtClean="0"/>
                        <a:t> and individual </a:t>
                      </a:r>
                      <a:r>
                        <a:rPr lang="de-DE" baseline="0" dirty="0" err="1" smtClean="0"/>
                        <a:t>categories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8A618"/>
                </a:solidFill>
              </a:rPr>
              <a:t>required components</a:t>
            </a:r>
            <a:endParaRPr lang="en-US" kern="0" dirty="0">
              <a:solidFill>
                <a:srgbClr val="58A61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79695"/>
              </p:ext>
            </p:extLst>
          </p:nvPr>
        </p:nvGraphicFramePr>
        <p:xfrm>
          <a:off x="388256" y="1201510"/>
          <a:ext cx="829548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96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6029584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ResourceSync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W3C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standard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expose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offers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from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repositories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provenance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standard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allowing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write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prov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records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resource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broker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different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types</a:t>
                      </a:r>
                      <a:r>
                        <a:rPr lang="de-DE" baseline="0" dirty="0" smtClean="0"/>
                        <a:t> of </a:t>
                      </a:r>
                      <a:r>
                        <a:rPr lang="de-DE" baseline="0" dirty="0" err="1" smtClean="0"/>
                        <a:t>brokers</a:t>
                      </a:r>
                      <a:r>
                        <a:rPr lang="de-DE" baseline="0" dirty="0" smtClean="0"/>
                        <a:t> for </a:t>
                      </a:r>
                      <a:r>
                        <a:rPr lang="de-DE" baseline="0" dirty="0" err="1" smtClean="0"/>
                        <a:t>transformations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mappings</a:t>
                      </a:r>
                      <a:r>
                        <a:rPr lang="de-DE" baseline="0" dirty="0" smtClean="0"/>
                        <a:t>, etc.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common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metadata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model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clarification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suitable</a:t>
                      </a:r>
                      <a:r>
                        <a:rPr lang="de-DE" dirty="0" smtClean="0"/>
                        <a:t> and </a:t>
                      </a:r>
                      <a:r>
                        <a:rPr lang="de-DE" dirty="0" err="1" smtClean="0"/>
                        <a:t>agreed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metadata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components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common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types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registered </a:t>
                      </a:r>
                      <a:r>
                        <a:rPr lang="de-DE" dirty="0" err="1" smtClean="0"/>
                        <a:t>set</a:t>
                      </a:r>
                      <a:r>
                        <a:rPr lang="de-DE" dirty="0" smtClean="0"/>
                        <a:t> 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common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PID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types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8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8A618"/>
                </a:solidFill>
              </a:rPr>
              <a:t>Metadata Structure </a:t>
            </a:r>
            <a:endParaRPr lang="en-US" kern="0" dirty="0">
              <a:solidFill>
                <a:srgbClr val="58A61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163" y="2255425"/>
            <a:ext cx="3990896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Unique Identifier (for later use including citation)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Location (URL)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Description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Keywords (terms)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Temporal coordinates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Spatial coordinates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Originator (organisation(s) / person(s))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Facility / </a:t>
            </a:r>
            <a:r>
              <a:rPr lang="en-GB" sz="2000" b="0" dirty="0" smtClean="0">
                <a:solidFill>
                  <a:schemeClr val="tx1"/>
                </a:solidFill>
              </a:rPr>
              <a:t>equipment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4105" y="2255425"/>
            <a:ext cx="37804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Quality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Availability (licence, persistence)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Provenance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Citations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Related publications (white or grey)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Related software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Schema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Medium / format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880" y="1247140"/>
            <a:ext cx="797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err="1" smtClean="0">
                <a:solidFill>
                  <a:schemeClr val="tx1"/>
                </a:solidFill>
              </a:rPr>
              <a:t>How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can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metadata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structure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be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brought</a:t>
            </a:r>
            <a:r>
              <a:rPr lang="de-DE" sz="2400" b="0" dirty="0" smtClean="0">
                <a:solidFill>
                  <a:schemeClr val="tx1"/>
                </a:solidFill>
              </a:rPr>
              <a:t> in?</a:t>
            </a:r>
          </a:p>
          <a:p>
            <a:r>
              <a:rPr lang="de-DE" sz="2400" b="0" dirty="0" err="1" smtClean="0">
                <a:solidFill>
                  <a:schemeClr val="tx1"/>
                </a:solidFill>
              </a:rPr>
              <a:t>Metadata</a:t>
            </a:r>
            <a:r>
              <a:rPr lang="de-DE" sz="2400" b="0" dirty="0" smtClean="0">
                <a:solidFill>
                  <a:schemeClr val="tx1"/>
                </a:solidFill>
              </a:rPr>
              <a:t> Components/Packages </a:t>
            </a:r>
            <a:r>
              <a:rPr lang="de-DE" sz="2400" b="0" dirty="0" err="1" smtClean="0">
                <a:solidFill>
                  <a:schemeClr val="tx1"/>
                </a:solidFill>
              </a:rPr>
              <a:t>as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discussed</a:t>
            </a:r>
            <a:r>
              <a:rPr lang="de-DE" sz="2400" b="0" dirty="0" smtClean="0">
                <a:solidFill>
                  <a:schemeClr val="tx1"/>
                </a:solidFill>
              </a:rPr>
              <a:t> </a:t>
            </a:r>
            <a:r>
              <a:rPr lang="de-DE" sz="2400" b="0" dirty="0" err="1" smtClean="0">
                <a:solidFill>
                  <a:schemeClr val="tx1"/>
                </a:solidFill>
              </a:rPr>
              <a:t>by</a:t>
            </a:r>
            <a:r>
              <a:rPr lang="de-DE" sz="2400" b="0" dirty="0" smtClean="0">
                <a:solidFill>
                  <a:schemeClr val="tx1"/>
                </a:solidFill>
              </a:rPr>
              <a:t> MD IG</a:t>
            </a:r>
            <a:endParaRPr lang="en-GB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Content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7575" y="1969610"/>
            <a:ext cx="7231284" cy="28264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solidFill>
                  <a:srgbClr val="69923A"/>
                </a:solidFill>
              </a:rPr>
              <a:t>DFIG</a:t>
            </a:r>
            <a:r>
              <a:rPr lang="en-US" sz="2400" b="0" dirty="0" smtClean="0">
                <a:solidFill>
                  <a:srgbClr val="69923A"/>
                </a:solidFill>
              </a:rPr>
              <a:t> basics still fitting?</a:t>
            </a:r>
            <a:endParaRPr lang="en-US" sz="2400" b="0" dirty="0">
              <a:solidFill>
                <a:srgbClr val="69923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170" y="1969610"/>
            <a:ext cx="7231284" cy="3917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general aspects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human and type controlled processing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 smtClean="0">
                <a:solidFill>
                  <a:schemeClr val="tx1"/>
                </a:solidFill>
              </a:rPr>
              <a:t>DFIG</a:t>
            </a:r>
            <a:r>
              <a:rPr lang="en-US" sz="2400" b="0" dirty="0" smtClean="0">
                <a:solidFill>
                  <a:schemeClr val="tx1"/>
                </a:solidFill>
              </a:rPr>
              <a:t> basics still fitting?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required components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69923A"/>
                </a:solidFill>
              </a:rPr>
              <a:t>RDA groups contributing</a:t>
            </a:r>
            <a:endParaRPr lang="en-US" sz="2400" b="0" dirty="0">
              <a:solidFill>
                <a:srgbClr val="6992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8A618"/>
                </a:solidFill>
              </a:rPr>
              <a:t>RDA groups contributing</a:t>
            </a:r>
            <a:endParaRPr lang="en-US" kern="0" dirty="0">
              <a:solidFill>
                <a:srgbClr val="58A618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44005"/>
              </p:ext>
            </p:extLst>
          </p:nvPr>
        </p:nvGraphicFramePr>
        <p:xfrm>
          <a:off x="232235" y="1316725"/>
          <a:ext cx="84515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00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6147201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RDA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providing</a:t>
                      </a:r>
                      <a:r>
                        <a:rPr lang="de-DE" dirty="0" smtClean="0"/>
                        <a:t> ...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basic</a:t>
                      </a:r>
                      <a:r>
                        <a:rPr lang="de-DE" dirty="0" smtClean="0"/>
                        <a:t> FAIR </a:t>
                      </a:r>
                      <a:r>
                        <a:rPr lang="de-DE" dirty="0" err="1" smtClean="0"/>
                        <a:t>compliant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model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organise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notion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attribute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profiles</a:t>
                      </a:r>
                      <a:r>
                        <a:rPr lang="de-DE" baseline="0" dirty="0" smtClean="0"/>
                        <a:t> of </a:t>
                      </a:r>
                      <a:r>
                        <a:rPr lang="de-DE" baseline="0" dirty="0" err="1" smtClean="0"/>
                        <a:t>PID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services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DTR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mechanism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link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types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operations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Dyn DC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mechanism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correctly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refer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large </a:t>
                      </a:r>
                      <a:r>
                        <a:rPr lang="de-DE" dirty="0" err="1" smtClean="0"/>
                        <a:t>number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cases</a:t>
                      </a:r>
                      <a:r>
                        <a:rPr lang="de-DE" dirty="0" smtClean="0"/>
                        <a:t> for </a:t>
                      </a:r>
                      <a:r>
                        <a:rPr lang="de-DE" dirty="0" err="1" smtClean="0"/>
                        <a:t>typical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operations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MDC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metadata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schema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registry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DSA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WDS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set</a:t>
                      </a:r>
                      <a:r>
                        <a:rPr lang="de-DE" baseline="0" dirty="0" smtClean="0"/>
                        <a:t> of </a:t>
                      </a:r>
                      <a:r>
                        <a:rPr lang="de-DE" baseline="0" dirty="0" err="1" smtClean="0"/>
                        <a:t>rules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assess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quality</a:t>
                      </a:r>
                      <a:r>
                        <a:rPr lang="de-DE" baseline="0" dirty="0" smtClean="0"/>
                        <a:t> of </a:t>
                      </a:r>
                      <a:r>
                        <a:rPr lang="de-DE" baseline="0" dirty="0" err="1" smtClean="0"/>
                        <a:t>repositories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framework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discuss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document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Publ</a:t>
                      </a:r>
                      <a:r>
                        <a:rPr lang="de-DE" dirty="0" smtClean="0"/>
                        <a:t> Data Services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 </a:t>
                      </a:r>
                      <a:r>
                        <a:rPr lang="de-DE" dirty="0" err="1" smtClean="0"/>
                        <a:t>mechanism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universally</a:t>
                      </a:r>
                      <a:r>
                        <a:rPr lang="de-DE" dirty="0" smtClean="0"/>
                        <a:t> link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and </a:t>
                      </a:r>
                      <a:r>
                        <a:rPr lang="de-DE" dirty="0" err="1" smtClean="0"/>
                        <a:t>literature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Publ</a:t>
                      </a:r>
                      <a:r>
                        <a:rPr lang="de-DE" baseline="0" dirty="0" smtClean="0"/>
                        <a:t> Data Workflows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requirements</a:t>
                      </a:r>
                      <a:r>
                        <a:rPr lang="de-DE" baseline="0" dirty="0" smtClean="0"/>
                        <a:t> for </a:t>
                      </a:r>
                      <a:r>
                        <a:rPr lang="de-DE" baseline="0" dirty="0" err="1" smtClean="0"/>
                        <a:t>scientific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workflows</a:t>
                      </a:r>
                      <a:r>
                        <a:rPr lang="de-DE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Reproducibility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recommendations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make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reproducible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Legal </a:t>
                      </a:r>
                      <a:r>
                        <a:rPr lang="de-DE" dirty="0" err="1" smtClean="0"/>
                        <a:t>Interop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recommendations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about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licences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96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95500" y="1562100"/>
            <a:ext cx="4953000" cy="46482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82180" y="2238446"/>
            <a:ext cx="3379640" cy="330283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Fundamental Changes due to </a:t>
            </a:r>
            <a:r>
              <a:rPr lang="en-US" dirty="0" err="1" smtClean="0">
                <a:solidFill>
                  <a:schemeClr val="accent1"/>
                </a:solidFill>
              </a:rPr>
              <a:t>IoT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2388632"/>
            <a:ext cx="3048000" cy="30215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91" y="1284339"/>
            <a:ext cx="2523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00B0F0"/>
                </a:solidFill>
              </a:rPr>
              <a:t>Cyber</a:t>
            </a:r>
            <a:endParaRPr lang="de-DE" dirty="0">
              <a:solidFill>
                <a:srgbClr val="00B0F0"/>
              </a:solidFill>
            </a:endParaRPr>
          </a:p>
          <a:p>
            <a:pPr algn="ctr"/>
            <a:r>
              <a:rPr lang="de-DE" dirty="0" err="1">
                <a:solidFill>
                  <a:srgbClr val="00B0F0"/>
                </a:solidFill>
              </a:rPr>
              <a:t>infrastructure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459725" y="2161635"/>
            <a:ext cx="1382580" cy="1228960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221945" y="4933147"/>
            <a:ext cx="164339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CC6021"/>
                </a:solidFill>
              </a:rPr>
              <a:t>Physical</a:t>
            </a:r>
            <a:endParaRPr lang="de-DE" dirty="0">
              <a:solidFill>
                <a:srgbClr val="CC6021"/>
              </a:solidFill>
            </a:endParaRPr>
          </a:p>
          <a:p>
            <a:pPr algn="ctr"/>
            <a:r>
              <a:rPr lang="de-DE" dirty="0">
                <a:solidFill>
                  <a:srgbClr val="CC6021"/>
                </a:solidFill>
              </a:rPr>
              <a:t>Objects</a:t>
            </a:r>
            <a:endParaRPr lang="en-GB" dirty="0">
              <a:solidFill>
                <a:srgbClr val="CC602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096000" y="5080415"/>
            <a:ext cx="1125946" cy="192026"/>
          </a:xfrm>
          <a:prstGeom prst="straightConnector1">
            <a:avLst/>
          </a:prstGeom>
          <a:noFill/>
          <a:ln w="76200" cap="flat" cmpd="sng" algn="ctr">
            <a:solidFill>
              <a:srgbClr val="D96A2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08471" y="1207527"/>
            <a:ext cx="16033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58A618"/>
                </a:solidFill>
              </a:rPr>
              <a:t>Humans</a:t>
            </a:r>
            <a:endParaRPr lang="de-DE" dirty="0">
              <a:solidFill>
                <a:srgbClr val="58A618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 bwMode="auto">
          <a:xfrm flipH="1">
            <a:off x="6031390" y="1730747"/>
            <a:ext cx="1878743" cy="1506228"/>
          </a:xfrm>
          <a:prstGeom prst="straightConnector1">
            <a:avLst/>
          </a:prstGeom>
          <a:noFill/>
          <a:ln w="76200" cap="flat" cmpd="sng" algn="ctr">
            <a:solidFill>
              <a:srgbClr val="69923A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77880" y="5310443"/>
            <a:ext cx="162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adapted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from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Chris Greer, </a:t>
            </a:r>
            <a:r>
              <a:rPr lang="de-DE" sz="1200" dirty="0" err="1">
                <a:solidFill>
                  <a:schemeClr val="tx1"/>
                </a:solidFill>
              </a:rPr>
              <a:t>NIST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12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755576" y="192025"/>
            <a:ext cx="7560840" cy="7022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8A618"/>
                </a:solidFill>
              </a:rPr>
              <a:t>RDA groups contributing</a:t>
            </a:r>
            <a:endParaRPr lang="en-US" kern="0" dirty="0">
              <a:solidFill>
                <a:srgbClr val="58A618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61004"/>
              </p:ext>
            </p:extLst>
          </p:nvPr>
        </p:nvGraphicFramePr>
        <p:xfrm>
          <a:off x="388256" y="1316725"/>
          <a:ext cx="82954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756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5568724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Brokering</a:t>
                      </a:r>
                      <a:r>
                        <a:rPr lang="de-DE" dirty="0" smtClean="0"/>
                        <a:t> Framework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studying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possibilities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apply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brokering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Collection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Provides</a:t>
                      </a:r>
                      <a:r>
                        <a:rPr lang="en-GB" baseline="0" dirty="0" smtClean="0"/>
                        <a:t> collection builder interface specifications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08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23796" y="5310040"/>
            <a:ext cx="3845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Questions</a:t>
            </a:r>
            <a:r>
              <a:rPr lang="de-DE" sz="2400" dirty="0" smtClean="0">
                <a:solidFill>
                  <a:schemeClr val="tx1"/>
                </a:solidFill>
              </a:rPr>
              <a:t>/Comments?</a:t>
            </a:r>
            <a:endParaRPr lang="de-DE" sz="2400" dirty="0">
              <a:solidFill>
                <a:schemeClr val="tx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346830" y="86533"/>
            <a:ext cx="722327" cy="525780"/>
            <a:chOff x="2620613" y="433070"/>
            <a:chExt cx="4537308" cy="2838987"/>
          </a:xfrm>
        </p:grpSpPr>
        <p:pic>
          <p:nvPicPr>
            <p:cNvPr id="8" name="Picture 2" descr="C:\Users\Peter\Desktop\rda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613" y="433070"/>
              <a:ext cx="4537308" cy="2838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4019550" y="2743200"/>
              <a:ext cx="1733550" cy="425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Picture 2" descr="http://www.zdf.de/ZDF/zdfportal/blob/27885446/2/d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40" y="2238445"/>
            <a:ext cx="4939435" cy="29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0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095500" y="1562100"/>
            <a:ext cx="4953000" cy="46482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82180" y="2238446"/>
            <a:ext cx="3379640" cy="330283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Fundamental Changes due to </a:t>
            </a:r>
            <a:r>
              <a:rPr lang="en-US" dirty="0" err="1">
                <a:solidFill>
                  <a:schemeClr val="accent1"/>
                </a:solidFill>
              </a:rPr>
              <a:t>IoT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2388632"/>
            <a:ext cx="3048000" cy="30215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</a:t>
            </a:r>
          </a:p>
        </p:txBody>
      </p:sp>
      <p:sp>
        <p:nvSpPr>
          <p:cNvPr id="15" name="Decagon 14"/>
          <p:cNvSpPr/>
          <p:nvPr/>
        </p:nvSpPr>
        <p:spPr>
          <a:xfrm flipH="1" flipV="1">
            <a:off x="4602482" y="49072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 flipH="1" flipV="1">
            <a:off x="4602482" y="23926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 flipH="1" flipV="1">
            <a:off x="4907282" y="30784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 flipH="1" flipV="1">
            <a:off x="3916682" y="40690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 flipH="1" flipV="1">
            <a:off x="4831082" y="53340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 flipH="1" flipV="1">
            <a:off x="5135882" y="41452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 flipH="1" flipV="1">
            <a:off x="3230882" y="32004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ecagon 21"/>
          <p:cNvSpPr/>
          <p:nvPr/>
        </p:nvSpPr>
        <p:spPr>
          <a:xfrm flipH="1" flipV="1">
            <a:off x="3688082" y="46786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ecagon 22"/>
          <p:cNvSpPr/>
          <p:nvPr/>
        </p:nvSpPr>
        <p:spPr>
          <a:xfrm flipH="1" flipV="1">
            <a:off x="6019801" y="42214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1" idx="8"/>
          </p:cNvCxnSpPr>
          <p:nvPr/>
        </p:nvCxnSpPr>
        <p:spPr>
          <a:xfrm>
            <a:off x="3260805" y="3246120"/>
            <a:ext cx="678736" cy="82296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9"/>
            <a:endCxn id="18" idx="5"/>
          </p:cNvCxnSpPr>
          <p:nvPr/>
        </p:nvCxnSpPr>
        <p:spPr>
          <a:xfrm flipH="1">
            <a:off x="3958034" y="3124200"/>
            <a:ext cx="965043" cy="95361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4"/>
            <a:endCxn id="22" idx="9"/>
          </p:cNvCxnSpPr>
          <p:nvPr/>
        </p:nvCxnSpPr>
        <p:spPr>
          <a:xfrm flipH="1">
            <a:off x="3703877" y="4069080"/>
            <a:ext cx="242727" cy="65532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4"/>
          </p:cNvCxnSpPr>
          <p:nvPr/>
        </p:nvCxnSpPr>
        <p:spPr>
          <a:xfrm flipH="1">
            <a:off x="3962401" y="2392680"/>
            <a:ext cx="670004" cy="16764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9"/>
            <a:endCxn id="17" idx="2"/>
          </p:cNvCxnSpPr>
          <p:nvPr/>
        </p:nvCxnSpPr>
        <p:spPr>
          <a:xfrm>
            <a:off x="4618277" y="2438400"/>
            <a:ext cx="293370" cy="64881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9"/>
            <a:endCxn id="20" idx="0"/>
          </p:cNvCxnSpPr>
          <p:nvPr/>
        </p:nvCxnSpPr>
        <p:spPr>
          <a:xfrm>
            <a:off x="4923077" y="3124200"/>
            <a:ext cx="217170" cy="10580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4"/>
            <a:endCxn id="15" idx="5"/>
          </p:cNvCxnSpPr>
          <p:nvPr/>
        </p:nvCxnSpPr>
        <p:spPr>
          <a:xfrm>
            <a:off x="3946604" y="4069080"/>
            <a:ext cx="697230" cy="84693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2"/>
            <a:endCxn id="19" idx="1"/>
          </p:cNvCxnSpPr>
          <p:nvPr/>
        </p:nvCxnSpPr>
        <p:spPr>
          <a:xfrm flipH="1">
            <a:off x="4831082" y="4154012"/>
            <a:ext cx="309166" cy="120284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0" idx="0"/>
            <a:endCxn id="15" idx="6"/>
          </p:cNvCxnSpPr>
          <p:nvPr/>
        </p:nvCxnSpPr>
        <p:spPr>
          <a:xfrm flipH="1">
            <a:off x="4648201" y="4182268"/>
            <a:ext cx="492047" cy="7478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8"/>
            <a:endCxn id="20" idx="8"/>
          </p:cNvCxnSpPr>
          <p:nvPr/>
        </p:nvCxnSpPr>
        <p:spPr>
          <a:xfrm flipH="1" flipV="1">
            <a:off x="5165805" y="4191000"/>
            <a:ext cx="883919" cy="762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ecagon 34"/>
          <p:cNvSpPr/>
          <p:nvPr/>
        </p:nvSpPr>
        <p:spPr>
          <a:xfrm flipH="1" flipV="1">
            <a:off x="3810001" y="51816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ecagon 35"/>
          <p:cNvSpPr/>
          <p:nvPr/>
        </p:nvSpPr>
        <p:spPr>
          <a:xfrm flipH="1" flipV="1">
            <a:off x="5516882" y="31242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ecagon 36"/>
          <p:cNvSpPr/>
          <p:nvPr/>
        </p:nvSpPr>
        <p:spPr>
          <a:xfrm flipH="1" flipV="1">
            <a:off x="6050282" y="36880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ecagon 37"/>
          <p:cNvSpPr/>
          <p:nvPr/>
        </p:nvSpPr>
        <p:spPr>
          <a:xfrm flipH="1" flipV="1">
            <a:off x="3383282" y="48310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22" idx="7"/>
            <a:endCxn id="38" idx="5"/>
          </p:cNvCxnSpPr>
          <p:nvPr/>
        </p:nvCxnSpPr>
        <p:spPr>
          <a:xfrm flipH="1">
            <a:off x="3424634" y="4715668"/>
            <a:ext cx="304800" cy="12414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3"/>
            <a:endCxn id="35" idx="0"/>
          </p:cNvCxnSpPr>
          <p:nvPr/>
        </p:nvCxnSpPr>
        <p:spPr>
          <a:xfrm>
            <a:off x="3703878" y="4678680"/>
            <a:ext cx="110489" cy="53990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7" idx="6"/>
            <a:endCxn id="36" idx="5"/>
          </p:cNvCxnSpPr>
          <p:nvPr/>
        </p:nvCxnSpPr>
        <p:spPr>
          <a:xfrm>
            <a:off x="4953001" y="3101340"/>
            <a:ext cx="605234" cy="3159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8"/>
            <a:endCxn id="37" idx="7"/>
          </p:cNvCxnSpPr>
          <p:nvPr/>
        </p:nvCxnSpPr>
        <p:spPr>
          <a:xfrm>
            <a:off x="4937204" y="3124200"/>
            <a:ext cx="1154430" cy="6008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5"/>
            <a:endCxn id="35" idx="6"/>
          </p:cNvCxnSpPr>
          <p:nvPr/>
        </p:nvCxnSpPr>
        <p:spPr>
          <a:xfrm flipH="1">
            <a:off x="3855719" y="4916012"/>
            <a:ext cx="788115" cy="28844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ecagon 43"/>
          <p:cNvSpPr/>
          <p:nvPr/>
        </p:nvSpPr>
        <p:spPr>
          <a:xfrm flipH="1" flipV="1">
            <a:off x="3688082" y="26670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ecagon 44"/>
          <p:cNvSpPr/>
          <p:nvPr/>
        </p:nvSpPr>
        <p:spPr>
          <a:xfrm flipH="1" flipV="1">
            <a:off x="5638801" y="28194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36" idx="5"/>
            <a:endCxn id="45" idx="4"/>
          </p:cNvCxnSpPr>
          <p:nvPr/>
        </p:nvCxnSpPr>
        <p:spPr>
          <a:xfrm flipV="1">
            <a:off x="5558235" y="2819400"/>
            <a:ext cx="110489" cy="31353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1"/>
            <a:endCxn id="17" idx="5"/>
          </p:cNvCxnSpPr>
          <p:nvPr/>
        </p:nvCxnSpPr>
        <p:spPr>
          <a:xfrm>
            <a:off x="3688082" y="2689860"/>
            <a:ext cx="1260553" cy="39735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4948" y="1284339"/>
            <a:ext cx="1503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00B0F0"/>
                </a:solidFill>
              </a:rPr>
              <a:t>Internet</a:t>
            </a:r>
          </a:p>
          <a:p>
            <a:pPr algn="ctr"/>
            <a:r>
              <a:rPr lang="de-DE" dirty="0">
                <a:solidFill>
                  <a:srgbClr val="00B0F0"/>
                </a:solidFill>
              </a:rPr>
              <a:t>WWW</a:t>
            </a:r>
          </a:p>
          <a:p>
            <a:pPr algn="ctr"/>
            <a:r>
              <a:rPr lang="de-DE" dirty="0">
                <a:solidFill>
                  <a:srgbClr val="00B0F0"/>
                </a:solidFill>
              </a:rPr>
              <a:t>etc.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922055" y="2238446"/>
            <a:ext cx="1920250" cy="1152149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6968208" y="1207527"/>
            <a:ext cx="1883850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58A618"/>
                </a:solidFill>
              </a:rPr>
              <a:t>Humans</a:t>
            </a:r>
            <a:endParaRPr lang="de-DE" dirty="0">
              <a:solidFill>
                <a:srgbClr val="58A618"/>
              </a:solidFill>
            </a:endParaRPr>
          </a:p>
          <a:p>
            <a:pPr algn="ctr"/>
            <a:r>
              <a:rPr lang="de-DE" dirty="0" err="1">
                <a:solidFill>
                  <a:srgbClr val="58A618"/>
                </a:solidFill>
              </a:rPr>
              <a:t>Actors</a:t>
            </a:r>
            <a:endParaRPr lang="de-DE" dirty="0">
              <a:solidFill>
                <a:srgbClr val="58A618"/>
              </a:solidFill>
            </a:endParaRPr>
          </a:p>
          <a:p>
            <a:pPr algn="ctr"/>
            <a:r>
              <a:rPr lang="de-DE" dirty="0">
                <a:solidFill>
                  <a:srgbClr val="58A618"/>
                </a:solidFill>
              </a:rPr>
              <a:t>Mediators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6031391" y="2545685"/>
            <a:ext cx="1305769" cy="691290"/>
          </a:xfrm>
          <a:prstGeom prst="straightConnector1">
            <a:avLst/>
          </a:prstGeom>
          <a:noFill/>
          <a:ln w="76200" cap="flat" cmpd="sng" algn="ctr">
            <a:solidFill>
              <a:srgbClr val="69923A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577880" y="5310443"/>
            <a:ext cx="162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adapted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from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Chris Greer, </a:t>
            </a:r>
            <a:r>
              <a:rPr lang="de-DE" sz="1200" dirty="0" err="1">
                <a:solidFill>
                  <a:schemeClr val="tx1"/>
                </a:solidFill>
              </a:rPr>
              <a:t>NIST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21945" y="4933147"/>
            <a:ext cx="164339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CC6021"/>
                </a:solidFill>
              </a:rPr>
              <a:t>Physical</a:t>
            </a:r>
            <a:endParaRPr lang="de-DE" dirty="0">
              <a:solidFill>
                <a:srgbClr val="CC6021"/>
              </a:solidFill>
            </a:endParaRPr>
          </a:p>
          <a:p>
            <a:pPr algn="ctr"/>
            <a:r>
              <a:rPr lang="de-DE" dirty="0">
                <a:solidFill>
                  <a:srgbClr val="CC6021"/>
                </a:solidFill>
              </a:rPr>
              <a:t>Objects</a:t>
            </a:r>
            <a:endParaRPr lang="en-GB" dirty="0">
              <a:solidFill>
                <a:srgbClr val="CC602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 flipV="1">
            <a:off x="6096000" y="5080415"/>
            <a:ext cx="1125946" cy="192026"/>
          </a:xfrm>
          <a:prstGeom prst="straightConnector1">
            <a:avLst/>
          </a:prstGeom>
          <a:noFill/>
          <a:ln w="76200" cap="flat" cmpd="sng" algn="ctr">
            <a:solidFill>
              <a:srgbClr val="D96A2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539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95500" y="1562100"/>
            <a:ext cx="4953000" cy="46482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882180" y="2238446"/>
            <a:ext cx="3379640" cy="330283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755576" y="215677"/>
            <a:ext cx="7560840" cy="9810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Fundamental Changes due to </a:t>
            </a:r>
            <a:r>
              <a:rPr lang="en-US" dirty="0" err="1">
                <a:solidFill>
                  <a:schemeClr val="accent1"/>
                </a:solidFill>
              </a:rPr>
              <a:t>IoT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2388632"/>
            <a:ext cx="3048000" cy="30215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</a:t>
            </a:r>
          </a:p>
        </p:txBody>
      </p:sp>
      <p:sp>
        <p:nvSpPr>
          <p:cNvPr id="5" name="Decagon 4"/>
          <p:cNvSpPr/>
          <p:nvPr/>
        </p:nvSpPr>
        <p:spPr>
          <a:xfrm flipH="1" flipV="1">
            <a:off x="4602482" y="49072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ecagon 5"/>
          <p:cNvSpPr/>
          <p:nvPr/>
        </p:nvSpPr>
        <p:spPr>
          <a:xfrm flipH="1" flipV="1">
            <a:off x="4602482" y="23926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ecagon 6"/>
          <p:cNvSpPr/>
          <p:nvPr/>
        </p:nvSpPr>
        <p:spPr>
          <a:xfrm flipH="1" flipV="1">
            <a:off x="4907282" y="30784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cagon 7"/>
          <p:cNvSpPr/>
          <p:nvPr/>
        </p:nvSpPr>
        <p:spPr>
          <a:xfrm flipH="1" flipV="1">
            <a:off x="3916682" y="40690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ecagon 8"/>
          <p:cNvSpPr/>
          <p:nvPr/>
        </p:nvSpPr>
        <p:spPr>
          <a:xfrm flipH="1" flipV="1">
            <a:off x="4831082" y="53340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ecagon 9"/>
          <p:cNvSpPr/>
          <p:nvPr/>
        </p:nvSpPr>
        <p:spPr>
          <a:xfrm flipH="1" flipV="1">
            <a:off x="5135882" y="41452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ecagon 10"/>
          <p:cNvSpPr/>
          <p:nvPr/>
        </p:nvSpPr>
        <p:spPr>
          <a:xfrm flipH="1" flipV="1">
            <a:off x="3230882" y="32004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 flipH="1" flipV="1">
            <a:off x="3688082" y="46786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cagon 12"/>
          <p:cNvSpPr/>
          <p:nvPr/>
        </p:nvSpPr>
        <p:spPr>
          <a:xfrm flipH="1" flipV="1">
            <a:off x="6019801" y="42214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8"/>
          </p:cNvCxnSpPr>
          <p:nvPr/>
        </p:nvCxnSpPr>
        <p:spPr>
          <a:xfrm>
            <a:off x="3260805" y="3246120"/>
            <a:ext cx="678736" cy="8229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9"/>
            <a:endCxn id="8" idx="5"/>
          </p:cNvCxnSpPr>
          <p:nvPr/>
        </p:nvCxnSpPr>
        <p:spPr>
          <a:xfrm flipH="1">
            <a:off x="3958034" y="3124200"/>
            <a:ext cx="965043" cy="95361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12" idx="9"/>
          </p:cNvCxnSpPr>
          <p:nvPr/>
        </p:nvCxnSpPr>
        <p:spPr>
          <a:xfrm flipH="1">
            <a:off x="3703877" y="4069080"/>
            <a:ext cx="242727" cy="65532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</p:cNvCxnSpPr>
          <p:nvPr/>
        </p:nvCxnSpPr>
        <p:spPr>
          <a:xfrm flipH="1">
            <a:off x="3962401" y="2392680"/>
            <a:ext cx="670004" cy="16764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9"/>
            <a:endCxn id="7" idx="2"/>
          </p:cNvCxnSpPr>
          <p:nvPr/>
        </p:nvCxnSpPr>
        <p:spPr>
          <a:xfrm>
            <a:off x="4618277" y="2438400"/>
            <a:ext cx="293370" cy="64881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9"/>
            <a:endCxn id="10" idx="0"/>
          </p:cNvCxnSpPr>
          <p:nvPr/>
        </p:nvCxnSpPr>
        <p:spPr>
          <a:xfrm>
            <a:off x="4923077" y="3124200"/>
            <a:ext cx="217170" cy="105806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5" idx="5"/>
          </p:cNvCxnSpPr>
          <p:nvPr/>
        </p:nvCxnSpPr>
        <p:spPr>
          <a:xfrm>
            <a:off x="3946604" y="4069080"/>
            <a:ext cx="697230" cy="84693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9" idx="1"/>
          </p:cNvCxnSpPr>
          <p:nvPr/>
        </p:nvCxnSpPr>
        <p:spPr>
          <a:xfrm flipH="1">
            <a:off x="4831082" y="4154012"/>
            <a:ext cx="309166" cy="120284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5" idx="6"/>
          </p:cNvCxnSpPr>
          <p:nvPr/>
        </p:nvCxnSpPr>
        <p:spPr>
          <a:xfrm flipH="1">
            <a:off x="4648201" y="4182268"/>
            <a:ext cx="492047" cy="74787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8"/>
            <a:endCxn id="10" idx="8"/>
          </p:cNvCxnSpPr>
          <p:nvPr/>
        </p:nvCxnSpPr>
        <p:spPr>
          <a:xfrm flipH="1" flipV="1">
            <a:off x="5165805" y="4191000"/>
            <a:ext cx="883919" cy="762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ecagon 23"/>
          <p:cNvSpPr/>
          <p:nvPr/>
        </p:nvSpPr>
        <p:spPr>
          <a:xfrm flipH="1" flipV="1">
            <a:off x="3810001" y="51816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ecagon 24"/>
          <p:cNvSpPr/>
          <p:nvPr/>
        </p:nvSpPr>
        <p:spPr>
          <a:xfrm flipH="1" flipV="1">
            <a:off x="5516882" y="31242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ecagon 25"/>
          <p:cNvSpPr/>
          <p:nvPr/>
        </p:nvSpPr>
        <p:spPr>
          <a:xfrm flipH="1" flipV="1">
            <a:off x="6050282" y="36880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ecagon 26"/>
          <p:cNvSpPr/>
          <p:nvPr/>
        </p:nvSpPr>
        <p:spPr>
          <a:xfrm flipH="1" flipV="1">
            <a:off x="3383282" y="483108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2" idx="7"/>
            <a:endCxn id="27" idx="5"/>
          </p:cNvCxnSpPr>
          <p:nvPr/>
        </p:nvCxnSpPr>
        <p:spPr>
          <a:xfrm flipH="1">
            <a:off x="3424634" y="4715668"/>
            <a:ext cx="304800" cy="12414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3"/>
            <a:endCxn id="24" idx="0"/>
          </p:cNvCxnSpPr>
          <p:nvPr/>
        </p:nvCxnSpPr>
        <p:spPr>
          <a:xfrm>
            <a:off x="3703878" y="4678680"/>
            <a:ext cx="110489" cy="53990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6"/>
            <a:endCxn id="25" idx="5"/>
          </p:cNvCxnSpPr>
          <p:nvPr/>
        </p:nvCxnSpPr>
        <p:spPr>
          <a:xfrm>
            <a:off x="4953001" y="3101340"/>
            <a:ext cx="605234" cy="3159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8"/>
            <a:endCxn id="26" idx="7"/>
          </p:cNvCxnSpPr>
          <p:nvPr/>
        </p:nvCxnSpPr>
        <p:spPr>
          <a:xfrm>
            <a:off x="4937204" y="3124200"/>
            <a:ext cx="1154430" cy="60086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5"/>
            <a:endCxn id="24" idx="6"/>
          </p:cNvCxnSpPr>
          <p:nvPr/>
        </p:nvCxnSpPr>
        <p:spPr>
          <a:xfrm flipH="1">
            <a:off x="3855719" y="4916012"/>
            <a:ext cx="788115" cy="28844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ecagon 33"/>
          <p:cNvSpPr/>
          <p:nvPr/>
        </p:nvSpPr>
        <p:spPr>
          <a:xfrm flipH="1" flipV="1">
            <a:off x="3688082" y="26670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ecagon 34"/>
          <p:cNvSpPr/>
          <p:nvPr/>
        </p:nvSpPr>
        <p:spPr>
          <a:xfrm flipH="1" flipV="1">
            <a:off x="5638801" y="2819400"/>
            <a:ext cx="45719" cy="4572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25" idx="5"/>
            <a:endCxn id="35" idx="4"/>
          </p:cNvCxnSpPr>
          <p:nvPr/>
        </p:nvCxnSpPr>
        <p:spPr>
          <a:xfrm flipV="1">
            <a:off x="5558235" y="2819400"/>
            <a:ext cx="110489" cy="31353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4" idx="1"/>
            <a:endCxn id="7" idx="5"/>
          </p:cNvCxnSpPr>
          <p:nvPr/>
        </p:nvCxnSpPr>
        <p:spPr>
          <a:xfrm>
            <a:off x="3688082" y="2689860"/>
            <a:ext cx="1260553" cy="39735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4"/>
          </p:cNvCxnSpPr>
          <p:nvPr/>
        </p:nvCxnSpPr>
        <p:spPr>
          <a:xfrm flipH="1" flipV="1">
            <a:off x="5539741" y="1981200"/>
            <a:ext cx="128983" cy="8382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6"/>
          </p:cNvCxnSpPr>
          <p:nvPr/>
        </p:nvCxnSpPr>
        <p:spPr>
          <a:xfrm>
            <a:off x="5684520" y="2842260"/>
            <a:ext cx="335281" cy="12954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6"/>
          </p:cNvCxnSpPr>
          <p:nvPr/>
        </p:nvCxnSpPr>
        <p:spPr>
          <a:xfrm flipV="1">
            <a:off x="5684520" y="2667000"/>
            <a:ext cx="563881" cy="1752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7"/>
          </p:cNvCxnSpPr>
          <p:nvPr/>
        </p:nvCxnSpPr>
        <p:spPr>
          <a:xfrm flipV="1">
            <a:off x="6091635" y="2865120"/>
            <a:ext cx="471091" cy="85994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8"/>
          </p:cNvCxnSpPr>
          <p:nvPr/>
        </p:nvCxnSpPr>
        <p:spPr>
          <a:xfrm>
            <a:off x="6080205" y="3733800"/>
            <a:ext cx="549196" cy="1905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5"/>
          </p:cNvCxnSpPr>
          <p:nvPr/>
        </p:nvCxnSpPr>
        <p:spPr>
          <a:xfrm flipV="1">
            <a:off x="6061154" y="3962400"/>
            <a:ext cx="568247" cy="26781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4"/>
          </p:cNvCxnSpPr>
          <p:nvPr/>
        </p:nvCxnSpPr>
        <p:spPr>
          <a:xfrm>
            <a:off x="6049723" y="4221480"/>
            <a:ext cx="513002" cy="42374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3" idx="2"/>
          </p:cNvCxnSpPr>
          <p:nvPr/>
        </p:nvCxnSpPr>
        <p:spPr>
          <a:xfrm>
            <a:off x="6024166" y="4230212"/>
            <a:ext cx="321110" cy="83002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618277" y="2133600"/>
            <a:ext cx="517605" cy="3048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</p:cNvCxnSpPr>
          <p:nvPr/>
        </p:nvCxnSpPr>
        <p:spPr>
          <a:xfrm flipH="1" flipV="1">
            <a:off x="4440556" y="1828800"/>
            <a:ext cx="207645" cy="58674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</p:cNvCxnSpPr>
          <p:nvPr/>
        </p:nvCxnSpPr>
        <p:spPr>
          <a:xfrm flipV="1">
            <a:off x="3688082" y="2122170"/>
            <a:ext cx="350519" cy="56769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2"/>
          </p:cNvCxnSpPr>
          <p:nvPr/>
        </p:nvCxnSpPr>
        <p:spPr>
          <a:xfrm flipV="1">
            <a:off x="3692447" y="1828800"/>
            <a:ext cx="11430" cy="84693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1"/>
          </p:cNvCxnSpPr>
          <p:nvPr/>
        </p:nvCxnSpPr>
        <p:spPr>
          <a:xfrm flipH="1" flipV="1">
            <a:off x="3276601" y="2628900"/>
            <a:ext cx="411481" cy="609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2"/>
          </p:cNvCxnSpPr>
          <p:nvPr/>
        </p:nvCxnSpPr>
        <p:spPr>
          <a:xfrm flipH="1" flipV="1">
            <a:off x="3101341" y="2388630"/>
            <a:ext cx="133907" cy="82050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5"/>
          </p:cNvCxnSpPr>
          <p:nvPr/>
        </p:nvCxnSpPr>
        <p:spPr>
          <a:xfrm flipH="1">
            <a:off x="2428876" y="3209132"/>
            <a:ext cx="843359" cy="56276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7" idx="5"/>
          </p:cNvCxnSpPr>
          <p:nvPr/>
        </p:nvCxnSpPr>
        <p:spPr>
          <a:xfrm flipH="1" flipV="1">
            <a:off x="2667001" y="4267200"/>
            <a:ext cx="757634" cy="57261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971801" y="4831080"/>
            <a:ext cx="452834" cy="990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4" idx="5"/>
          </p:cNvCxnSpPr>
          <p:nvPr/>
        </p:nvCxnSpPr>
        <p:spPr>
          <a:xfrm flipH="1">
            <a:off x="3596641" y="5190332"/>
            <a:ext cx="254713" cy="28256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7" idx="1"/>
          </p:cNvCxnSpPr>
          <p:nvPr/>
        </p:nvCxnSpPr>
        <p:spPr>
          <a:xfrm flipH="1">
            <a:off x="2819401" y="4853940"/>
            <a:ext cx="563881" cy="3276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4" idx="8"/>
          </p:cNvCxnSpPr>
          <p:nvPr/>
        </p:nvCxnSpPr>
        <p:spPr>
          <a:xfrm flipH="1">
            <a:off x="3235248" y="5227320"/>
            <a:ext cx="604676" cy="33141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688082" y="5181600"/>
            <a:ext cx="167638" cy="731416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4" idx="6"/>
          </p:cNvCxnSpPr>
          <p:nvPr/>
        </p:nvCxnSpPr>
        <p:spPr>
          <a:xfrm>
            <a:off x="3855720" y="5204460"/>
            <a:ext cx="462638" cy="708556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9" idx="4"/>
          </p:cNvCxnSpPr>
          <p:nvPr/>
        </p:nvCxnSpPr>
        <p:spPr>
          <a:xfrm>
            <a:off x="4861005" y="5334000"/>
            <a:ext cx="91084" cy="579016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9" idx="3"/>
          </p:cNvCxnSpPr>
          <p:nvPr/>
        </p:nvCxnSpPr>
        <p:spPr>
          <a:xfrm>
            <a:off x="4846877" y="5334000"/>
            <a:ext cx="1005282" cy="28950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1" idx="1"/>
          </p:cNvCxnSpPr>
          <p:nvPr/>
        </p:nvCxnSpPr>
        <p:spPr>
          <a:xfrm flipH="1" flipV="1">
            <a:off x="2428875" y="3200400"/>
            <a:ext cx="802006" cy="228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2181" y="568989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Cyber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191" y="1284339"/>
            <a:ext cx="2523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00B0F0"/>
                </a:solidFill>
              </a:rPr>
              <a:t>Cyber</a:t>
            </a:r>
            <a:endParaRPr lang="de-DE" dirty="0">
              <a:solidFill>
                <a:srgbClr val="00B0F0"/>
              </a:solidFill>
            </a:endParaRPr>
          </a:p>
          <a:p>
            <a:pPr algn="ctr"/>
            <a:r>
              <a:rPr lang="de-DE" dirty="0" err="1">
                <a:solidFill>
                  <a:srgbClr val="00B0F0"/>
                </a:solidFill>
              </a:rPr>
              <a:t>infrastructure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459725" y="2161635"/>
            <a:ext cx="1382580" cy="1228960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7254253" y="4678680"/>
            <a:ext cx="1463862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CC6021"/>
                </a:solidFill>
              </a:rPr>
              <a:t>PO</a:t>
            </a:r>
          </a:p>
          <a:p>
            <a:pPr algn="ctr"/>
            <a:r>
              <a:rPr lang="de-DE" dirty="0" err="1">
                <a:solidFill>
                  <a:srgbClr val="CC6021"/>
                </a:solidFill>
              </a:rPr>
              <a:t>directly</a:t>
            </a:r>
            <a:endParaRPr lang="de-DE" dirty="0">
              <a:solidFill>
                <a:srgbClr val="CC6021"/>
              </a:solidFill>
            </a:endParaRPr>
          </a:p>
          <a:p>
            <a:pPr algn="ctr"/>
            <a:r>
              <a:rPr lang="de-DE" dirty="0" err="1">
                <a:solidFill>
                  <a:srgbClr val="CC6021"/>
                </a:solidFill>
              </a:rPr>
              <a:t>acting</a:t>
            </a:r>
            <a:endParaRPr lang="en-GB" dirty="0">
              <a:solidFill>
                <a:srgbClr val="CC602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H="1" flipV="1">
            <a:off x="6096000" y="5080415"/>
            <a:ext cx="1125946" cy="192026"/>
          </a:xfrm>
          <a:prstGeom prst="straightConnector1">
            <a:avLst/>
          </a:prstGeom>
          <a:noFill/>
          <a:ln w="76200" cap="flat" cmpd="sng" algn="ctr">
            <a:solidFill>
              <a:srgbClr val="D96A2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6987445" y="1015305"/>
            <a:ext cx="1845377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58A618"/>
                </a:solidFill>
              </a:rPr>
              <a:t>Humans</a:t>
            </a:r>
            <a:endParaRPr lang="de-DE" dirty="0">
              <a:solidFill>
                <a:srgbClr val="58A618"/>
              </a:solidFill>
            </a:endParaRPr>
          </a:p>
          <a:p>
            <a:pPr algn="ctr"/>
            <a:r>
              <a:rPr lang="de-DE" dirty="0" err="1">
                <a:solidFill>
                  <a:srgbClr val="58A618"/>
                </a:solidFill>
              </a:rPr>
              <a:t>often</a:t>
            </a:r>
            <a:endParaRPr lang="de-DE" dirty="0">
              <a:solidFill>
                <a:srgbClr val="58A618"/>
              </a:solidFill>
            </a:endParaRPr>
          </a:p>
          <a:p>
            <a:pPr algn="ctr"/>
            <a:r>
              <a:rPr lang="de-DE" dirty="0" err="1">
                <a:solidFill>
                  <a:srgbClr val="58A618"/>
                </a:solidFill>
              </a:rPr>
              <a:t>bypassed</a:t>
            </a:r>
            <a:endParaRPr lang="de-DE" dirty="0">
              <a:solidFill>
                <a:srgbClr val="58A618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>
            <a:off x="6031391" y="2483861"/>
            <a:ext cx="1420984" cy="753114"/>
          </a:xfrm>
          <a:prstGeom prst="straightConnector1">
            <a:avLst/>
          </a:prstGeom>
          <a:noFill/>
          <a:ln w="76200" cap="flat" cmpd="sng" algn="ctr">
            <a:solidFill>
              <a:srgbClr val="69923A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577880" y="5310443"/>
            <a:ext cx="162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adapted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from</a:t>
            </a:r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Chris Greer, </a:t>
            </a:r>
            <a:r>
              <a:rPr lang="de-DE" sz="1200" dirty="0" err="1">
                <a:solidFill>
                  <a:schemeClr val="tx1"/>
                </a:solidFill>
              </a:rPr>
              <a:t>NIST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65" y="120032"/>
            <a:ext cx="787849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58A618"/>
                </a:solidFill>
              </a:rPr>
              <a:t>Brokering &amp; Complexity</a:t>
            </a:r>
            <a:endParaRPr lang="en-US" sz="4000" dirty="0">
              <a:solidFill>
                <a:srgbClr val="58A618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1435124"/>
              </p:ext>
            </p:extLst>
          </p:nvPr>
        </p:nvGraphicFramePr>
        <p:xfrm>
          <a:off x="3929510" y="2099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0" y="1417638"/>
            <a:ext cx="30480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260" y="3220847"/>
            <a:ext cx="422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8A618"/>
                </a:solidFill>
              </a:rPr>
              <a:t>Allow different implementations of a common conceptual object</a:t>
            </a:r>
            <a:endParaRPr lang="en-US" sz="1800" dirty="0">
              <a:solidFill>
                <a:srgbClr val="58A61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62322">
            <a:off x="2335781" y="1515418"/>
            <a:ext cx="1882247" cy="52322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Brokering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838" y="1196435"/>
            <a:ext cx="2183611" cy="52322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Abstraction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293949">
            <a:off x="122263" y="2209413"/>
            <a:ext cx="3041217" cy="52322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9B9C"/>
                </a:solidFill>
              </a:rPr>
              <a:t>Implementations</a:t>
            </a:r>
            <a:endParaRPr lang="en-US" sz="2400" dirty="0">
              <a:solidFill>
                <a:srgbClr val="9A9B9C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73083216"/>
              </p:ext>
            </p:extLst>
          </p:nvPr>
        </p:nvGraphicFramePr>
        <p:xfrm>
          <a:off x="4378496" y="3805938"/>
          <a:ext cx="5102444" cy="303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7274" y="5589573"/>
            <a:ext cx="45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8A618"/>
                </a:solidFill>
              </a:rPr>
              <a:t>Mediate among different artifact types</a:t>
            </a:r>
            <a:endParaRPr lang="en-US" sz="1800" dirty="0">
              <a:solidFill>
                <a:srgbClr val="58A618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43" y="4374987"/>
            <a:ext cx="1687123" cy="9479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174" y="4627234"/>
            <a:ext cx="1012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A9B9C"/>
                </a:solidFill>
              </a:rPr>
              <a:t>Type A</a:t>
            </a:r>
            <a:endParaRPr lang="en-US" sz="2000" dirty="0">
              <a:solidFill>
                <a:srgbClr val="9A9B9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2829" y="4646535"/>
            <a:ext cx="1012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Type B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0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126170"/>
            <a:ext cx="7796214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Workflow Abstractions and Implementations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421041"/>
            <a:ext cx="8602720" cy="4579008"/>
          </a:xfrm>
        </p:spPr>
        <p:txBody>
          <a:bodyPr/>
          <a:lstStyle/>
          <a:p>
            <a:r>
              <a:rPr lang="en-US" sz="2400" dirty="0" smtClean="0"/>
              <a:t>Distinguish between two different types of Workflow specifications/notations</a:t>
            </a:r>
          </a:p>
          <a:p>
            <a:pPr lvl="1"/>
            <a:r>
              <a:rPr lang="en-US" sz="2000" b="1" dirty="0" smtClean="0"/>
              <a:t>Abstract Workflow</a:t>
            </a:r>
            <a:endParaRPr lang="en-US" sz="2000" dirty="0" smtClean="0"/>
          </a:p>
          <a:p>
            <a:pPr lvl="1"/>
            <a:r>
              <a:rPr lang="en-US" sz="2000" b="1" dirty="0" smtClean="0"/>
              <a:t>Executable Workflow</a:t>
            </a:r>
            <a:endParaRPr lang="en-US" sz="2000" dirty="0" smtClean="0"/>
          </a:p>
          <a:p>
            <a:r>
              <a:rPr lang="en-US" sz="2400" dirty="0" smtClean="0"/>
              <a:t>Abstract Workflow (Business Process) specification</a:t>
            </a:r>
          </a:p>
          <a:p>
            <a:pPr lvl="1"/>
            <a:r>
              <a:rPr lang="en-US" sz="2000" dirty="0" smtClean="0"/>
              <a:t>Generated by Process Experts</a:t>
            </a:r>
          </a:p>
          <a:p>
            <a:pPr lvl="1"/>
            <a:r>
              <a:rPr lang="en-US" sz="2000" dirty="0"/>
              <a:t>Based on abstract and well known object types</a:t>
            </a:r>
          </a:p>
          <a:p>
            <a:pPr lvl="1"/>
            <a:r>
              <a:rPr lang="en-US" sz="2000" dirty="0" smtClean="0"/>
              <a:t>Implementation/Technology </a:t>
            </a:r>
            <a:r>
              <a:rPr lang="en-US" sz="2000" dirty="0"/>
              <a:t>independent</a:t>
            </a:r>
          </a:p>
          <a:p>
            <a:r>
              <a:rPr lang="en-US" sz="2400" dirty="0" smtClean="0"/>
              <a:t>Executable Workflow</a:t>
            </a:r>
          </a:p>
          <a:p>
            <a:pPr lvl="1"/>
            <a:r>
              <a:rPr lang="en-US" sz="2000" dirty="0"/>
              <a:t>Generated by IT experts –e.g. Web Services experts</a:t>
            </a:r>
          </a:p>
          <a:p>
            <a:pPr lvl="1"/>
            <a:r>
              <a:rPr lang="en-US" sz="2000" dirty="0" smtClean="0"/>
              <a:t>Based on accessible object implementations –e.g. Web Services</a:t>
            </a:r>
          </a:p>
          <a:p>
            <a:pPr lvl="1"/>
            <a:r>
              <a:rPr lang="en-US" sz="2000" dirty="0"/>
              <a:t>Technology dependent –e.g. workflow engines and related </a:t>
            </a:r>
            <a:r>
              <a:rPr lang="en-US" sz="2000" dirty="0" smtClean="0"/>
              <a:t>languages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523580"/>
      </p:ext>
    </p:extLst>
  </p:cSld>
  <p:clrMapOvr>
    <a:masterClrMapping/>
  </p:clrMapOvr>
</p:sld>
</file>

<file path=ppt/theme/theme1.xml><?xml version="1.0" encoding="utf-8"?>
<a:theme xmlns:a="http://schemas.openxmlformats.org/drawingml/2006/main" name="RDA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Slide 1">
  <a:themeElements>
    <a:clrScheme name="Section Slide 1 13">
      <a:dk1>
        <a:srgbClr val="292929"/>
      </a:dk1>
      <a:lt1>
        <a:srgbClr val="FFFFFF"/>
      </a:lt1>
      <a:dk2>
        <a:srgbClr val="FFFFFF"/>
      </a:dk2>
      <a:lt2>
        <a:srgbClr val="FFFFFF"/>
      </a:lt2>
      <a:accent1>
        <a:srgbClr val="007F7B"/>
      </a:accent1>
      <a:accent2>
        <a:srgbClr val="969696"/>
      </a:accent2>
      <a:accent3>
        <a:srgbClr val="FFFFFF"/>
      </a:accent3>
      <a:accent4>
        <a:srgbClr val="212121"/>
      </a:accent4>
      <a:accent5>
        <a:srgbClr val="AAC0BF"/>
      </a:accent5>
      <a:accent6>
        <a:srgbClr val="878787"/>
      </a:accent6>
      <a:hlink>
        <a:srgbClr val="E17A00"/>
      </a:hlink>
      <a:folHlink>
        <a:srgbClr val="1C9D92"/>
      </a:folHlink>
    </a:clrScheme>
    <a:fontScheme name="Section 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E17A00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14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DA_Outputs_Template" id="{5067CEDD-7B60-43FB-A416-3699CBA7EB30}" vid="{18E32FE2-7A5B-4EEA-A6E3-393385BBB45C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RDA.potx</Template>
  <TotalTime>4320</TotalTime>
  <Words>2983</Words>
  <Application>Microsoft Office PowerPoint</Application>
  <PresentationFormat>On-screen Show (4:3)</PresentationFormat>
  <Paragraphs>659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RDA</vt:lpstr>
      <vt:lpstr>Section Slide 1</vt:lpstr>
      <vt:lpstr>Tema di Office</vt:lpstr>
      <vt:lpstr>DFIG and Workflows  Tobias Weigel, Peter Wittenburg, Larry Lannom, Jay Pearlman, Stefano Nativi, Christine Staiger, Reagan Moore, Bridget Almas, Rainer Stotzka, Rapahel Ritz, Ralph Müller-Pfefferkorn, more to come </vt:lpstr>
      <vt:lpstr>Work Flow in Data Fabrics</vt:lpstr>
      <vt:lpstr>PowerPoint Presentation</vt:lpstr>
      <vt:lpstr>PowerPoint Presentation</vt:lpstr>
      <vt:lpstr>Fundamental Changes due to IoT</vt:lpstr>
      <vt:lpstr>Fundamental Changes due to IoT</vt:lpstr>
      <vt:lpstr>Fundamental Changes due to IoT</vt:lpstr>
      <vt:lpstr>Brokering &amp; Complexity</vt:lpstr>
      <vt:lpstr>Workflow Abstractions and Implementations</vt:lpstr>
      <vt:lpstr>Workflow Abstractions and Implementations</vt:lpstr>
      <vt:lpstr>Content</vt:lpstr>
      <vt:lpstr>PowerPoint Presentation</vt:lpstr>
      <vt:lpstr>Type-Triggered Automatic Processing (T-TAP)</vt:lpstr>
      <vt:lpstr>Use Case #1</vt:lpstr>
      <vt:lpstr>Use Case #2</vt:lpstr>
      <vt:lpstr>Use Case #3</vt:lpstr>
      <vt:lpstr>Principle Differences</vt:lpstr>
      <vt:lpstr>PowerPoint Presentation</vt:lpstr>
      <vt:lpstr>PowerPoint Presentation</vt:lpstr>
      <vt:lpstr>What is structured “Data Market”?</vt:lpstr>
      <vt:lpstr>How to relax a Federation agreement</vt:lpstr>
      <vt:lpstr>What is the market? (I)</vt:lpstr>
      <vt:lpstr>What is the market? (II)</vt:lpstr>
      <vt:lpstr>Matching in federation environment</vt:lpstr>
      <vt:lpstr>Requirements and observations</vt:lpstr>
      <vt:lpstr>Procedure</vt:lpstr>
      <vt:lpstr>Closed Cycle Solutions</vt:lpstr>
      <vt:lpstr>About Metadata in WF (pipelines)</vt:lpstr>
      <vt:lpstr>WFs require PID registration strategies</vt:lpstr>
      <vt:lpstr>Future: Data and workflow integration</vt:lpstr>
      <vt:lpstr>Future: Data and workflow integration</vt:lpstr>
      <vt:lpstr>WHY? Data and workflow integration</vt:lpstr>
      <vt:lpstr>Controls for Workflows</vt:lpstr>
      <vt:lpstr>PowerPoint Presentation</vt:lpstr>
      <vt:lpstr>Content</vt:lpstr>
      <vt:lpstr>PowerPoint Presentation</vt:lpstr>
      <vt:lpstr>PowerPoint Presentation</vt:lpstr>
      <vt:lpstr>PowerPoint Presentation</vt:lpstr>
      <vt:lpstr>PID Centric Data Management and Access</vt:lpstr>
      <vt:lpstr>PID Centric Data Management and Access</vt:lpstr>
      <vt:lpstr>Types of Data Fabrics (Reagan)</vt:lpstr>
      <vt:lpstr>Nature of Data Fabrics </vt:lpstr>
      <vt:lpstr>Content</vt:lpstr>
      <vt:lpstr>PowerPoint Presentation</vt:lpstr>
      <vt:lpstr>PowerPoint Presentation</vt:lpstr>
      <vt:lpstr>PowerPoint Presentation</vt:lpstr>
      <vt:lpstr>PowerPoint Presentation</vt:lpstr>
      <vt:lpstr>Content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melecy</dc:creator>
  <cp:lastModifiedBy>Peter</cp:lastModifiedBy>
  <cp:revision>444</cp:revision>
  <cp:lastPrinted>2017-02-13T17:14:09Z</cp:lastPrinted>
  <dcterms:created xsi:type="dcterms:W3CDTF">2017-02-17T18:42:20Z</dcterms:created>
  <dcterms:modified xsi:type="dcterms:W3CDTF">2017-02-21T07:47:28Z</dcterms:modified>
</cp:coreProperties>
</file>