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22"/>
  </p:notesMasterIdLst>
  <p:handoutMasterIdLst>
    <p:handoutMasterId r:id="rId23"/>
  </p:handoutMasterIdLst>
  <p:sldIdLst>
    <p:sldId id="286" r:id="rId4"/>
    <p:sldId id="287" r:id="rId5"/>
    <p:sldId id="258" r:id="rId6"/>
    <p:sldId id="260" r:id="rId7"/>
    <p:sldId id="262" r:id="rId8"/>
    <p:sldId id="264" r:id="rId9"/>
    <p:sldId id="266" r:id="rId10"/>
    <p:sldId id="268" r:id="rId11"/>
    <p:sldId id="270" r:id="rId12"/>
    <p:sldId id="272" r:id="rId13"/>
    <p:sldId id="274" r:id="rId14"/>
    <p:sldId id="277" r:id="rId15"/>
    <p:sldId id="285" r:id="rId16"/>
    <p:sldId id="278" r:id="rId17"/>
    <p:sldId id="284" r:id="rId18"/>
    <p:sldId id="280" r:id="rId19"/>
    <p:sldId id="282" r:id="rId20"/>
    <p:sldId id="283"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snapToObjects="1">
      <p:cViewPr>
        <p:scale>
          <a:sx n="116" d="100"/>
          <a:sy n="116" d="100"/>
        </p:scale>
        <p:origin x="-1494" y="-64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3/22/2020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‹nr.›</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3/22/2020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‹nr.›</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BF6F"/>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smtClean="0"/>
              <a:t>Add the title of your presentation here</a:t>
            </a:r>
            <a:endParaRPr lang="en-US" dirty="0"/>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FFFFFF"/>
                </a:solidFill>
                <a:latin typeface="Helvetica Neue"/>
                <a:cs typeface="Helvetica Neue"/>
              </a:rPr>
              <a:t>Powered by</a:t>
            </a:r>
            <a:endParaRPr lang="en-US" sz="800" dirty="0">
              <a:solidFill>
                <a:srgbClr val="FFFFFF"/>
              </a:solidFill>
              <a:latin typeface="Helvetica Neue"/>
              <a:cs typeface="Helvetica Neue"/>
            </a:endParaRP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smtClean="0"/>
              <a:t>Click to edit Master text styles</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014" y="4791407"/>
            <a:ext cx="1381743" cy="336541"/>
          </a:xfrm>
          <a:prstGeom prst="rect">
            <a:avLst/>
          </a:prstGeom>
        </p:spPr>
      </p:pic>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7464C-7825-9149-9115-BB9C2ED000D6}"/>
              </a:ext>
            </a:extLst>
          </p:cNvPr>
          <p:cNvSpPr>
            <a:spLocks noGrp="1"/>
          </p:cNvSpPr>
          <p:nvPr>
            <p:ph type="title"/>
          </p:nvPr>
        </p:nvSpPr>
        <p:spPr>
          <a:xfrm>
            <a:off x="1292250" y="1547472"/>
            <a:ext cx="6817178" cy="625369"/>
          </a:xfrm>
          <a:prstGeom prst="rect">
            <a:avLst/>
          </a:prstGeom>
        </p:spPr>
        <p:txBody>
          <a:bodyPr lIns="68580" tIns="34290" rIns="68580" bIns="34290"/>
          <a:lstStyle>
            <a:lvl1pPr algn="ctr">
              <a:defRPr/>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xmlns="" id="{12467628-69B1-5540-8362-9ED62F685B1C}"/>
              </a:ext>
            </a:extLst>
          </p:cNvPr>
          <p:cNvSpPr>
            <a:spLocks noGrp="1"/>
          </p:cNvSpPr>
          <p:nvPr>
            <p:ph type="body" sz="quarter" idx="13"/>
          </p:nvPr>
        </p:nvSpPr>
        <p:spPr>
          <a:xfrm>
            <a:off x="1291829" y="2172891"/>
            <a:ext cx="6817519" cy="1508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xmlns="" id="{7757C42B-2D91-EB4B-9EE6-5134B2255F90}"/>
              </a:ext>
            </a:extLst>
          </p:cNvPr>
          <p:cNvPicPr>
            <a:picLocks noChangeAspect="1"/>
          </p:cNvPicPr>
          <p:nvPr userDrawn="1"/>
        </p:nvPicPr>
        <p:blipFill>
          <a:blip r:embed="rId2"/>
          <a:stretch>
            <a:fillRect/>
          </a:stretch>
        </p:blipFill>
        <p:spPr>
          <a:xfrm>
            <a:off x="4508909" y="4856128"/>
            <a:ext cx="247650" cy="200025"/>
          </a:xfrm>
          <a:prstGeom prst="rect">
            <a:avLst/>
          </a:prstGeom>
        </p:spPr>
      </p:pic>
      <p:pic>
        <p:nvPicPr>
          <p:cNvPr id="10" name="Picture 9">
            <a:extLst>
              <a:ext uri="{FF2B5EF4-FFF2-40B4-BE49-F238E27FC236}">
                <a16:creationId xmlns:a16="http://schemas.microsoft.com/office/drawing/2014/main" xmlns="" id="{A21DA154-3498-FA45-B7E7-CC3031B02248}"/>
              </a:ext>
            </a:extLst>
          </p:cNvPr>
          <p:cNvPicPr>
            <a:picLocks noChangeAspect="1"/>
          </p:cNvPicPr>
          <p:nvPr userDrawn="1"/>
        </p:nvPicPr>
        <p:blipFill>
          <a:blip r:embed="rId3"/>
          <a:stretch>
            <a:fillRect/>
          </a:stretch>
        </p:blipFill>
        <p:spPr>
          <a:xfrm>
            <a:off x="2441818" y="4857325"/>
            <a:ext cx="192563" cy="197631"/>
          </a:xfrm>
          <a:prstGeom prst="rect">
            <a:avLst/>
          </a:prstGeom>
        </p:spPr>
      </p:pic>
      <p:sp>
        <p:nvSpPr>
          <p:cNvPr id="11" name="Date Placeholder 3">
            <a:extLst>
              <a:ext uri="{FF2B5EF4-FFF2-40B4-BE49-F238E27FC236}">
                <a16:creationId xmlns:a16="http://schemas.microsoft.com/office/drawing/2014/main" xmlns="" id="{1DA7D828-FF48-FC43-9FCC-5ABFBD959C3E}"/>
              </a:ext>
            </a:extLst>
          </p:cNvPr>
          <p:cNvSpPr>
            <a:spLocks noGrp="1"/>
          </p:cNvSpPr>
          <p:nvPr>
            <p:ph type="dt" sz="half" idx="2"/>
          </p:nvPr>
        </p:nvSpPr>
        <p:spPr>
          <a:xfrm>
            <a:off x="628650" y="4819219"/>
            <a:ext cx="1069522" cy="273844"/>
          </a:xfrm>
          <a:prstGeom prst="rect">
            <a:avLst/>
          </a:prstGeom>
        </p:spPr>
        <p:txBody>
          <a:bodyPr/>
          <a:lstStyle>
            <a:lvl1pPr>
              <a:defRPr>
                <a:solidFill>
                  <a:schemeClr val="bg1"/>
                </a:solidFill>
              </a:defRPr>
            </a:lvl1pPr>
          </a:lstStyle>
          <a:p>
            <a:fld id="{1D006239-9C30-4148-9533-24AB8148CE11}" type="datetime1">
              <a:rPr lang="it-IT" smtClean="0"/>
              <a:t>22/03/2020</a:t>
            </a:fld>
            <a:endParaRPr lang="en-GB" dirty="0"/>
          </a:p>
        </p:txBody>
      </p:sp>
      <p:sp>
        <p:nvSpPr>
          <p:cNvPr id="12" name="Slide Number Placeholder 5">
            <a:extLst>
              <a:ext uri="{FF2B5EF4-FFF2-40B4-BE49-F238E27FC236}">
                <a16:creationId xmlns:a16="http://schemas.microsoft.com/office/drawing/2014/main" xmlns="" id="{890BB618-3280-CD48-AC58-88E420E4CBA9}"/>
              </a:ext>
            </a:extLst>
          </p:cNvPr>
          <p:cNvSpPr>
            <a:spLocks noGrp="1"/>
          </p:cNvSpPr>
          <p:nvPr>
            <p:ph type="sldNum" sz="quarter" idx="4"/>
          </p:nvPr>
        </p:nvSpPr>
        <p:spPr>
          <a:xfrm>
            <a:off x="7703506" y="4819219"/>
            <a:ext cx="526094" cy="324281"/>
          </a:xfrm>
          <a:prstGeom prst="rect">
            <a:avLst/>
          </a:prstGeom>
        </p:spPr>
        <p:txBody>
          <a:bodyPr/>
          <a:lstStyle>
            <a:lvl1pPr>
              <a:defRPr>
                <a:solidFill>
                  <a:schemeClr val="bg1"/>
                </a:solidFill>
              </a:defRPr>
            </a:lvl1pPr>
          </a:lstStyle>
          <a:p>
            <a:fld id="{D4FA74F0-3561-6E4B-9323-54D0640DAE41}" type="slidenum">
              <a:rPr lang="en-GB" smtClean="0"/>
              <a:pPr/>
              <a:t>‹nr.›</a:t>
            </a:fld>
            <a:endParaRPr lang="en-GB" dirty="0"/>
          </a:p>
        </p:txBody>
      </p:sp>
      <p:sp>
        <p:nvSpPr>
          <p:cNvPr id="13" name="Footer Placeholder 4">
            <a:extLst>
              <a:ext uri="{FF2B5EF4-FFF2-40B4-BE49-F238E27FC236}">
                <a16:creationId xmlns:a16="http://schemas.microsoft.com/office/drawing/2014/main" xmlns="" id="{FC38E6ED-77F6-644C-AAB1-3C46B6E382BD}"/>
              </a:ext>
            </a:extLst>
          </p:cNvPr>
          <p:cNvSpPr>
            <a:spLocks noGrp="1"/>
          </p:cNvSpPr>
          <p:nvPr>
            <p:ph type="ftr" sz="quarter" idx="3"/>
          </p:nvPr>
        </p:nvSpPr>
        <p:spPr>
          <a:xfrm>
            <a:off x="2512912" y="4819219"/>
            <a:ext cx="4118174" cy="273844"/>
          </a:xfrm>
          <a:prstGeom prst="rect">
            <a:avLst/>
          </a:prstGeom>
        </p:spPr>
        <p:txBody>
          <a:bodyPr vert="horz" lIns="68580" tIns="34290" rIns="68580" bIns="34290" rtlCol="0" anchor="ctr"/>
          <a:lstStyle>
            <a:lvl1pPr algn="ctr">
              <a:defRPr sz="1200">
                <a:solidFill>
                  <a:schemeClr val="bg1"/>
                </a:solidFill>
              </a:defRPr>
            </a:lvl1pPr>
          </a:lstStyle>
          <a:p>
            <a:r>
              <a:rPr lang="en-GB" dirty="0" err="1"/>
              <a:t>rd-alliance.org</a:t>
            </a:r>
            <a:r>
              <a:rPr lang="en-GB" dirty="0"/>
              <a:t> 		@</a:t>
            </a:r>
            <a:r>
              <a:rPr lang="en-GB" dirty="0" err="1"/>
              <a:t>resdatall</a:t>
            </a:r>
            <a:r>
              <a:rPr lang="en-GB" dirty="0"/>
              <a:t> | @</a:t>
            </a:r>
            <a:r>
              <a:rPr lang="en-GB" dirty="0" err="1"/>
              <a:t>rda_europe</a:t>
            </a:r>
            <a:endParaRPr lang="en-GB" dirty="0"/>
          </a:p>
        </p:txBody>
      </p:sp>
      <p:pic>
        <p:nvPicPr>
          <p:cNvPr id="15" name="Picture 14">
            <a:extLst>
              <a:ext uri="{FF2B5EF4-FFF2-40B4-BE49-F238E27FC236}">
                <a16:creationId xmlns:a16="http://schemas.microsoft.com/office/drawing/2014/main" xmlns="" id="{584BA5BF-B7BF-1847-AD03-65FB2C56AE00}"/>
              </a:ext>
            </a:extLst>
          </p:cNvPr>
          <p:cNvPicPr>
            <a:picLocks noChangeAspect="1"/>
          </p:cNvPicPr>
          <p:nvPr userDrawn="1"/>
        </p:nvPicPr>
        <p:blipFill>
          <a:blip r:embed="rId4"/>
          <a:stretch>
            <a:fillRect/>
          </a:stretch>
        </p:blipFill>
        <p:spPr>
          <a:xfrm>
            <a:off x="8440009" y="4841341"/>
            <a:ext cx="667922" cy="229598"/>
          </a:xfrm>
          <a:prstGeom prst="rect">
            <a:avLst/>
          </a:prstGeom>
        </p:spPr>
      </p:pic>
    </p:spTree>
    <p:extLst>
      <p:ext uri="{BB962C8B-B14F-4D97-AF65-F5344CB8AC3E}">
        <p14:creationId xmlns:p14="http://schemas.microsoft.com/office/powerpoint/2010/main" val="424217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‹nr.›</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‹nr.›</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smtClean="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‹nr.›</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gridCol w="716414"/>
                <a:gridCol w="434865"/>
              </a:tblGrid>
              <a:tr h="312125">
                <a:tc>
                  <a:txBody>
                    <a:bodyPr/>
                    <a:lstStyle/>
                    <a:p>
                      <a:r>
                        <a:rPr lang="en-US" sz="1100" dirty="0" smtClean="0">
                          <a:solidFill>
                            <a:schemeClr val="bg1"/>
                          </a:solidFill>
                          <a:latin typeface="Arial"/>
                          <a:cs typeface="Arial"/>
                        </a:rPr>
                        <a:t>Answer Choices</a:t>
                      </a:r>
                      <a:endParaRPr lang="en-US" sz="1100" dirty="0">
                        <a:solidFill>
                          <a:schemeClr val="bg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smtClean="0">
                          <a:solidFill>
                            <a:schemeClr val="bg1"/>
                          </a:solidFill>
                          <a:latin typeface="Arial"/>
                          <a:cs typeface="Arial"/>
                        </a:rPr>
                        <a:t>Responses</a:t>
                      </a:r>
                      <a:endParaRPr lang="en-US" sz="1100" dirty="0">
                        <a:solidFill>
                          <a:schemeClr val="bg1"/>
                        </a:solidFill>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12125">
                <a:tc>
                  <a:txBody>
                    <a:bodyPr/>
                    <a:lstStyle/>
                    <a:p>
                      <a:r>
                        <a:rPr lang="en-US" sz="1050" dirty="0" smtClean="0">
                          <a:solidFill>
                            <a:schemeClr val="tx1"/>
                          </a:solidFill>
                          <a:latin typeface="Arial"/>
                          <a:cs typeface="Arial"/>
                        </a:rPr>
                        <a:t>Less than one year</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1 to 3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3 to 5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25.00%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25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5 to 7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More than seven</a:t>
                      </a:r>
                      <a:r>
                        <a:rPr lang="en-US" sz="1050" baseline="0" dirty="0" smtClean="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40.00%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40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rgbClr val="FFFFFF"/>
                          </a:solidFill>
                          <a:latin typeface="Arial"/>
                          <a:cs typeface="Arial"/>
                        </a:rPr>
                        <a:t>Total</a:t>
                      </a:r>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smtClean="0">
                          <a:solidFill>
                            <a:srgbClr val="FFFFFF"/>
                          </a:solidFill>
                          <a:latin typeface="Arial"/>
                          <a:cs typeface="Arial"/>
                        </a:rPr>
                        <a:t>100</a:t>
                      </a:r>
                      <a:endParaRPr lang="en-US" sz="1050" dirty="0">
                        <a:solidFill>
                          <a:srgbClr val="FFFFFF"/>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404644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‹nr.›</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2334751"/>
            <a:ext cx="8229600" cy="85725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March 22, 2020</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‹nr.›</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‹nr.›</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7C878E"/>
                </a:solidFill>
                <a:latin typeface="Helvetica Neue"/>
                <a:cs typeface="Helvetica Neue"/>
              </a:rPr>
              <a:t>Powered by</a:t>
            </a:r>
            <a:endParaRPr lang="en-US" sz="800" dirty="0">
              <a:solidFill>
                <a:srgbClr val="7C878E"/>
              </a:solidFill>
              <a:latin typeface="Helvetica Neue"/>
              <a:cs typeface="Helvetica Neue"/>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026" y="4835992"/>
            <a:ext cx="1213734" cy="295620"/>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‹nr.›</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
        <p:nvSpPr>
          <p:cNvPr id="9" name="Subtitle 1"/>
          <p:cNvSpPr txBox="1">
            <a:spLocks/>
          </p:cNvSpPr>
          <p:nvPr userDrawn="1"/>
        </p:nvSpPr>
        <p:spPr>
          <a:xfrm>
            <a:off x="-56474" y="4886487"/>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7C878E"/>
                </a:solidFill>
                <a:latin typeface="Helvetica Neue"/>
                <a:cs typeface="Helvetica Neue"/>
              </a:rPr>
              <a:t>Powered by</a:t>
            </a:r>
            <a:endParaRPr lang="en-US" sz="800" dirty="0">
              <a:solidFill>
                <a:srgbClr val="7C878E"/>
              </a:solidFill>
              <a:latin typeface="Helvetica Neue"/>
              <a:cs typeface="Helvetica Neue"/>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026" y="4841684"/>
            <a:ext cx="1213734" cy="295620"/>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bioschemas.org/groups/Biodiversity/"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rd-alliance.org/" TargetMode="External"/><Relationship Id="rId2" Type="http://schemas.openxmlformats.org/officeDocument/2006/relationships/hyperlink" Target="https://www.rd-alliance.org/groups/biodiversity-data-integration-ig.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A5E5C0-7DFC-AC4F-9393-AA3128278E55}"/>
              </a:ext>
            </a:extLst>
          </p:cNvPr>
          <p:cNvSpPr>
            <a:spLocks noGrp="1"/>
          </p:cNvSpPr>
          <p:nvPr>
            <p:ph type="title"/>
          </p:nvPr>
        </p:nvSpPr>
        <p:spPr>
          <a:xfrm>
            <a:off x="3050274" y="1928469"/>
            <a:ext cx="5921562" cy="625369"/>
          </a:xfrm>
        </p:spPr>
        <p:txBody>
          <a:bodyPr>
            <a:normAutofit/>
          </a:bodyPr>
          <a:lstStyle/>
          <a:p>
            <a:r>
              <a:rPr lang="en-US" dirty="0"/>
              <a:t>Biodiversity Data </a:t>
            </a:r>
            <a:r>
              <a:rPr lang="en-US" dirty="0" smtClean="0"/>
              <a:t>Integration Interest Group </a:t>
            </a:r>
            <a:r>
              <a:rPr lang="en-US" dirty="0"/>
              <a:t>Survey</a:t>
            </a:r>
            <a:endParaRPr lang="en-US" dirty="0"/>
          </a:p>
        </p:txBody>
      </p:sp>
      <p:sp>
        <p:nvSpPr>
          <p:cNvPr id="4" name="Date Placeholder 3">
            <a:extLst>
              <a:ext uri="{FF2B5EF4-FFF2-40B4-BE49-F238E27FC236}">
                <a16:creationId xmlns:a16="http://schemas.microsoft.com/office/drawing/2014/main" xmlns="" id="{2832B9E0-87AD-F044-ABD5-F89B22B3B5DE}"/>
              </a:ext>
            </a:extLst>
          </p:cNvPr>
          <p:cNvSpPr>
            <a:spLocks noGrp="1"/>
          </p:cNvSpPr>
          <p:nvPr>
            <p:ph type="dt" sz="half" idx="2"/>
          </p:nvPr>
        </p:nvSpPr>
        <p:spPr/>
        <p:txBody>
          <a:bodyPr/>
          <a:lstStyle/>
          <a:p>
            <a:fld id="{1D006239-9C30-4148-9533-24AB8148CE11}" type="datetime1">
              <a:rPr lang="it-IT" smtClean="0"/>
              <a:t>23/03/2020</a:t>
            </a:fld>
            <a:endParaRPr lang="en-GB" dirty="0"/>
          </a:p>
        </p:txBody>
      </p:sp>
      <p:sp>
        <p:nvSpPr>
          <p:cNvPr id="5" name="Slide Number Placeholder 4">
            <a:extLst>
              <a:ext uri="{FF2B5EF4-FFF2-40B4-BE49-F238E27FC236}">
                <a16:creationId xmlns:a16="http://schemas.microsoft.com/office/drawing/2014/main" xmlns="" id="{411CA494-023B-4C44-871B-FDFA45DE191E}"/>
              </a:ext>
            </a:extLst>
          </p:cNvPr>
          <p:cNvSpPr>
            <a:spLocks noGrp="1"/>
          </p:cNvSpPr>
          <p:nvPr>
            <p:ph type="sldNum" sz="quarter" idx="4"/>
          </p:nvPr>
        </p:nvSpPr>
        <p:spPr/>
        <p:txBody>
          <a:bodyPr/>
          <a:lstStyle/>
          <a:p>
            <a:fld id="{D4FA74F0-3561-6E4B-9323-54D0640DAE41}" type="slidenum">
              <a:rPr lang="en-GB" smtClean="0"/>
              <a:pPr/>
              <a:t>1</a:t>
            </a:fld>
            <a:endParaRPr lang="en-GB"/>
          </a:p>
        </p:txBody>
      </p:sp>
      <p:sp>
        <p:nvSpPr>
          <p:cNvPr id="6" name="Footer Placeholder 5">
            <a:extLst>
              <a:ext uri="{FF2B5EF4-FFF2-40B4-BE49-F238E27FC236}">
                <a16:creationId xmlns:a16="http://schemas.microsoft.com/office/drawing/2014/main" xmlns="" id="{B4CED81F-CC55-F84B-889E-8AAECC8F1BD5}"/>
              </a:ext>
            </a:extLst>
          </p:cNvPr>
          <p:cNvSpPr>
            <a:spLocks noGrp="1"/>
          </p:cNvSpPr>
          <p:nvPr>
            <p:ph type="ftr" sz="quarter" idx="3"/>
          </p:nvPr>
        </p:nvSpPr>
        <p:spPr/>
        <p:txBody>
          <a:bodyPr/>
          <a:lstStyle/>
          <a:p>
            <a:r>
              <a:rPr lang="en-GB"/>
              <a:t>rd-alliance.org 		@resdatall | @rda_europe</a:t>
            </a:r>
            <a:endParaRPr lang="en-GB" dirty="0"/>
          </a:p>
        </p:txBody>
      </p:sp>
      <p:pic>
        <p:nvPicPr>
          <p:cNvPr id="13" name="Afbeelding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6125" cy="5143500"/>
          </a:xfrm>
          <a:prstGeom prst="rect">
            <a:avLst/>
          </a:prstGeom>
          <a:effectLst>
            <a:outerShdw blurRad="50800" dist="38100" algn="l" rotWithShape="0">
              <a:prstClr val="black">
                <a:alpha val="40000"/>
              </a:prstClr>
            </a:outerShdw>
          </a:effectLst>
        </p:spPr>
      </p:pic>
      <p:pic>
        <p:nvPicPr>
          <p:cNvPr id="19" name="Immagine 2">
            <a:extLst>
              <a:ext uri="{FF2B5EF4-FFF2-40B4-BE49-F238E27FC236}">
                <a16:creationId xmlns:a16="http://schemas.microsoft.com/office/drawing/2014/main" xmlns="" id="{AC1563EF-E65F-7147-8F34-01ED84D6F030}"/>
              </a:ext>
            </a:extLst>
          </p:cNvPr>
          <p:cNvPicPr/>
          <p:nvPr/>
        </p:nvPicPr>
        <p:blipFill>
          <a:blip r:embed="rId3" cstate="email">
            <a:extLst>
              <a:ext uri="{28A0092B-C50C-407E-A947-70E740481C1C}">
                <a14:useLocalDpi xmlns:a14="http://schemas.microsoft.com/office/drawing/2010/main"/>
              </a:ext>
            </a:extLst>
          </a:blip>
          <a:stretch>
            <a:fillRect/>
          </a:stretch>
        </p:blipFill>
        <p:spPr>
          <a:xfrm>
            <a:off x="6724871" y="5765"/>
            <a:ext cx="2436616" cy="1710534"/>
          </a:xfrm>
          <a:prstGeom prst="rect">
            <a:avLst/>
          </a:prstGeom>
        </p:spPr>
      </p:pic>
      <p:sp>
        <p:nvSpPr>
          <p:cNvPr id="10" name="Text Placeholder 2"/>
          <p:cNvSpPr>
            <a:spLocks noGrp="1"/>
          </p:cNvSpPr>
          <p:nvPr>
            <p:ph type="body" sz="quarter" idx="4294967295"/>
          </p:nvPr>
        </p:nvSpPr>
        <p:spPr>
          <a:xfrm>
            <a:off x="3166669" y="2308611"/>
            <a:ext cx="5277115" cy="385762"/>
          </a:xfrm>
          <a:prstGeom prst="rect">
            <a:avLst/>
          </a:prstGeom>
        </p:spPr>
        <p:txBody>
          <a:bodyPr/>
          <a:lstStyle/>
          <a:p>
            <a:r>
              <a:rPr sz="1400" dirty="0" smtClean="0"/>
              <a:t>March, </a:t>
            </a:r>
            <a:r>
              <a:rPr sz="1400" dirty="0" smtClean="0"/>
              <a:t>2020</a:t>
            </a:r>
            <a:endParaRPr sz="1400" dirty="0"/>
          </a:p>
        </p:txBody>
      </p:sp>
      <p:sp>
        <p:nvSpPr>
          <p:cNvPr id="11" name="Title 2"/>
          <p:cNvSpPr txBox="1">
            <a:spLocks/>
          </p:cNvSpPr>
          <p:nvPr/>
        </p:nvSpPr>
        <p:spPr>
          <a:xfrm>
            <a:off x="3897604" y="3599107"/>
            <a:ext cx="3656478" cy="857250"/>
          </a:xfrm>
          <a:prstGeom prst="rect">
            <a:avLst/>
          </a:prstGeom>
        </p:spPr>
        <p:txBody>
          <a:bodyPr/>
          <a:lstStyle>
            <a:lvl1pPr algn="l" defTabSz="457200" rtl="0" eaLnBrk="1" latinLnBrk="0" hangingPunct="1">
              <a:spcBef>
                <a:spcPct val="0"/>
              </a:spcBef>
              <a:buNone/>
              <a:defRPr sz="1800" b="1" kern="1200" baseline="0">
                <a:solidFill>
                  <a:schemeClr val="tx1"/>
                </a:solidFill>
                <a:latin typeface="Arial"/>
                <a:ea typeface="+mj-ea"/>
                <a:cs typeface="Arial"/>
              </a:defRPr>
            </a:lvl1pPr>
          </a:lstStyle>
          <a:p>
            <a:r>
              <a:rPr lang="en-US" dirty="0" smtClean="0"/>
              <a:t>Total Responses: </a:t>
            </a:r>
            <a:r>
              <a:rPr lang="en-US" dirty="0" smtClean="0"/>
              <a:t>94</a:t>
            </a:r>
          </a:p>
          <a:p>
            <a:r>
              <a:rPr lang="en-US" sz="1100" b="0" dirty="0" smtClean="0"/>
              <a:t>46 respondents left their email for further contact</a:t>
            </a:r>
            <a:endParaRPr lang="en-US" sz="1100" b="0" dirty="0"/>
          </a:p>
        </p:txBody>
      </p:sp>
      <p:sp>
        <p:nvSpPr>
          <p:cNvPr id="15" name="Footer Placeholder 5">
            <a:extLst>
              <a:ext uri="{FF2B5EF4-FFF2-40B4-BE49-F238E27FC236}">
                <a16:creationId xmlns:a16="http://schemas.microsoft.com/office/drawing/2014/main" xmlns="" id="{B4CED81F-CC55-F84B-889E-8AAECC8F1BD5}"/>
              </a:ext>
            </a:extLst>
          </p:cNvPr>
          <p:cNvSpPr txBox="1">
            <a:spLocks/>
          </p:cNvSpPr>
          <p:nvPr/>
        </p:nvSpPr>
        <p:spPr>
          <a:xfrm>
            <a:off x="2345533" y="4789384"/>
            <a:ext cx="5490899" cy="365125"/>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mtClean="0">
                <a:solidFill>
                  <a:schemeClr val="tx1"/>
                </a:solidFill>
              </a:rPr>
              <a:t>rd-alliance.org 		@resdatall | @rda_europe</a:t>
            </a:r>
            <a:endParaRPr lang="en-GB" dirty="0">
              <a:solidFill>
                <a:schemeClr val="tx1"/>
              </a:solidFill>
            </a:endParaRPr>
          </a:p>
        </p:txBody>
      </p:sp>
      <p:sp>
        <p:nvSpPr>
          <p:cNvPr id="8" name="Tekstvak 7"/>
          <p:cNvSpPr txBox="1"/>
          <p:nvPr/>
        </p:nvSpPr>
        <p:spPr>
          <a:xfrm>
            <a:off x="3166669" y="2584824"/>
            <a:ext cx="4387413" cy="261610"/>
          </a:xfrm>
          <a:prstGeom prst="rect">
            <a:avLst/>
          </a:prstGeom>
          <a:noFill/>
        </p:spPr>
        <p:txBody>
          <a:bodyPr wrap="square" rtlCol="0">
            <a:spAutoFit/>
          </a:bodyPr>
          <a:lstStyle/>
          <a:p>
            <a:r>
              <a:rPr lang="en-US" sz="1100" dirty="0" err="1" smtClean="0"/>
              <a:t>Wouter</a:t>
            </a:r>
            <a:r>
              <a:rPr lang="en-US" sz="1100" dirty="0" smtClean="0"/>
              <a:t> </a:t>
            </a:r>
            <a:r>
              <a:rPr lang="en-US" sz="1100" dirty="0" err="1" smtClean="0"/>
              <a:t>Addink</a:t>
            </a:r>
            <a:r>
              <a:rPr lang="en-US" sz="1100" dirty="0" smtClean="0"/>
              <a:t>, RDA Ambassador &amp; BDI IG Chair</a:t>
            </a:r>
            <a:endParaRPr lang="en-US" sz="1100" dirty="0"/>
          </a:p>
        </p:txBody>
      </p:sp>
      <p:sp>
        <p:nvSpPr>
          <p:cNvPr id="9" name="Rechthoek 8"/>
          <p:cNvSpPr/>
          <p:nvPr/>
        </p:nvSpPr>
        <p:spPr>
          <a:xfrm>
            <a:off x="3897604" y="4097666"/>
            <a:ext cx="2073003" cy="261610"/>
          </a:xfrm>
          <a:prstGeom prst="rect">
            <a:avLst/>
          </a:prstGeom>
        </p:spPr>
        <p:txBody>
          <a:bodyPr wrap="none">
            <a:spAutoFit/>
          </a:bodyPr>
          <a:lstStyle/>
          <a:p>
            <a:r>
              <a:rPr lang="en-US" sz="1100" dirty="0"/>
              <a:t>DOI:10.5281/zenodo.3724025</a:t>
            </a:r>
            <a:endParaRPr lang="en-US" sz="1100" dirty="0"/>
          </a:p>
        </p:txBody>
      </p:sp>
    </p:spTree>
    <p:extLst>
      <p:ext uri="{BB962C8B-B14F-4D97-AF65-F5344CB8AC3E}">
        <p14:creationId xmlns:p14="http://schemas.microsoft.com/office/powerpoint/2010/main" val="111529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Do the BDI IG group description and objectives need to be updated?</a:t>
            </a:r>
          </a:p>
        </p:txBody>
      </p:sp>
      <p:sp>
        <p:nvSpPr>
          <p:cNvPr id="3" name="Content Placeholder 2"/>
          <p:cNvSpPr>
            <a:spLocks noGrp="1"/>
          </p:cNvSpPr>
          <p:nvPr>
            <p:ph idx="1"/>
          </p:nvPr>
        </p:nvSpPr>
        <p:spPr/>
        <p:txBody>
          <a:bodyPr/>
          <a:lstStyle/>
          <a:p>
            <a:r>
              <a:t>Answered: 77    Skipped: 17</a:t>
            </a:r>
          </a:p>
        </p:txBody>
      </p:sp>
      <p:pic>
        <p:nvPicPr>
          <p:cNvPr id="4" name="Picture 3" descr="chart4283363490.png"/>
          <p:cNvPicPr>
            <a:picLocks noChangeAspect="1"/>
          </p:cNvPicPr>
          <p:nvPr/>
        </p:nvPicPr>
        <p:blipFill>
          <a:blip r:embed="rId2"/>
          <a:stretch>
            <a:fillRect/>
          </a:stretch>
        </p:blipFill>
        <p:spPr>
          <a:xfrm>
            <a:off x="59214" y="1012449"/>
            <a:ext cx="5388428" cy="3719285"/>
          </a:xfrm>
          <a:prstGeom prst="rect">
            <a:avLst/>
          </a:prstGeom>
        </p:spPr>
      </p:pic>
      <p:pic>
        <p:nvPicPr>
          <p:cNvPr id="5" name="Picture 3" descr="table4283363490.png"/>
          <p:cNvPicPr>
            <a:picLocks noChangeAspect="1"/>
          </p:cNvPicPr>
          <p:nvPr/>
        </p:nvPicPr>
        <p:blipFill>
          <a:blip r:embed="rId3"/>
          <a:stretch>
            <a:fillRect/>
          </a:stretch>
        </p:blipFill>
        <p:spPr>
          <a:xfrm>
            <a:off x="3553960" y="1498491"/>
            <a:ext cx="5388428" cy="2286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600" dirty="0"/>
              <a:t>Q9: What should be the primary focus of the Biodiversity Data Integration Interest Group in terms of development of recommendations? (multiple options possible)</a:t>
            </a:r>
          </a:p>
        </p:txBody>
      </p:sp>
      <p:sp>
        <p:nvSpPr>
          <p:cNvPr id="3" name="Content Placeholder 2"/>
          <p:cNvSpPr>
            <a:spLocks noGrp="1"/>
          </p:cNvSpPr>
          <p:nvPr>
            <p:ph idx="1"/>
          </p:nvPr>
        </p:nvSpPr>
        <p:spPr/>
        <p:txBody>
          <a:bodyPr/>
          <a:lstStyle/>
          <a:p>
            <a:r>
              <a:t>Answered: 77    Skipped: 17</a:t>
            </a:r>
          </a:p>
        </p:txBody>
      </p:sp>
      <p:pic>
        <p:nvPicPr>
          <p:cNvPr id="4" name="Picture 3" descr="chart4283416700.png"/>
          <p:cNvPicPr>
            <a:picLocks noChangeAspect="1"/>
          </p:cNvPicPr>
          <p:nvPr/>
        </p:nvPicPr>
        <p:blipFill>
          <a:blip r:embed="rId2"/>
          <a:stretch>
            <a:fillRect/>
          </a:stretch>
        </p:blipFill>
        <p:spPr>
          <a:xfrm>
            <a:off x="115136" y="985793"/>
            <a:ext cx="5388428" cy="3628571"/>
          </a:xfrm>
          <a:prstGeom prst="rect">
            <a:avLst/>
          </a:prstGeom>
        </p:spPr>
      </p:pic>
      <p:pic>
        <p:nvPicPr>
          <p:cNvPr id="5" name="Picture 3" descr="table4283416700.png"/>
          <p:cNvPicPr>
            <a:picLocks noChangeAspect="1"/>
          </p:cNvPicPr>
          <p:nvPr/>
        </p:nvPicPr>
        <p:blipFill>
          <a:blip r:embed="rId3"/>
          <a:stretch>
            <a:fillRect/>
          </a:stretch>
        </p:blipFill>
        <p:spPr>
          <a:xfrm>
            <a:off x="4287830" y="1433384"/>
            <a:ext cx="4746659" cy="21335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hart4283558440.png"/>
          <p:cNvPicPr>
            <a:picLocks noChangeAspect="1"/>
          </p:cNvPicPr>
          <p:nvPr/>
        </p:nvPicPr>
        <p:blipFill>
          <a:blip r:embed="rId2"/>
          <a:stretch>
            <a:fillRect/>
          </a:stretch>
        </p:blipFill>
        <p:spPr>
          <a:xfrm>
            <a:off x="59214" y="1031460"/>
            <a:ext cx="5388428" cy="3719285"/>
          </a:xfrm>
          <a:prstGeom prst="rect">
            <a:avLst/>
          </a:prstGeom>
        </p:spPr>
      </p:pic>
      <p:sp>
        <p:nvSpPr>
          <p:cNvPr id="2" name="Title 1"/>
          <p:cNvSpPr>
            <a:spLocks noGrp="1"/>
          </p:cNvSpPr>
          <p:nvPr>
            <p:ph type="title"/>
          </p:nvPr>
        </p:nvSpPr>
        <p:spPr>
          <a:xfrm>
            <a:off x="115136" y="24712"/>
            <a:ext cx="8979243" cy="757604"/>
          </a:xfrm>
        </p:spPr>
        <p:txBody>
          <a:bodyPr>
            <a:noAutofit/>
          </a:bodyPr>
          <a:lstStyle/>
          <a:p>
            <a:r>
              <a:rPr sz="1400" dirty="0"/>
              <a:t>Q10: Currently one of the main objectives of the biodiversity data interest group is adoption of common tools and services to establish data interoperability within the biodiversity domain. However there are more ways of achieving this, which one(s) do you see as the main important?</a:t>
            </a:r>
          </a:p>
        </p:txBody>
      </p:sp>
      <p:sp>
        <p:nvSpPr>
          <p:cNvPr id="3" name="Content Placeholder 2"/>
          <p:cNvSpPr>
            <a:spLocks noGrp="1"/>
          </p:cNvSpPr>
          <p:nvPr>
            <p:ph idx="1"/>
          </p:nvPr>
        </p:nvSpPr>
        <p:spPr>
          <a:xfrm>
            <a:off x="115136" y="782316"/>
            <a:ext cx="5332506" cy="249144"/>
          </a:xfrm>
        </p:spPr>
        <p:txBody>
          <a:bodyPr/>
          <a:lstStyle/>
          <a:p>
            <a:r>
              <a:rPr dirty="0"/>
              <a:t>Answered: 77    Skipped: 17</a:t>
            </a:r>
          </a:p>
        </p:txBody>
      </p:sp>
      <p:pic>
        <p:nvPicPr>
          <p:cNvPr id="4" name="Picture 3" descr="table4283558440.png"/>
          <p:cNvPicPr>
            <a:picLocks noChangeAspect="1"/>
          </p:cNvPicPr>
          <p:nvPr/>
        </p:nvPicPr>
        <p:blipFill>
          <a:blip r:embed="rId3"/>
          <a:stretch>
            <a:fillRect/>
          </a:stretch>
        </p:blipFill>
        <p:spPr>
          <a:xfrm>
            <a:off x="3430393" y="1638534"/>
            <a:ext cx="5388428" cy="2286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9" y="218060"/>
            <a:ext cx="8229600" cy="391272"/>
          </a:xfrm>
        </p:spPr>
        <p:txBody>
          <a:bodyPr>
            <a:noAutofit/>
          </a:bodyPr>
          <a:lstStyle/>
          <a:p>
            <a:r>
              <a:rPr sz="1400" dirty="0" smtClean="0"/>
              <a:t>Q1</a:t>
            </a:r>
            <a:r>
              <a:rPr lang="en-US" sz="1400" dirty="0" smtClean="0"/>
              <a:t>0 –</a:t>
            </a:r>
            <a:r>
              <a:rPr sz="1400" dirty="0" smtClean="0"/>
              <a:t> </a:t>
            </a:r>
            <a:r>
              <a:rPr lang="en-US" sz="1400" dirty="0" smtClean="0"/>
              <a:t>Other objectives</a:t>
            </a:r>
            <a:endParaRPr sz="1400" b="0" dirty="0"/>
          </a:p>
        </p:txBody>
      </p:sp>
      <p:sp>
        <p:nvSpPr>
          <p:cNvPr id="10" name="Rechthoek 9"/>
          <p:cNvSpPr/>
          <p:nvPr/>
        </p:nvSpPr>
        <p:spPr>
          <a:xfrm>
            <a:off x="118589" y="1070919"/>
            <a:ext cx="8674444" cy="2631490"/>
          </a:xfrm>
          <a:prstGeom prst="rect">
            <a:avLst/>
          </a:prstGeom>
        </p:spPr>
        <p:txBody>
          <a:bodyPr wrap="square">
            <a:spAutoFit/>
          </a:bodyPr>
          <a:lstStyle/>
          <a:p>
            <a:pPr marL="171450" lvl="0" indent="-171450">
              <a:buFont typeface="Arial" panose="020B0604020202020204" pitchFamily="34" charset="0"/>
              <a:buChar char="•"/>
            </a:pPr>
            <a:r>
              <a:rPr lang="en-US" sz="1100" dirty="0"/>
              <a:t>Accommodate biological systematics better as a continuous, integration disrupting component; align evolving taxonomies and also phylogenetic insights. Foster bold new research into the theory of biodiversity informatics synthesis in light of conflicting taxonomic perspectives. Model taxonomic concept relationships. </a:t>
            </a:r>
          </a:p>
          <a:p>
            <a:pPr marL="171450" lvl="0" indent="-171450">
              <a:buFont typeface="Arial" panose="020B0604020202020204" pitchFamily="34" charset="0"/>
              <a:buChar char="•"/>
            </a:pPr>
            <a:r>
              <a:rPr lang="en-US" sz="1100" dirty="0"/>
              <a:t>These seem closely related, and perhaps aspiring to FAIR biodiversity data practices may hit upon others in this list. Tools and services seems vague- are these for data generators, managers, or consumers? </a:t>
            </a:r>
          </a:p>
          <a:p>
            <a:pPr marL="171450" lvl="0" indent="-171450">
              <a:buFont typeface="Arial" panose="020B0604020202020204" pitchFamily="34" charset="0"/>
              <a:buChar char="•"/>
            </a:pPr>
            <a:r>
              <a:rPr lang="en-US" sz="1100" dirty="0"/>
              <a:t>I see adoption of tools and services as most important, but all of the above are important. </a:t>
            </a:r>
          </a:p>
          <a:p>
            <a:pPr marL="171450" lvl="0" indent="-171450">
              <a:buFont typeface="Arial" panose="020B0604020202020204" pitchFamily="34" charset="0"/>
              <a:buChar char="•"/>
            </a:pPr>
            <a:r>
              <a:rPr lang="en-US" sz="1100" dirty="0"/>
              <a:t>I believe we need to make the next step for several biodiversity information initiatives to converge all around the same foundations of facts (nomenclature, taxonomy, name usage, literature references, occurrence) in such a way the same data does not have to be maintained in various places. The approach should be independent of technical solutions. </a:t>
            </a:r>
          </a:p>
          <a:p>
            <a:pPr marL="171450" lvl="0" indent="-171450">
              <a:buFont typeface="Arial" panose="020B0604020202020204" pitchFamily="34" charset="0"/>
              <a:buChar char="•"/>
            </a:pPr>
            <a:r>
              <a:rPr lang="en-US" sz="1100" dirty="0"/>
              <a:t>Achieving common protocols and best practices for data sharing, Wider adoption of biodiversity data standards, and Convergence on Data Infrastructure through Digital Objects with persistent identifiers </a:t>
            </a:r>
          </a:p>
          <a:p>
            <a:pPr marL="171450" lvl="0" indent="-171450">
              <a:buFont typeface="Arial" panose="020B0604020202020204" pitchFamily="34" charset="0"/>
              <a:buChar char="•"/>
            </a:pPr>
            <a:r>
              <a:rPr lang="en-US" sz="1100" dirty="0"/>
              <a:t>Asks for "one(s)", but only allows one, so I would say Convergence of Data Infrastructure through digital objects/persistent identifiers, Adoption of common tools/services, achieving common protocols/practices for sharing (in that order). </a:t>
            </a:r>
          </a:p>
          <a:p>
            <a:pPr marL="171450" lvl="0" indent="-171450">
              <a:buFont typeface="Arial" panose="020B0604020202020204" pitchFamily="34" charset="0"/>
              <a:buChar char="•"/>
            </a:pPr>
            <a:r>
              <a:rPr lang="en-US" sz="1100" dirty="0"/>
              <a:t>All of the above, if possible. there is considerable overlap and commonality in the options offered</a:t>
            </a:r>
            <a:r>
              <a:rPr lang="en-US" sz="1100" dirty="0" smtClean="0"/>
              <a:t>.</a:t>
            </a:r>
            <a:endParaRPr lang="en-US" sz="1100" dirty="0"/>
          </a:p>
          <a:p>
            <a:pPr lvl="0" fontAlgn="t"/>
            <a:endParaRPr lang="en-US" sz="1100" dirty="0"/>
          </a:p>
        </p:txBody>
      </p:sp>
    </p:spTree>
    <p:extLst>
      <p:ext uri="{BB962C8B-B14F-4D97-AF65-F5344CB8AC3E}">
        <p14:creationId xmlns:p14="http://schemas.microsoft.com/office/powerpoint/2010/main" val="4117080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400" dirty="0"/>
              <a:t>Q11: The group title specifically mentions biodiversity, however especially in natural collections the scope is both biodiversity and geodiversity, do you see this as a problem?</a:t>
            </a:r>
          </a:p>
        </p:txBody>
      </p:sp>
      <p:sp>
        <p:nvSpPr>
          <p:cNvPr id="3" name="Content Placeholder 2"/>
          <p:cNvSpPr>
            <a:spLocks noGrp="1"/>
          </p:cNvSpPr>
          <p:nvPr>
            <p:ph idx="1"/>
          </p:nvPr>
        </p:nvSpPr>
        <p:spPr/>
        <p:txBody>
          <a:bodyPr/>
          <a:lstStyle/>
          <a:p>
            <a:r>
              <a:t>Answered: 77    Skipped: 17</a:t>
            </a:r>
          </a:p>
        </p:txBody>
      </p:sp>
      <p:pic>
        <p:nvPicPr>
          <p:cNvPr id="4" name="Picture 3" descr="chart4283752170.png"/>
          <p:cNvPicPr>
            <a:picLocks noChangeAspect="1"/>
          </p:cNvPicPr>
          <p:nvPr/>
        </p:nvPicPr>
        <p:blipFill>
          <a:blip r:embed="rId2"/>
          <a:stretch>
            <a:fillRect/>
          </a:stretch>
        </p:blipFill>
        <p:spPr>
          <a:xfrm>
            <a:off x="115136" y="1094837"/>
            <a:ext cx="5388428" cy="3356428"/>
          </a:xfrm>
          <a:prstGeom prst="rect">
            <a:avLst/>
          </a:prstGeom>
        </p:spPr>
      </p:pic>
      <p:pic>
        <p:nvPicPr>
          <p:cNvPr id="5" name="Picture 3" descr="table4283752170.png"/>
          <p:cNvPicPr>
            <a:picLocks noChangeAspect="1"/>
          </p:cNvPicPr>
          <p:nvPr/>
        </p:nvPicPr>
        <p:blipFill>
          <a:blip r:embed="rId3"/>
          <a:stretch>
            <a:fillRect/>
          </a:stretch>
        </p:blipFill>
        <p:spPr>
          <a:xfrm>
            <a:off x="3636339" y="1498491"/>
            <a:ext cx="5388428" cy="2159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9" y="218060"/>
            <a:ext cx="8229600" cy="391272"/>
          </a:xfrm>
        </p:spPr>
        <p:txBody>
          <a:bodyPr>
            <a:noAutofit/>
          </a:bodyPr>
          <a:lstStyle/>
          <a:p>
            <a:r>
              <a:rPr sz="1400" dirty="0" smtClean="0"/>
              <a:t>Q1</a:t>
            </a:r>
            <a:r>
              <a:rPr lang="en-US" sz="1400" dirty="0" smtClean="0"/>
              <a:t>2 - </a:t>
            </a:r>
            <a:r>
              <a:rPr lang="en-US" sz="1400" dirty="0"/>
              <a:t>Do you have suggestions for experts that should become member of the interest group?</a:t>
            </a:r>
            <a:endParaRPr sz="1400" b="0" dirty="0"/>
          </a:p>
        </p:txBody>
      </p:sp>
      <p:sp>
        <p:nvSpPr>
          <p:cNvPr id="5" name="Rechthoek 4"/>
          <p:cNvSpPr/>
          <p:nvPr/>
        </p:nvSpPr>
        <p:spPr>
          <a:xfrm>
            <a:off x="209206" y="840382"/>
            <a:ext cx="8572330" cy="3985706"/>
          </a:xfrm>
          <a:prstGeom prst="rect">
            <a:avLst/>
          </a:prstGeom>
        </p:spPr>
        <p:txBody>
          <a:bodyPr wrap="square">
            <a:spAutoFit/>
          </a:bodyPr>
          <a:lstStyle/>
          <a:p>
            <a:pPr marL="171450" lvl="0" indent="-171450">
              <a:buFont typeface="Arial" panose="020B0604020202020204" pitchFamily="34" charset="0"/>
              <a:buChar char="•"/>
            </a:pPr>
            <a:r>
              <a:rPr lang="en-US" sz="1100" dirty="0" smtClean="0"/>
              <a:t>Geoffrey </a:t>
            </a:r>
            <a:r>
              <a:rPr lang="en-US" sz="1100" dirty="0"/>
              <a:t>Bowker (UC Irvine) Robert Montoya (Indiana University) Nico Franz (Arizona State University) Edward E Gilbert (Arizona State University) Carl Boettiger (UC Berkeley) </a:t>
            </a:r>
          </a:p>
          <a:p>
            <a:pPr marL="171450" lvl="0" indent="-171450">
              <a:buFont typeface="Arial" panose="020B0604020202020204" pitchFamily="34" charset="0"/>
              <a:buChar char="•"/>
            </a:pPr>
            <a:r>
              <a:rPr lang="en-US" sz="1100" dirty="0"/>
              <a:t>I want to be a member of the group. </a:t>
            </a:r>
          </a:p>
          <a:p>
            <a:pPr marL="171450" lvl="0" indent="-171450">
              <a:buFont typeface="Arial" panose="020B0604020202020204" pitchFamily="34" charset="0"/>
              <a:buChar char="•"/>
            </a:pPr>
            <a:r>
              <a:rPr lang="en-US" sz="1100" dirty="0"/>
              <a:t>David Bloom, John </a:t>
            </a:r>
            <a:r>
              <a:rPr lang="en-US" sz="1100" dirty="0" err="1"/>
              <a:t>Wieczorek</a:t>
            </a:r>
            <a:r>
              <a:rPr lang="en-US" sz="1100" dirty="0"/>
              <a:t> </a:t>
            </a:r>
          </a:p>
          <a:p>
            <a:pPr marL="171450" lvl="0" indent="-171450">
              <a:buFont typeface="Arial" panose="020B0604020202020204" pitchFamily="34" charset="0"/>
              <a:buChar char="•"/>
            </a:pPr>
            <a:r>
              <a:rPr lang="en-US" sz="1100" dirty="0"/>
              <a:t>Data aggregation and the compilation and management of global, national and regional species checklists are not the same thing - aggregators should not attempt to restrict the science of taxonomy to meet the practical needs for informatics, and national needs should bot be ignored to meet the ideal for a global checklist. Hence some national/regional taxonomy checklists/managers should be added to the group </a:t>
            </a:r>
          </a:p>
          <a:p>
            <a:pPr marL="171450" lvl="0" indent="-171450">
              <a:buFont typeface="Arial" panose="020B0604020202020204" pitchFamily="34" charset="0"/>
              <a:buChar char="•"/>
            </a:pPr>
            <a:r>
              <a:rPr lang="en-US" sz="1100" dirty="0"/>
              <a:t>I've been involved in the Australian Faunal Directory and see that </a:t>
            </a:r>
            <a:r>
              <a:rPr lang="en-US" sz="1100" dirty="0" err="1"/>
              <a:t>standardising</a:t>
            </a:r>
            <a:r>
              <a:rPr lang="en-US" sz="1100" dirty="0"/>
              <a:t> taxon names worldwide as sometimes problematic. Experts may differ in what they consider to be the valid name of a particular species, especially for widespread taxa. And then - higher classification is a work in progress in many instances. </a:t>
            </a:r>
          </a:p>
          <a:p>
            <a:pPr marL="171450" lvl="0" indent="-171450">
              <a:buFont typeface="Arial" panose="020B0604020202020204" pitchFamily="34" charset="0"/>
              <a:buChar char="•"/>
            </a:pPr>
            <a:r>
              <a:rPr lang="en-US" sz="1100" dirty="0"/>
              <a:t>Steve </a:t>
            </a:r>
            <a:r>
              <a:rPr lang="en-US" sz="1100" dirty="0" err="1"/>
              <a:t>Baskauf</a:t>
            </a:r>
            <a:r>
              <a:rPr lang="en-US" sz="1100" dirty="0"/>
              <a:t>, Peter </a:t>
            </a:r>
            <a:r>
              <a:rPr lang="en-US" sz="1100" dirty="0" err="1"/>
              <a:t>Desmet</a:t>
            </a:r>
            <a:r>
              <a:rPr lang="en-US" sz="1100" dirty="0"/>
              <a:t> </a:t>
            </a:r>
          </a:p>
          <a:p>
            <a:pPr marL="171450" lvl="0" indent="-171450">
              <a:buFont typeface="Arial" panose="020B0604020202020204" pitchFamily="34" charset="0"/>
              <a:buChar char="•"/>
            </a:pPr>
            <a:r>
              <a:rPr lang="en-US" sz="1100" dirty="0"/>
              <a:t>Biodiversity data extends beyond natural history collections which should be taken into account. Try to make use or improve existing biodiversity data standards, e.g. Darwin core and mainstream the use across domains. </a:t>
            </a:r>
          </a:p>
          <a:p>
            <a:pPr marL="171450" lvl="0" indent="-171450">
              <a:buFont typeface="Arial" panose="020B0604020202020204" pitchFamily="34" charset="0"/>
              <a:buChar char="•"/>
            </a:pPr>
            <a:r>
              <a:rPr lang="en-US" sz="1100" dirty="0"/>
              <a:t>I recommend more focus on bringing in representatives of running infrastructures (</a:t>
            </a:r>
            <a:r>
              <a:rPr lang="en-US" sz="1100" dirty="0" err="1"/>
              <a:t>DataONE</a:t>
            </a:r>
            <a:r>
              <a:rPr lang="en-US" sz="1100" dirty="0"/>
              <a:t>, LTER, </a:t>
            </a:r>
            <a:r>
              <a:rPr lang="en-US" sz="1100" dirty="0" err="1"/>
              <a:t>iBOL</a:t>
            </a:r>
            <a:r>
              <a:rPr lang="en-US" sz="1100" dirty="0"/>
              <a:t>, Map of Life, GBIF, NEON, ALA, </a:t>
            </a:r>
            <a:r>
              <a:rPr lang="en-US" sz="1100" dirty="0" err="1"/>
              <a:t>BioCASe</a:t>
            </a:r>
            <a:r>
              <a:rPr lang="en-US" sz="1100" dirty="0"/>
              <a:t>, </a:t>
            </a:r>
            <a:r>
              <a:rPr lang="en-US" sz="1100" dirty="0" err="1"/>
              <a:t>Zenodo</a:t>
            </a:r>
            <a:r>
              <a:rPr lang="en-US" sz="1100" dirty="0"/>
              <a:t>, Amazon AWS, Google Earth Engine, </a:t>
            </a:r>
            <a:r>
              <a:rPr lang="en-US" sz="1100" dirty="0" err="1"/>
              <a:t>rOpenSci</a:t>
            </a:r>
            <a:r>
              <a:rPr lang="en-US" sz="1100" dirty="0"/>
              <a:t>, </a:t>
            </a:r>
            <a:r>
              <a:rPr lang="en-US" sz="1100" dirty="0" err="1"/>
              <a:t>iNaturalist</a:t>
            </a:r>
            <a:r>
              <a:rPr lang="en-US" sz="1100" dirty="0"/>
              <a:t> </a:t>
            </a:r>
            <a:r>
              <a:rPr lang="en-US" sz="1100" dirty="0" err="1"/>
              <a:t>etc</a:t>
            </a:r>
            <a:r>
              <a:rPr lang="en-US" sz="1100" dirty="0"/>
              <a:t>). There is valuable operational experience (infrastructure challenges, community adoption </a:t>
            </a:r>
            <a:r>
              <a:rPr lang="en-US" sz="1100" dirty="0" err="1"/>
              <a:t>etc</a:t>
            </a:r>
            <a:r>
              <a:rPr lang="en-US" sz="1100" dirty="0"/>
              <a:t>) and lessons learned that could help steer RDA outputs to be more readily useful. The research communities (e.g. </a:t>
            </a:r>
            <a:r>
              <a:rPr lang="en-US" sz="1100" dirty="0" err="1"/>
              <a:t>GeoBON</a:t>
            </a:r>
            <a:r>
              <a:rPr lang="en-US" sz="1100" dirty="0"/>
              <a:t>, environmental modeling) and the library community may be avenues to explore too. </a:t>
            </a:r>
          </a:p>
          <a:p>
            <a:pPr marL="171450" lvl="0" indent="-171450">
              <a:buFont typeface="Arial" panose="020B0604020202020204" pitchFamily="34" charset="0"/>
              <a:buChar char="•"/>
            </a:pPr>
            <a:r>
              <a:rPr lang="en-US" sz="1100" dirty="0"/>
              <a:t>Just include the experts of </a:t>
            </a:r>
            <a:r>
              <a:rPr lang="en-US" sz="1100" dirty="0" err="1"/>
              <a:t>LifeWatch</a:t>
            </a:r>
            <a:r>
              <a:rPr lang="en-US" sz="1100" dirty="0"/>
              <a:t>, EU BON, GBIF, Encyclopedia of Life and Atlas of Living Australia and others </a:t>
            </a:r>
          </a:p>
          <a:p>
            <a:pPr marL="171450" lvl="0" indent="-171450">
              <a:buFont typeface="Arial" panose="020B0604020202020204" pitchFamily="34" charset="0"/>
              <a:buChar char="•"/>
            </a:pPr>
            <a:r>
              <a:rPr lang="en-US" sz="1100" dirty="0"/>
              <a:t>Biodiversity data initiatives generally suffer from poor representation of the interests and knowledge of the data generators (i.e., taxonomists). Standards for data quality and support for the taxonomic work and expertise needed to ensure the reliability of biodiversity data lag severely behind the development of tools to analyze large compilations of often unreliable data. </a:t>
            </a:r>
          </a:p>
          <a:p>
            <a:pPr marL="171450" lvl="0" indent="-171450">
              <a:buFont typeface="Arial" panose="020B0604020202020204" pitchFamily="34" charset="0"/>
              <a:buChar char="•"/>
            </a:pPr>
            <a:r>
              <a:rPr lang="en-US" sz="1100" dirty="0"/>
              <a:t>Representatives of all the main </a:t>
            </a:r>
            <a:r>
              <a:rPr lang="en-US" sz="1100" dirty="0" err="1"/>
              <a:t>biodiv</a:t>
            </a:r>
            <a:r>
              <a:rPr lang="en-US" sz="1100" dirty="0"/>
              <a:t>/</a:t>
            </a:r>
            <a:r>
              <a:rPr lang="en-US" sz="1100" dirty="0" err="1"/>
              <a:t>geodiv</a:t>
            </a:r>
            <a:r>
              <a:rPr lang="en-US" sz="1100" dirty="0"/>
              <a:t> initiatives, compatible with a suggested new focus on convergence on data infrastructure through DOs with PIDs. </a:t>
            </a:r>
          </a:p>
        </p:txBody>
      </p:sp>
    </p:spTree>
    <p:extLst>
      <p:ext uri="{BB962C8B-B14F-4D97-AF65-F5344CB8AC3E}">
        <p14:creationId xmlns:p14="http://schemas.microsoft.com/office/powerpoint/2010/main" val="4313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Q13: In what user category do you fit the best?</a:t>
            </a:r>
          </a:p>
        </p:txBody>
      </p:sp>
      <p:sp>
        <p:nvSpPr>
          <p:cNvPr id="3" name="Content Placeholder 2"/>
          <p:cNvSpPr>
            <a:spLocks noGrp="1"/>
          </p:cNvSpPr>
          <p:nvPr>
            <p:ph idx="1"/>
          </p:nvPr>
        </p:nvSpPr>
        <p:spPr/>
        <p:txBody>
          <a:bodyPr/>
          <a:lstStyle/>
          <a:p>
            <a:r>
              <a:t>Answered: 74    Skipped: 20</a:t>
            </a:r>
          </a:p>
        </p:txBody>
      </p:sp>
      <p:pic>
        <p:nvPicPr>
          <p:cNvPr id="4" name="Picture 3" descr="chart4283930720.png"/>
          <p:cNvPicPr>
            <a:picLocks noChangeAspect="1"/>
          </p:cNvPicPr>
          <p:nvPr/>
        </p:nvPicPr>
        <p:blipFill>
          <a:blip r:embed="rId2"/>
          <a:stretch>
            <a:fillRect/>
          </a:stretch>
        </p:blipFill>
        <p:spPr>
          <a:xfrm>
            <a:off x="115136" y="985793"/>
            <a:ext cx="4984086" cy="3775822"/>
          </a:xfrm>
          <a:prstGeom prst="rect">
            <a:avLst/>
          </a:prstGeom>
        </p:spPr>
      </p:pic>
      <p:pic>
        <p:nvPicPr>
          <p:cNvPr id="5" name="Picture 3" descr="table4283930720.png"/>
          <p:cNvPicPr>
            <a:picLocks noChangeAspect="1"/>
          </p:cNvPicPr>
          <p:nvPr/>
        </p:nvPicPr>
        <p:blipFill>
          <a:blip r:embed="rId3"/>
          <a:stretch>
            <a:fillRect/>
          </a:stretch>
        </p:blipFill>
        <p:spPr>
          <a:xfrm>
            <a:off x="4474620" y="1416113"/>
            <a:ext cx="4517195" cy="2266202"/>
          </a:xfrm>
          <a:prstGeom prst="rect">
            <a:avLst/>
          </a:prstGeom>
        </p:spPr>
      </p:pic>
      <p:sp>
        <p:nvSpPr>
          <p:cNvPr id="6" name="Rechthoek 5"/>
          <p:cNvSpPr/>
          <p:nvPr/>
        </p:nvSpPr>
        <p:spPr>
          <a:xfrm>
            <a:off x="5447642" y="3942145"/>
            <a:ext cx="2245586" cy="938719"/>
          </a:xfrm>
          <a:prstGeom prst="rect">
            <a:avLst/>
          </a:prstGeom>
        </p:spPr>
        <p:txBody>
          <a:bodyPr wrap="square">
            <a:spAutoFit/>
          </a:bodyPr>
          <a:lstStyle/>
          <a:p>
            <a:pPr fontAlgn="t"/>
            <a:r>
              <a:rPr lang="en-US" sz="1100" dirty="0" smtClean="0"/>
              <a:t>Other =</a:t>
            </a:r>
          </a:p>
          <a:p>
            <a:pPr marL="171450" indent="-171450" fontAlgn="t">
              <a:buFont typeface="Arial" panose="020B0604020202020204" pitchFamily="34" charset="0"/>
              <a:buChar char="•"/>
            </a:pPr>
            <a:r>
              <a:rPr lang="en-US" sz="1100" dirty="0" smtClean="0"/>
              <a:t>Government (not Policy)</a:t>
            </a:r>
          </a:p>
          <a:p>
            <a:pPr marL="171450" indent="-171450" fontAlgn="t">
              <a:buFont typeface="Arial" panose="020B0604020202020204" pitchFamily="34" charset="0"/>
              <a:buChar char="•"/>
            </a:pPr>
            <a:r>
              <a:rPr lang="en-US" sz="1100" dirty="0" smtClean="0"/>
              <a:t>Research </a:t>
            </a:r>
            <a:r>
              <a:rPr lang="en-US" sz="1100" dirty="0"/>
              <a:t>+ </a:t>
            </a:r>
            <a:r>
              <a:rPr lang="en-US" sz="1100" dirty="0" smtClean="0"/>
              <a:t>Education </a:t>
            </a:r>
          </a:p>
          <a:p>
            <a:pPr marL="171450" indent="-171450" fontAlgn="t">
              <a:buFont typeface="Arial" panose="020B0604020202020204" pitchFamily="34" charset="0"/>
              <a:buChar char="•"/>
            </a:pPr>
            <a:r>
              <a:rPr lang="en-US" sz="1100" dirty="0"/>
              <a:t>R</a:t>
            </a:r>
            <a:r>
              <a:rPr lang="en-US" sz="1100" dirty="0" smtClean="0"/>
              <a:t>esearch + Technical support</a:t>
            </a:r>
            <a:endParaRPr lang="en-US" sz="1100" dirty="0"/>
          </a:p>
          <a:p>
            <a:pPr marL="171450" indent="-171450" fontAlgn="t">
              <a:buFont typeface="Arial" panose="020B0604020202020204" pitchFamily="34" charset="0"/>
              <a:buChar char="•"/>
            </a:pP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9" y="218060"/>
            <a:ext cx="8229600" cy="391272"/>
          </a:xfrm>
        </p:spPr>
        <p:txBody>
          <a:bodyPr>
            <a:noAutofit/>
          </a:bodyPr>
          <a:lstStyle/>
          <a:p>
            <a:r>
              <a:rPr sz="1400" dirty="0"/>
              <a:t>Q14: There are some ideas for new task groups under the Biodiversity Data integration Interest Group (task groups need to deliver a tangible output and have 18 months to achieve that). </a:t>
            </a:r>
            <a:endParaRPr sz="1400" b="0" dirty="0"/>
          </a:p>
        </p:txBody>
      </p:sp>
      <p:sp>
        <p:nvSpPr>
          <p:cNvPr id="3" name="Content Placeholder 2"/>
          <p:cNvSpPr>
            <a:spLocks noGrp="1"/>
          </p:cNvSpPr>
          <p:nvPr>
            <p:ph idx="1"/>
          </p:nvPr>
        </p:nvSpPr>
        <p:spPr>
          <a:xfrm>
            <a:off x="118589" y="769607"/>
            <a:ext cx="5332506" cy="249144"/>
          </a:xfrm>
        </p:spPr>
        <p:txBody>
          <a:bodyPr/>
          <a:lstStyle/>
          <a:p>
            <a:r>
              <a:rPr dirty="0"/>
              <a:t>Answered: 74    Skipped: 20</a:t>
            </a:r>
          </a:p>
        </p:txBody>
      </p:sp>
      <p:pic>
        <p:nvPicPr>
          <p:cNvPr id="4" name="Picture 3" descr="chart4288946750.png"/>
          <p:cNvPicPr>
            <a:picLocks noChangeAspect="1"/>
          </p:cNvPicPr>
          <p:nvPr/>
        </p:nvPicPr>
        <p:blipFill>
          <a:blip r:embed="rId2"/>
          <a:stretch>
            <a:fillRect/>
          </a:stretch>
        </p:blipFill>
        <p:spPr>
          <a:xfrm>
            <a:off x="242350" y="1757415"/>
            <a:ext cx="4972201" cy="2929748"/>
          </a:xfrm>
          <a:prstGeom prst="rect">
            <a:avLst/>
          </a:prstGeom>
        </p:spPr>
      </p:pic>
      <p:sp>
        <p:nvSpPr>
          <p:cNvPr id="5" name="Rechthoek 4"/>
          <p:cNvSpPr/>
          <p:nvPr/>
        </p:nvSpPr>
        <p:spPr>
          <a:xfrm>
            <a:off x="118589" y="1018751"/>
            <a:ext cx="8863913" cy="738664"/>
          </a:xfrm>
          <a:prstGeom prst="rect">
            <a:avLst/>
          </a:prstGeom>
        </p:spPr>
        <p:txBody>
          <a:bodyPr wrap="square">
            <a:spAutoFit/>
          </a:bodyPr>
          <a:lstStyle/>
          <a:p>
            <a:r>
              <a:rPr lang="en-US" sz="1400" dirty="0"/>
              <a:t>Examples: Minimum Information about a Digital Specimen recommendation (jointly with TDWG &amp; Physical Samples &amp; Collections IG), Open Digital Specimens (</a:t>
            </a:r>
            <a:r>
              <a:rPr lang="en-US" sz="1400" dirty="0" err="1"/>
              <a:t>openDS</a:t>
            </a:r>
            <a:r>
              <a:rPr lang="en-US" sz="1400" dirty="0"/>
              <a:t>) recommendation (jointly with TDWG), Guidelines for specimens citation in publications using Natural Science Identifiers (</a:t>
            </a:r>
            <a:r>
              <a:rPr lang="en-US" sz="1400" dirty="0" err="1"/>
              <a:t>NSId</a:t>
            </a:r>
            <a:r>
              <a:rPr lang="en-US" sz="1400" dirty="0"/>
              <a:t>).</a:t>
            </a:r>
          </a:p>
        </p:txBody>
      </p:sp>
      <p:pic>
        <p:nvPicPr>
          <p:cNvPr id="6" name="Picture 3" descr="table4288946750.png"/>
          <p:cNvPicPr>
            <a:picLocks noChangeAspect="1"/>
          </p:cNvPicPr>
          <p:nvPr/>
        </p:nvPicPr>
        <p:blipFill>
          <a:blip r:embed="rId3"/>
          <a:stretch>
            <a:fillRect/>
          </a:stretch>
        </p:blipFill>
        <p:spPr>
          <a:xfrm>
            <a:off x="3903170" y="2092411"/>
            <a:ext cx="4899175" cy="18227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9" y="218060"/>
            <a:ext cx="8229600" cy="391272"/>
          </a:xfrm>
        </p:spPr>
        <p:txBody>
          <a:bodyPr>
            <a:noAutofit/>
          </a:bodyPr>
          <a:lstStyle/>
          <a:p>
            <a:r>
              <a:rPr sz="1400" dirty="0" smtClean="0"/>
              <a:t>Q14</a:t>
            </a:r>
            <a:r>
              <a:rPr lang="en-US" sz="1400" dirty="0" smtClean="0"/>
              <a:t> -</a:t>
            </a:r>
            <a:r>
              <a:rPr sz="1400" dirty="0" smtClean="0"/>
              <a:t> </a:t>
            </a:r>
            <a:r>
              <a:rPr lang="en-US" sz="1400" dirty="0" smtClean="0"/>
              <a:t>I have some ideas for other </a:t>
            </a:r>
            <a:r>
              <a:rPr lang="en-US" sz="1400" dirty="0" err="1" smtClean="0"/>
              <a:t>taskgroups</a:t>
            </a:r>
            <a:r>
              <a:rPr lang="en-US" sz="1400" dirty="0" smtClean="0"/>
              <a:t> and outcomes</a:t>
            </a:r>
            <a:endParaRPr sz="1400" b="0" dirty="0"/>
          </a:p>
        </p:txBody>
      </p:sp>
      <p:sp>
        <p:nvSpPr>
          <p:cNvPr id="10" name="Rechthoek 9"/>
          <p:cNvSpPr/>
          <p:nvPr/>
        </p:nvSpPr>
        <p:spPr>
          <a:xfrm>
            <a:off x="118589" y="1070919"/>
            <a:ext cx="8674444" cy="3477875"/>
          </a:xfrm>
          <a:prstGeom prst="rect">
            <a:avLst/>
          </a:prstGeom>
        </p:spPr>
        <p:txBody>
          <a:bodyPr wrap="square">
            <a:spAutoFit/>
          </a:bodyPr>
          <a:lstStyle/>
          <a:p>
            <a:pPr marL="171450" lvl="0" indent="-171450" fontAlgn="t">
              <a:buFont typeface="Arial" panose="020B0604020202020204" pitchFamily="34" charset="0"/>
              <a:buChar char="•"/>
            </a:pPr>
            <a:r>
              <a:rPr lang="en-US" sz="1100" dirty="0"/>
              <a:t>Linking biodiversity data to ecosystem services assessments</a:t>
            </a:r>
          </a:p>
          <a:p>
            <a:pPr marL="171450" lvl="0" indent="-171450" fontAlgn="t">
              <a:buFont typeface="Arial" panose="020B0604020202020204" pitchFamily="34" charset="0"/>
              <a:buChar char="•"/>
            </a:pPr>
            <a:r>
              <a:rPr lang="en-US" sz="1100" dirty="0"/>
              <a:t>Guidelines about how to markup biodiversity-related websites, in collaboration with </a:t>
            </a:r>
            <a:r>
              <a:rPr lang="en-US" sz="1100" dirty="0" err="1"/>
              <a:t>Bioschemas</a:t>
            </a:r>
            <a:r>
              <a:rPr lang="en-US" sz="1100" dirty="0"/>
              <a:t>' biodiversity group (</a:t>
            </a:r>
            <a:r>
              <a:rPr lang="en-US" sz="1100" u="sng" dirty="0">
                <a:hlinkClick r:id="rId2"/>
              </a:rPr>
              <a:t>https://bioschemas.org/groups/Biodiversity/</a:t>
            </a:r>
            <a:r>
              <a:rPr lang="en-US" sz="1100" dirty="0"/>
              <a:t>)</a:t>
            </a:r>
          </a:p>
          <a:p>
            <a:pPr marL="171450" lvl="0" indent="-171450" fontAlgn="t">
              <a:buFont typeface="Arial" panose="020B0604020202020204" pitchFamily="34" charset="0"/>
              <a:buChar char="•"/>
            </a:pPr>
            <a:r>
              <a:rPr lang="en-US" sz="1100" dirty="0"/>
              <a:t>Synthesis under constant taxonomic change.</a:t>
            </a:r>
          </a:p>
          <a:p>
            <a:pPr marL="171450" lvl="0" indent="-171450" fontAlgn="t">
              <a:buFont typeface="Arial" panose="020B0604020202020204" pitchFamily="34" charset="0"/>
              <a:buChar char="•"/>
            </a:pPr>
            <a:r>
              <a:rPr lang="en-US" sz="1100" dirty="0"/>
              <a:t>Data standards for metadata versioning and reconciliation</a:t>
            </a:r>
          </a:p>
          <a:p>
            <a:pPr marL="171450" lvl="0" indent="-171450" fontAlgn="t">
              <a:buFont typeface="Arial" panose="020B0604020202020204" pitchFamily="34" charset="0"/>
              <a:buChar char="•"/>
            </a:pPr>
            <a:r>
              <a:rPr lang="en-US" sz="1100" dirty="0"/>
              <a:t>There is a gap between biodiversity and agrobiodiversity because the taxonomy are a little confuse and the last are related with social issues in a more direct way. I think that this will be an important area of work today.</a:t>
            </a:r>
          </a:p>
          <a:p>
            <a:pPr marL="171450" lvl="0" indent="-171450" fontAlgn="t">
              <a:buFont typeface="Arial" panose="020B0604020202020204" pitchFamily="34" charset="0"/>
              <a:buChar char="•"/>
            </a:pPr>
            <a:r>
              <a:rPr lang="en-US" sz="1100" dirty="0"/>
              <a:t>We would be interested in using the outcomes AND we would like to see resolving that taxonomic name issues, that have been at the begin of this group.</a:t>
            </a:r>
          </a:p>
          <a:p>
            <a:pPr marL="171450" lvl="0" indent="-171450" fontAlgn="t">
              <a:buFont typeface="Arial" panose="020B0604020202020204" pitchFamily="34" charset="0"/>
              <a:buChar char="•"/>
            </a:pPr>
            <a:r>
              <a:rPr lang="en-US" sz="1100" dirty="0"/>
              <a:t>Real-time transaction based data publishing and annotation</a:t>
            </a:r>
          </a:p>
          <a:p>
            <a:pPr marL="171450" lvl="0" indent="-171450" fontAlgn="t">
              <a:buFont typeface="Arial" panose="020B0604020202020204" pitchFamily="34" charset="0"/>
              <a:buChar char="•"/>
            </a:pPr>
            <a:r>
              <a:rPr lang="en-US" sz="1100" dirty="0"/>
              <a:t>I think these topics look good but they already introduce acronyms that propose solutions in their titles (e.g. Natural Science Ids) prematurely. Rewording them to be inclusive around a topic - e.g. Data standard to represent specimens - may be more inviting to capture the interest of people who have worked on these topics under other initiatives (e.g. ABCD community, IGSN, DOI </a:t>
            </a:r>
            <a:r>
              <a:rPr lang="en-US" sz="1100" dirty="0" err="1"/>
              <a:t>etc</a:t>
            </a:r>
            <a:r>
              <a:rPr lang="en-US" sz="1100" dirty="0"/>
              <a:t>).</a:t>
            </a:r>
          </a:p>
          <a:p>
            <a:pPr marL="171450" lvl="0" indent="-171450" fontAlgn="t">
              <a:buFont typeface="Arial" panose="020B0604020202020204" pitchFamily="34" charset="0"/>
              <a:buChar char="•"/>
            </a:pPr>
            <a:r>
              <a:rPr lang="en-US" sz="1100" dirty="0"/>
              <a:t>One important goal would be to develop permanent species IDs (not sure if this goal is included in </a:t>
            </a:r>
            <a:r>
              <a:rPr lang="en-US" sz="1100" dirty="0" err="1"/>
              <a:t>NSIds</a:t>
            </a:r>
            <a:r>
              <a:rPr lang="en-US" sz="1100" dirty="0"/>
              <a:t>), as those often change and cause headaches for a lot of users. Species definitions obviously change but such changes could be included in the ID.</a:t>
            </a:r>
          </a:p>
          <a:p>
            <a:pPr marL="171450" lvl="0" indent="-171450" fontAlgn="t">
              <a:buFont typeface="Arial" panose="020B0604020202020204" pitchFamily="34" charset="0"/>
              <a:buChar char="•"/>
            </a:pPr>
            <a:r>
              <a:rPr lang="en-US" sz="1100" dirty="0"/>
              <a:t> While collections are an important part of the biodiversity integration domain, they are not the entirety of it and I'm concerned about the focus only on topics that relate to specimens. There are needs that exist for sampling event and other types of biodiversity data that are not being addressed. One outcome I would like to see is recommendations for biological data standards for ecological data. Recommendations for how to handle species absence data. Best practices for interoperability between physical data standards (</a:t>
            </a:r>
            <a:r>
              <a:rPr lang="en-US" sz="1100" dirty="0" err="1"/>
              <a:t>ie</a:t>
            </a:r>
            <a:r>
              <a:rPr lang="en-US" sz="1100" dirty="0"/>
              <a:t> Climate and Forecast) and biological data standards. </a:t>
            </a:r>
          </a:p>
        </p:txBody>
      </p:sp>
    </p:spTree>
    <p:extLst>
      <p:ext uri="{BB962C8B-B14F-4D97-AF65-F5344CB8AC3E}">
        <p14:creationId xmlns:p14="http://schemas.microsoft.com/office/powerpoint/2010/main" val="152294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p:txBody>
          <a:bodyPr/>
          <a:lstStyle/>
          <a:p>
            <a:fld id="{1D006239-9C30-4148-9533-24AB8148CE11}" type="datetime1">
              <a:rPr lang="it-IT" smtClean="0"/>
              <a:t>22/03/2020</a:t>
            </a:fld>
            <a:endParaRPr lang="en-GB" dirty="0"/>
          </a:p>
        </p:txBody>
      </p:sp>
      <p:sp>
        <p:nvSpPr>
          <p:cNvPr id="5" name="Tijdelijke aanduiding voor dianummer 4"/>
          <p:cNvSpPr>
            <a:spLocks noGrp="1"/>
          </p:cNvSpPr>
          <p:nvPr>
            <p:ph type="sldNum" sz="quarter" idx="4"/>
          </p:nvPr>
        </p:nvSpPr>
        <p:spPr/>
        <p:txBody>
          <a:bodyPr/>
          <a:lstStyle/>
          <a:p>
            <a:fld id="{D4FA74F0-3561-6E4B-9323-54D0640DAE41}" type="slidenum">
              <a:rPr lang="en-GB" smtClean="0"/>
              <a:pPr/>
              <a:t>2</a:t>
            </a:fld>
            <a:endParaRPr lang="en-GB" dirty="0"/>
          </a:p>
        </p:txBody>
      </p:sp>
      <p:sp>
        <p:nvSpPr>
          <p:cNvPr id="6" name="Rechthoek 5"/>
          <p:cNvSpPr/>
          <p:nvPr/>
        </p:nvSpPr>
        <p:spPr>
          <a:xfrm>
            <a:off x="288324" y="1091655"/>
            <a:ext cx="8559114" cy="2893100"/>
          </a:xfrm>
          <a:prstGeom prst="rect">
            <a:avLst/>
          </a:prstGeom>
        </p:spPr>
        <p:txBody>
          <a:bodyPr wrap="square">
            <a:spAutoFit/>
          </a:bodyPr>
          <a:lstStyle/>
          <a:p>
            <a:endParaRPr lang="en-US" sz="1400" dirty="0" smtClean="0"/>
          </a:p>
          <a:p>
            <a:r>
              <a:rPr lang="en-US" sz="1400" dirty="0" smtClean="0"/>
              <a:t>This </a:t>
            </a:r>
            <a:r>
              <a:rPr lang="en-US" sz="1400" dirty="0"/>
              <a:t>survey </a:t>
            </a:r>
            <a:r>
              <a:rPr lang="en-US" sz="1400" dirty="0" smtClean="0"/>
              <a:t>is used </a:t>
            </a:r>
            <a:r>
              <a:rPr lang="en-US" sz="1400" dirty="0"/>
              <a:t>to collect input for the </a:t>
            </a:r>
            <a:r>
              <a:rPr lang="en-US" sz="1400" u="sng" dirty="0">
                <a:hlinkClick r:id="rId2"/>
              </a:rPr>
              <a:t>Biodiversity Data Integration Interest Group</a:t>
            </a:r>
            <a:r>
              <a:rPr lang="en-US" sz="1400" dirty="0"/>
              <a:t> in the </a:t>
            </a:r>
            <a:r>
              <a:rPr lang="en-US" sz="1400" u="sng" dirty="0">
                <a:hlinkClick r:id="rId3"/>
              </a:rPr>
              <a:t>Research Data Alliance</a:t>
            </a:r>
            <a:r>
              <a:rPr lang="en-US" sz="1400" dirty="0"/>
              <a:t>. The results </a:t>
            </a:r>
            <a:r>
              <a:rPr lang="en-US" sz="1400" dirty="0" smtClean="0"/>
              <a:t>are used </a:t>
            </a:r>
            <a:r>
              <a:rPr lang="en-US" sz="1400" dirty="0"/>
              <a:t>for setting new objectives and scope for this interest group. The </a:t>
            </a:r>
            <a:r>
              <a:rPr lang="en-US" sz="1400" dirty="0" smtClean="0"/>
              <a:t>survey was open for responses between 1-21 March 2020. The last question, Q15 - </a:t>
            </a:r>
            <a:r>
              <a:rPr lang="en-US" sz="1400" dirty="0"/>
              <a:t>What is your name and email address </a:t>
            </a:r>
            <a:r>
              <a:rPr lang="en-US" sz="1400" dirty="0" smtClean="0"/>
              <a:t>- has been left out in publication of the results for privacy reasons (46 responses). </a:t>
            </a:r>
          </a:p>
          <a:p>
            <a:endParaRPr lang="en-US" sz="1400" dirty="0" smtClean="0"/>
          </a:p>
          <a:p>
            <a:r>
              <a:rPr lang="en-US" sz="1400" dirty="0" smtClean="0"/>
              <a:t>Given </a:t>
            </a:r>
            <a:r>
              <a:rPr lang="en-US" sz="1400" dirty="0"/>
              <a:t>the very exciting developments lately in infrastructure developments around biodiversity data, </a:t>
            </a:r>
            <a:r>
              <a:rPr lang="en-US" sz="1400" dirty="0" smtClean="0"/>
              <a:t>the </a:t>
            </a:r>
            <a:r>
              <a:rPr lang="en-US" sz="1400" dirty="0"/>
              <a:t>chairs of the Interest </a:t>
            </a:r>
            <a:r>
              <a:rPr lang="en-US" sz="1400" dirty="0" smtClean="0"/>
              <a:t>Group </a:t>
            </a:r>
            <a:r>
              <a:rPr lang="en-US" sz="1400" dirty="0"/>
              <a:t>aim to reactivate the group to steer </a:t>
            </a:r>
            <a:r>
              <a:rPr lang="en-US" sz="1400" dirty="0" smtClean="0"/>
              <a:t>discussion </a:t>
            </a:r>
            <a:r>
              <a:rPr lang="en-US" sz="1400" dirty="0"/>
              <a:t>towards the synergies among those initiatives and to connect them with the wider inter-disciplinary research infrastructure landscape. </a:t>
            </a:r>
            <a:br>
              <a:rPr lang="en-US" sz="1400" dirty="0"/>
            </a:br>
            <a:endParaRPr lang="en-US" sz="1400" dirty="0"/>
          </a:p>
          <a:p>
            <a:r>
              <a:rPr lang="en-US" sz="1400" dirty="0"/>
              <a:t>RDA wants researchers and innovators to be able to openly share data across technologies, disciplines, and countries to address the grand challenges of society. It aims to achieve this by building the social and technical bridges that enable open sharing of data.</a:t>
            </a:r>
          </a:p>
        </p:txBody>
      </p:sp>
      <p:sp>
        <p:nvSpPr>
          <p:cNvPr id="7" name="Title 1"/>
          <p:cNvSpPr>
            <a:spLocks noGrp="1"/>
          </p:cNvSpPr>
          <p:nvPr>
            <p:ph type="title"/>
          </p:nvPr>
        </p:nvSpPr>
        <p:spPr>
          <a:xfrm>
            <a:off x="345988" y="333381"/>
            <a:ext cx="7998747" cy="391272"/>
          </a:xfrm>
        </p:spPr>
        <p:txBody>
          <a:bodyPr>
            <a:normAutofit/>
          </a:bodyPr>
          <a:lstStyle/>
          <a:p>
            <a:pPr algn="l"/>
            <a:r>
              <a:rPr lang="en-US" dirty="0" smtClean="0"/>
              <a:t>About this survey</a:t>
            </a:r>
            <a:endParaRPr dirty="0"/>
          </a:p>
        </p:txBody>
      </p:sp>
    </p:spTree>
    <p:extLst>
      <p:ext uri="{BB962C8B-B14F-4D97-AF65-F5344CB8AC3E}">
        <p14:creationId xmlns:p14="http://schemas.microsoft.com/office/powerpoint/2010/main" val="387173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Q1: Are you already familiar with the Research Data Alliance and its outputs?</a:t>
            </a:r>
          </a:p>
        </p:txBody>
      </p:sp>
      <p:sp>
        <p:nvSpPr>
          <p:cNvPr id="3" name="Content Placeholder 2"/>
          <p:cNvSpPr>
            <a:spLocks noGrp="1"/>
          </p:cNvSpPr>
          <p:nvPr>
            <p:ph idx="1"/>
          </p:nvPr>
        </p:nvSpPr>
        <p:spPr/>
        <p:txBody>
          <a:bodyPr/>
          <a:lstStyle/>
          <a:p>
            <a:r>
              <a:rPr dirty="0"/>
              <a:t>Answered: 94    Skipped: 0</a:t>
            </a:r>
          </a:p>
        </p:txBody>
      </p:sp>
      <p:pic>
        <p:nvPicPr>
          <p:cNvPr id="4" name="Picture 3" descr="chart4282745920.png"/>
          <p:cNvPicPr>
            <a:picLocks noChangeAspect="1"/>
          </p:cNvPicPr>
          <p:nvPr/>
        </p:nvPicPr>
        <p:blipFill>
          <a:blip r:embed="rId2"/>
          <a:stretch>
            <a:fillRect/>
          </a:stretch>
        </p:blipFill>
        <p:spPr>
          <a:xfrm>
            <a:off x="1049658" y="1160733"/>
            <a:ext cx="5388428" cy="2267857"/>
          </a:xfrm>
          <a:prstGeom prst="rect">
            <a:avLst/>
          </a:prstGeom>
        </p:spPr>
      </p:pic>
      <p:pic>
        <p:nvPicPr>
          <p:cNvPr id="5" name="Picture 3" descr="table4282745920.png"/>
          <p:cNvPicPr>
            <a:picLocks noChangeAspect="1"/>
          </p:cNvPicPr>
          <p:nvPr/>
        </p:nvPicPr>
        <p:blipFill>
          <a:blip r:embed="rId3"/>
          <a:stretch>
            <a:fillRect/>
          </a:stretch>
        </p:blipFill>
        <p:spPr>
          <a:xfrm>
            <a:off x="1659258" y="3673280"/>
            <a:ext cx="5388428" cy="101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Are you familiar with the Biodiversity Data Integration Interest Group (BDI IG)?</a:t>
            </a:r>
          </a:p>
        </p:txBody>
      </p:sp>
      <p:sp>
        <p:nvSpPr>
          <p:cNvPr id="3" name="Content Placeholder 2"/>
          <p:cNvSpPr>
            <a:spLocks noGrp="1"/>
          </p:cNvSpPr>
          <p:nvPr>
            <p:ph idx="1"/>
          </p:nvPr>
        </p:nvSpPr>
        <p:spPr/>
        <p:txBody>
          <a:bodyPr/>
          <a:lstStyle/>
          <a:p>
            <a:r>
              <a:t>Answered: 94    Skipped: 0</a:t>
            </a:r>
          </a:p>
        </p:txBody>
      </p:sp>
      <p:pic>
        <p:nvPicPr>
          <p:cNvPr id="4" name="Picture 3" descr="chart4282808330.png"/>
          <p:cNvPicPr>
            <a:picLocks noChangeAspect="1"/>
          </p:cNvPicPr>
          <p:nvPr/>
        </p:nvPicPr>
        <p:blipFill>
          <a:blip r:embed="rId2"/>
          <a:stretch>
            <a:fillRect/>
          </a:stretch>
        </p:blipFill>
        <p:spPr>
          <a:xfrm>
            <a:off x="1049658" y="1168971"/>
            <a:ext cx="5388428" cy="2267857"/>
          </a:xfrm>
          <a:prstGeom prst="rect">
            <a:avLst/>
          </a:prstGeom>
        </p:spPr>
      </p:pic>
      <p:pic>
        <p:nvPicPr>
          <p:cNvPr id="5" name="Picture 3" descr="table4282808330.png"/>
          <p:cNvPicPr>
            <a:picLocks noChangeAspect="1"/>
          </p:cNvPicPr>
          <p:nvPr/>
        </p:nvPicPr>
        <p:blipFill>
          <a:blip r:embed="rId3"/>
          <a:stretch>
            <a:fillRect/>
          </a:stretch>
        </p:blipFill>
        <p:spPr>
          <a:xfrm>
            <a:off x="1305031" y="3706232"/>
            <a:ext cx="5388428" cy="101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Are you a member of the Biodiversity Data Integration Interest Group?</a:t>
            </a:r>
          </a:p>
        </p:txBody>
      </p:sp>
      <p:sp>
        <p:nvSpPr>
          <p:cNvPr id="3" name="Content Placeholder 2"/>
          <p:cNvSpPr>
            <a:spLocks noGrp="1"/>
          </p:cNvSpPr>
          <p:nvPr>
            <p:ph idx="1"/>
          </p:nvPr>
        </p:nvSpPr>
        <p:spPr/>
        <p:txBody>
          <a:bodyPr/>
          <a:lstStyle/>
          <a:p>
            <a:r>
              <a:t>Answered: 94    Skipped: 0</a:t>
            </a:r>
          </a:p>
        </p:txBody>
      </p:sp>
      <p:pic>
        <p:nvPicPr>
          <p:cNvPr id="4" name="Picture 3" descr="chart4282826830.png"/>
          <p:cNvPicPr>
            <a:picLocks noChangeAspect="1"/>
          </p:cNvPicPr>
          <p:nvPr/>
        </p:nvPicPr>
        <p:blipFill>
          <a:blip r:embed="rId2"/>
          <a:stretch>
            <a:fillRect/>
          </a:stretch>
        </p:blipFill>
        <p:spPr>
          <a:xfrm>
            <a:off x="1049658" y="1300779"/>
            <a:ext cx="5388428" cy="2267857"/>
          </a:xfrm>
          <a:prstGeom prst="rect">
            <a:avLst/>
          </a:prstGeom>
        </p:spPr>
      </p:pic>
      <p:pic>
        <p:nvPicPr>
          <p:cNvPr id="5" name="Picture 3" descr="table4282826830.png"/>
          <p:cNvPicPr>
            <a:picLocks noChangeAspect="1"/>
          </p:cNvPicPr>
          <p:nvPr/>
        </p:nvPicPr>
        <p:blipFill>
          <a:blip r:embed="rId3"/>
          <a:stretch>
            <a:fillRect/>
          </a:stretch>
        </p:blipFill>
        <p:spPr>
          <a:xfrm>
            <a:off x="1395647" y="3721617"/>
            <a:ext cx="5388428" cy="1016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Will you attend the BDI Interest Group session at RDA P15 in Melbourne?</a:t>
            </a:r>
          </a:p>
        </p:txBody>
      </p:sp>
      <p:sp>
        <p:nvSpPr>
          <p:cNvPr id="3" name="Content Placeholder 2"/>
          <p:cNvSpPr>
            <a:spLocks noGrp="1"/>
          </p:cNvSpPr>
          <p:nvPr>
            <p:ph idx="1"/>
          </p:nvPr>
        </p:nvSpPr>
        <p:spPr/>
        <p:txBody>
          <a:bodyPr/>
          <a:lstStyle/>
          <a:p>
            <a:r>
              <a:t>Answered: 94    Skipped: 0</a:t>
            </a:r>
          </a:p>
        </p:txBody>
      </p:sp>
      <p:pic>
        <p:nvPicPr>
          <p:cNvPr id="4" name="Picture 3" descr="chart4288879400.png"/>
          <p:cNvPicPr>
            <a:picLocks noChangeAspect="1"/>
          </p:cNvPicPr>
          <p:nvPr/>
        </p:nvPicPr>
        <p:blipFill>
          <a:blip r:embed="rId2"/>
          <a:stretch>
            <a:fillRect/>
          </a:stretch>
        </p:blipFill>
        <p:spPr>
          <a:xfrm>
            <a:off x="1049658" y="963021"/>
            <a:ext cx="5388428" cy="2630714"/>
          </a:xfrm>
          <a:prstGeom prst="rect">
            <a:avLst/>
          </a:prstGeom>
        </p:spPr>
      </p:pic>
      <p:pic>
        <p:nvPicPr>
          <p:cNvPr id="5" name="Picture 3" descr="table4288879400.png"/>
          <p:cNvPicPr>
            <a:picLocks noChangeAspect="1"/>
          </p:cNvPicPr>
          <p:nvPr/>
        </p:nvPicPr>
        <p:blipFill>
          <a:blip r:embed="rId3"/>
          <a:stretch>
            <a:fillRect/>
          </a:stretch>
        </p:blipFill>
        <p:spPr>
          <a:xfrm>
            <a:off x="1651020" y="3467333"/>
            <a:ext cx="5388428" cy="12972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Do you see RDA outputs and recommendations as relevant for your work?</a:t>
            </a:r>
          </a:p>
        </p:txBody>
      </p:sp>
      <p:sp>
        <p:nvSpPr>
          <p:cNvPr id="3" name="Content Placeholder 2"/>
          <p:cNvSpPr>
            <a:spLocks noGrp="1"/>
          </p:cNvSpPr>
          <p:nvPr>
            <p:ph idx="1"/>
          </p:nvPr>
        </p:nvSpPr>
        <p:spPr/>
        <p:txBody>
          <a:bodyPr/>
          <a:lstStyle/>
          <a:p>
            <a:r>
              <a:t>Answered: 94    Skipped: 0</a:t>
            </a:r>
          </a:p>
        </p:txBody>
      </p:sp>
      <p:pic>
        <p:nvPicPr>
          <p:cNvPr id="4" name="Picture 3" descr="chart4282905390.png"/>
          <p:cNvPicPr>
            <a:picLocks noChangeAspect="1"/>
          </p:cNvPicPr>
          <p:nvPr/>
        </p:nvPicPr>
        <p:blipFill>
          <a:blip r:embed="rId2"/>
          <a:stretch>
            <a:fillRect/>
          </a:stretch>
        </p:blipFill>
        <p:spPr>
          <a:xfrm>
            <a:off x="1049658" y="1185447"/>
            <a:ext cx="5388428" cy="2267857"/>
          </a:xfrm>
          <a:prstGeom prst="rect">
            <a:avLst/>
          </a:prstGeom>
        </p:spPr>
      </p:pic>
      <p:pic>
        <p:nvPicPr>
          <p:cNvPr id="5" name="Picture 3" descr="table4282905390.png"/>
          <p:cNvPicPr>
            <a:picLocks noChangeAspect="1"/>
          </p:cNvPicPr>
          <p:nvPr/>
        </p:nvPicPr>
        <p:blipFill>
          <a:blip r:embed="rId3"/>
          <a:stretch>
            <a:fillRect/>
          </a:stretch>
        </p:blipFill>
        <p:spPr>
          <a:xfrm>
            <a:off x="1585118" y="3667492"/>
            <a:ext cx="5388428" cy="101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Have you ever been actively involved in development of one or more of the RDA outputs?</a:t>
            </a:r>
          </a:p>
        </p:txBody>
      </p:sp>
      <p:sp>
        <p:nvSpPr>
          <p:cNvPr id="3" name="Content Placeholder 2"/>
          <p:cNvSpPr>
            <a:spLocks noGrp="1"/>
          </p:cNvSpPr>
          <p:nvPr>
            <p:ph idx="1"/>
          </p:nvPr>
        </p:nvSpPr>
        <p:spPr/>
        <p:txBody>
          <a:bodyPr/>
          <a:lstStyle/>
          <a:p>
            <a:r>
              <a:t>Answered: 94    Skipped: 0</a:t>
            </a:r>
          </a:p>
        </p:txBody>
      </p:sp>
      <p:pic>
        <p:nvPicPr>
          <p:cNvPr id="4" name="Picture 3" descr="chart4282887310.png"/>
          <p:cNvPicPr>
            <a:picLocks noChangeAspect="1"/>
          </p:cNvPicPr>
          <p:nvPr/>
        </p:nvPicPr>
        <p:blipFill>
          <a:blip r:embed="rId2"/>
          <a:stretch>
            <a:fillRect/>
          </a:stretch>
        </p:blipFill>
        <p:spPr>
          <a:xfrm>
            <a:off x="1049658" y="1185447"/>
            <a:ext cx="5388428" cy="2267857"/>
          </a:xfrm>
          <a:prstGeom prst="rect">
            <a:avLst/>
          </a:prstGeom>
        </p:spPr>
      </p:pic>
      <p:pic>
        <p:nvPicPr>
          <p:cNvPr id="5" name="Picture 3" descr="table4282887310.png"/>
          <p:cNvPicPr>
            <a:picLocks noChangeAspect="1"/>
          </p:cNvPicPr>
          <p:nvPr/>
        </p:nvPicPr>
        <p:blipFill>
          <a:blip r:embed="rId3"/>
          <a:stretch>
            <a:fillRect/>
          </a:stretch>
        </p:blipFill>
        <p:spPr>
          <a:xfrm>
            <a:off x="1700447" y="3673281"/>
            <a:ext cx="5388428" cy="1016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Are you currently a member of the Research Data Alliance?</a:t>
            </a:r>
          </a:p>
        </p:txBody>
      </p:sp>
      <p:sp>
        <p:nvSpPr>
          <p:cNvPr id="3" name="Content Placeholder 2"/>
          <p:cNvSpPr>
            <a:spLocks noGrp="1"/>
          </p:cNvSpPr>
          <p:nvPr>
            <p:ph idx="1"/>
          </p:nvPr>
        </p:nvSpPr>
        <p:spPr/>
        <p:txBody>
          <a:bodyPr/>
          <a:lstStyle/>
          <a:p>
            <a:r>
              <a:t>Answered: 94    Skipped: 0</a:t>
            </a:r>
          </a:p>
        </p:txBody>
      </p:sp>
      <p:pic>
        <p:nvPicPr>
          <p:cNvPr id="4" name="Picture 3" descr="chart4282783600.png"/>
          <p:cNvPicPr>
            <a:picLocks noChangeAspect="1"/>
          </p:cNvPicPr>
          <p:nvPr/>
        </p:nvPicPr>
        <p:blipFill>
          <a:blip r:embed="rId2"/>
          <a:stretch>
            <a:fillRect/>
          </a:stretch>
        </p:blipFill>
        <p:spPr>
          <a:xfrm>
            <a:off x="1049658" y="1185447"/>
            <a:ext cx="5388428" cy="2267857"/>
          </a:xfrm>
          <a:prstGeom prst="rect">
            <a:avLst/>
          </a:prstGeom>
        </p:spPr>
      </p:pic>
      <p:pic>
        <p:nvPicPr>
          <p:cNvPr id="5" name="Picture 3" descr="table4282783600.png"/>
          <p:cNvPicPr>
            <a:picLocks noChangeAspect="1"/>
          </p:cNvPicPr>
          <p:nvPr/>
        </p:nvPicPr>
        <p:blipFill>
          <a:blip r:embed="rId3"/>
          <a:stretch>
            <a:fillRect/>
          </a:stretch>
        </p:blipFill>
        <p:spPr>
          <a:xfrm>
            <a:off x="1642782" y="3557950"/>
            <a:ext cx="5388428" cy="1016000"/>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1386</TotalTime>
  <Words>1413</Words>
  <Application>Microsoft Office PowerPoint</Application>
  <PresentationFormat>Diavoorstelling (16:9)</PresentationFormat>
  <Paragraphs>80</Paragraphs>
  <Slides>18</Slides>
  <Notes>0</Notes>
  <HiddenSlides>0</HiddenSlides>
  <MMClips>0</MMClips>
  <ScaleCrop>false</ScaleCrop>
  <HeadingPairs>
    <vt:vector size="4" baseType="variant">
      <vt:variant>
        <vt:lpstr>Thema</vt:lpstr>
      </vt:variant>
      <vt:variant>
        <vt:i4>3</vt:i4>
      </vt:variant>
      <vt:variant>
        <vt:lpstr>Diatitels</vt:lpstr>
      </vt:variant>
      <vt:variant>
        <vt:i4>18</vt:i4>
      </vt:variant>
    </vt:vector>
  </HeadingPairs>
  <TitlesOfParts>
    <vt:vector size="21" baseType="lpstr">
      <vt:lpstr>SM-template-20140529</vt:lpstr>
      <vt:lpstr>Data slides</vt:lpstr>
      <vt:lpstr>Response Summary</vt:lpstr>
      <vt:lpstr>Biodiversity Data Integration Interest Group Survey</vt:lpstr>
      <vt:lpstr>About this survey</vt:lpstr>
      <vt:lpstr>Q1: Are you already familiar with the Research Data Alliance and its outputs?</vt:lpstr>
      <vt:lpstr>Q2: Are you familiar with the Biodiversity Data Integration Interest Group (BDI IG)?</vt:lpstr>
      <vt:lpstr>Q3: Are you a member of the Biodiversity Data Integration Interest Group?</vt:lpstr>
      <vt:lpstr>Q4: Will you attend the BDI Interest Group session at RDA P15 in Melbourne?</vt:lpstr>
      <vt:lpstr>Q5: Do you see RDA outputs and recommendations as relevant for your work?</vt:lpstr>
      <vt:lpstr>Q6: Have you ever been actively involved in development of one or more of the RDA outputs?</vt:lpstr>
      <vt:lpstr>Q7: Are you currently a member of the Research Data Alliance?</vt:lpstr>
      <vt:lpstr>Q8: Do the BDI IG group description and objectives need to be updated?</vt:lpstr>
      <vt:lpstr>Q9: What should be the primary focus of the Biodiversity Data Integration Interest Group in terms of development of recommendations? (multiple options possible)</vt:lpstr>
      <vt:lpstr>Q10: Currently one of the main objectives of the biodiversity data interest group is adoption of common tools and services to establish data interoperability within the biodiversity domain. However there are more ways of achieving this, which one(s) do you see as the main important?</vt:lpstr>
      <vt:lpstr>Q10 – Other objectives</vt:lpstr>
      <vt:lpstr>Q11: The group title specifically mentions biodiversity, however especially in natural collections the scope is both biodiversity and geodiversity, do you see this as a problem?</vt:lpstr>
      <vt:lpstr>Q12 - Do you have suggestions for experts that should become member of the interest group?</vt:lpstr>
      <vt:lpstr>Q13: In what user category do you fit the best?</vt:lpstr>
      <vt:lpstr>Q14: There are some ideas for new task groups under the Biodiversity Data integration Interest Group (task groups need to deliver a tangible output and have 18 months to achieve that). </vt:lpstr>
      <vt:lpstr>Q14 - I have some ideas for other taskgroups and outcomes</vt:lpstr>
    </vt:vector>
  </TitlesOfParts>
  <Company>SurveyMonkey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nnmadmin</cp:lastModifiedBy>
  <cp:revision>52</cp:revision>
  <dcterms:created xsi:type="dcterms:W3CDTF">2014-01-30T23:18:11Z</dcterms:created>
  <dcterms:modified xsi:type="dcterms:W3CDTF">2020-03-23T08:14:55Z</dcterms:modified>
</cp:coreProperties>
</file>