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4.xml"/>
  <Override ContentType="application/vnd.openxmlformats-officedocument.drawingml.chart+xml" PartName="/ppt/charts/char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2.xml"/>
  <Override ContentType="application/vnd.openxmlformats-officedocument.drawingml.chartshapes+xml" PartName="/ppt/drawings/drawing1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  <p:sldMasterId id="2147483675" r:id="rId6"/>
    <p:sldMasterId id="2147483689" r:id="rId7"/>
    <p:sldMasterId id="2147483702" r:id="rId8"/>
    <p:sldMasterId id="2147483715" r:id="rId9"/>
    <p:sldMasterId id="2147483727" r:id="rId10"/>
    <p:sldMasterId id="2147483740" r:id="rId11"/>
    <p:sldMasterId id="2147483742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</p:sldIdLst>
  <p:sldSz cy="6858000" cx="12192000"/>
  <p:notesSz cx="6858000" cy="9144000"/>
  <p:embeddedFontLst>
    <p:embeddedFont>
      <p:font typeface="Sniglet"/>
      <p:regular r:id="rId56"/>
    </p:embeddedFont>
    <p:embeddedFont>
      <p:font typeface="Arial Narrow"/>
      <p:regular r:id="rId57"/>
      <p:bold r:id="rId58"/>
      <p:italic r:id="rId59"/>
      <p:boldItalic r:id="rId60"/>
    </p:embeddedFont>
    <p:embeddedFont>
      <p:font typeface="Montserrat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5" roundtripDataSignature="AMtx7mjHSVal6/cWKKNG/USqBly//tAv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F0F832-D76C-493C-8744-365F3C9B8EE9}">
  <a:tblStyle styleId="{15F0F832-D76C-493C-8744-365F3C9B8EE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F9640B89-A547-4CA7-8244-B686093F3622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7.xml"/><Relationship Id="rId42" Type="http://schemas.openxmlformats.org/officeDocument/2006/relationships/slide" Target="slides/slide29.xml"/><Relationship Id="rId41" Type="http://schemas.openxmlformats.org/officeDocument/2006/relationships/slide" Target="slides/slide28.xml"/><Relationship Id="rId44" Type="http://schemas.openxmlformats.org/officeDocument/2006/relationships/slide" Target="slides/slide31.xml"/><Relationship Id="rId43" Type="http://schemas.openxmlformats.org/officeDocument/2006/relationships/slide" Target="slides/slide30.xml"/><Relationship Id="rId46" Type="http://schemas.openxmlformats.org/officeDocument/2006/relationships/slide" Target="slides/slide33.xml"/><Relationship Id="rId45" Type="http://schemas.openxmlformats.org/officeDocument/2006/relationships/slide" Target="slides/slide32.xml"/><Relationship Id="rId1" Type="http://schemas.openxmlformats.org/officeDocument/2006/relationships/theme" Target="theme/theme8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5.xml"/><Relationship Id="rId47" Type="http://schemas.openxmlformats.org/officeDocument/2006/relationships/slide" Target="slides/slide34.xml"/><Relationship Id="rId49" Type="http://schemas.openxmlformats.org/officeDocument/2006/relationships/slide" Target="slides/slide3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62" Type="http://schemas.openxmlformats.org/officeDocument/2006/relationships/font" Target="fonts/Montserrat-bold.fntdata"/><Relationship Id="rId61" Type="http://schemas.openxmlformats.org/officeDocument/2006/relationships/font" Target="fonts/Montserrat-regular.fntdata"/><Relationship Id="rId20" Type="http://schemas.openxmlformats.org/officeDocument/2006/relationships/slide" Target="slides/slide7.xml"/><Relationship Id="rId64" Type="http://schemas.openxmlformats.org/officeDocument/2006/relationships/font" Target="fonts/Montserrat-boldItalic.fntdata"/><Relationship Id="rId63" Type="http://schemas.openxmlformats.org/officeDocument/2006/relationships/font" Target="fonts/Montserrat-italic.fntdata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65" Type="http://customschemas.google.com/relationships/presentationmetadata" Target="metadata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60" Type="http://schemas.openxmlformats.org/officeDocument/2006/relationships/font" Target="fonts/ArialNarrow-boldItalic.fntdata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9" Type="http://schemas.openxmlformats.org/officeDocument/2006/relationships/slide" Target="slides/slide16.xml"/><Relationship Id="rId51" Type="http://schemas.openxmlformats.org/officeDocument/2006/relationships/slide" Target="slides/slide38.xml"/><Relationship Id="rId50" Type="http://schemas.openxmlformats.org/officeDocument/2006/relationships/slide" Target="slides/slide37.xml"/><Relationship Id="rId53" Type="http://schemas.openxmlformats.org/officeDocument/2006/relationships/slide" Target="slides/slide40.xml"/><Relationship Id="rId52" Type="http://schemas.openxmlformats.org/officeDocument/2006/relationships/slide" Target="slides/slide39.xml"/><Relationship Id="rId11" Type="http://schemas.openxmlformats.org/officeDocument/2006/relationships/slideMaster" Target="slideMasters/slideMaster8.xml"/><Relationship Id="rId55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41.xml"/><Relationship Id="rId13" Type="http://schemas.openxmlformats.org/officeDocument/2006/relationships/notesMaster" Target="notesMasters/notesMaster1.xml"/><Relationship Id="rId57" Type="http://schemas.openxmlformats.org/officeDocument/2006/relationships/font" Target="fonts/ArialNarrow-regular.fntdata"/><Relationship Id="rId12" Type="http://schemas.openxmlformats.org/officeDocument/2006/relationships/slideMaster" Target="slideMasters/slideMaster9.xml"/><Relationship Id="rId56" Type="http://schemas.openxmlformats.org/officeDocument/2006/relationships/font" Target="fonts/Sniglet-regular.fntdata"/><Relationship Id="rId15" Type="http://schemas.openxmlformats.org/officeDocument/2006/relationships/slide" Target="slides/slide2.xml"/><Relationship Id="rId59" Type="http://schemas.openxmlformats.org/officeDocument/2006/relationships/font" Target="fonts/ArialNarrow-italic.fntdata"/><Relationship Id="rId14" Type="http://schemas.openxmlformats.org/officeDocument/2006/relationships/slide" Target="slides/slide1.xml"/><Relationship Id="rId58" Type="http://schemas.openxmlformats.org/officeDocument/2006/relationships/font" Target="fonts/ArialNarrow-bold.fntdata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8" Type="http://schemas.openxmlformats.org/officeDocument/2006/relationships/slide" Target="slides/slide5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oleObject" Target="Book2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Relationship Id="rId4" Type="http://schemas.openxmlformats.org/officeDocument/2006/relationships/chartUserShapes" Target="../drawings/drawing2.xml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C:\Users\hilar\Documents\RDA\Events\P16%20San%20Jose%2011-13%20November%202020\Streampoint_Registrations_by_Country_and_State_Province_Re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725985574655086E-2"/>
          <c:y val="0.11883222274867183"/>
          <c:w val="0.81054802885068977"/>
          <c:h val="0.76233555450265633"/>
        </c:manualLayout>
      </c:layout>
      <c:pie3DChart>
        <c:varyColors val="1"/>
        <c:ser>
          <c:idx val="0"/>
          <c:order val="0"/>
          <c:explosion val="25"/>
          <c:dLbls>
            <c:dLbl>
              <c:idx val="2"/>
              <c:layout>
                <c:manualLayout>
                  <c:x val="0.12728378817829916"/>
                  <c:y val="0.153826134343134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F7-4257-83AD-122DA727F242}"/>
                </c:ext>
              </c:extLst>
            </c:dLbl>
            <c:dLbl>
              <c:idx val="4"/>
              <c:layout>
                <c:manualLayout>
                  <c:x val="2.1744035973333115E-4"/>
                  <c:y val="0.33522285120400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F7-4257-83AD-122DA727F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Sheet3!$I$5:$I$10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Australia &amp; Oceania</c:v>
                </c:pt>
                <c:pt idx="3">
                  <c:v>Europe</c:v>
                </c:pt>
                <c:pt idx="4">
                  <c:v>South America </c:v>
                </c:pt>
                <c:pt idx="5">
                  <c:v>North America </c:v>
                </c:pt>
              </c:strCache>
            </c:strRef>
          </c:cat>
          <c:val>
            <c:numRef>
              <c:f>Sheet3!$J$5:$J$10</c:f>
              <c:numCache>
                <c:formatCode>General</c:formatCode>
                <c:ptCount val="6"/>
                <c:pt idx="0">
                  <c:v>9</c:v>
                </c:pt>
                <c:pt idx="1">
                  <c:v>37</c:v>
                </c:pt>
                <c:pt idx="2">
                  <c:v>20</c:v>
                </c:pt>
                <c:pt idx="3">
                  <c:v>390</c:v>
                </c:pt>
                <c:pt idx="4">
                  <c:v>10</c:v>
                </c:pt>
                <c:pt idx="5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F7-4257-83AD-122DA727F24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099272136045342"/>
          <c:y val="6.5298013560922782E-2"/>
          <c:w val="0.80900733053741847"/>
          <c:h val="0.80209479276477158"/>
        </c:manualLayout>
      </c:layout>
      <c:pie3DChart>
        <c:varyColors val="1"/>
        <c:ser>
          <c:idx val="0"/>
          <c:order val="0"/>
          <c:explosion val="3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B26-2548-8463-F47477C9D5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B26-2548-8463-F47477C9D5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B26-2548-8463-F47477C9D51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B26-2548-8463-F47477C9D51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B26-2548-8463-F47477C9D51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5B26-2548-8463-F47477C9D51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5B26-2548-8463-F47477C9D51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5B26-2548-8463-F47477C9D51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5B26-2548-8463-F47477C9D51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5B26-2548-8463-F47477C9D51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5B26-2548-8463-F47477C9D51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5B26-2548-8463-F47477C9D51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5B26-2548-8463-F47477C9D51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5B26-2548-8463-F47477C9D517}"/>
              </c:ext>
            </c:extLst>
          </c:dPt>
          <c:dLbls>
            <c:dLbl>
              <c:idx val="0"/>
              <c:layout>
                <c:manualLayout>
                  <c:x val="-6.7432399269533733E-2"/>
                  <c:y val="-8.61170160062691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26-2548-8463-F47477C9D517}"/>
                </c:ext>
              </c:extLst>
            </c:dLbl>
            <c:dLbl>
              <c:idx val="1"/>
              <c:layout>
                <c:manualLayout>
                  <c:x val="-0.1249391589296092"/>
                  <c:y val="9.6230712760878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26-2548-8463-F47477C9D51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B26-2548-8463-F47477C9D51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5B26-2548-8463-F47477C9D51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5B26-2548-8463-F47477C9D51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5B26-2548-8463-F47477C9D51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5B26-2548-8463-F47477C9D51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5B26-2548-8463-F47477C9D517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5B26-2548-8463-F47477C9D517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5B26-2548-8463-F47477C9D517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5B26-2548-8463-F47477C9D517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5B26-2548-8463-F47477C9D517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5B26-2548-8463-F47477C9D517}"/>
                </c:ext>
              </c:extLst>
            </c:dLbl>
            <c:dLbl>
              <c:idx val="13"/>
              <c:layout>
                <c:manualLayout>
                  <c:x val="9.5102640781443995E-2"/>
                  <c:y val="-5.44827912339329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26-2548-8463-F47477C9D5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Sheet1!$G$3:$G$16</c:f>
              <c:strCache>
                <c:ptCount val="14"/>
                <c:pt idx="0">
                  <c:v>Germany</c:v>
                </c:pt>
                <c:pt idx="1">
                  <c:v>United States</c:v>
                </c:pt>
                <c:pt idx="2">
                  <c:v>United Kingdom</c:v>
                </c:pt>
                <c:pt idx="3">
                  <c:v>France</c:v>
                </c:pt>
                <c:pt idx="4">
                  <c:v>Netherlands</c:v>
                </c:pt>
                <c:pt idx="5">
                  <c:v>Italy</c:v>
                </c:pt>
                <c:pt idx="6">
                  <c:v>Australia</c:v>
                </c:pt>
                <c:pt idx="7">
                  <c:v>Norway</c:v>
                </c:pt>
                <c:pt idx="8">
                  <c:v>Japan</c:v>
                </c:pt>
                <c:pt idx="9">
                  <c:v>Belgium</c:v>
                </c:pt>
                <c:pt idx="10">
                  <c:v>Canada</c:v>
                </c:pt>
                <c:pt idx="11">
                  <c:v>Finland</c:v>
                </c:pt>
                <c:pt idx="12">
                  <c:v>Sweden</c:v>
                </c:pt>
                <c:pt idx="13">
                  <c:v>Other</c:v>
                </c:pt>
              </c:strCache>
            </c:strRef>
          </c:cat>
          <c:val>
            <c:numRef>
              <c:f>Sheet1!$H$3:$H$16</c:f>
              <c:numCache>
                <c:formatCode>General</c:formatCode>
                <c:ptCount val="14"/>
                <c:pt idx="0">
                  <c:v>175</c:v>
                </c:pt>
                <c:pt idx="1">
                  <c:v>118</c:v>
                </c:pt>
                <c:pt idx="2">
                  <c:v>67</c:v>
                </c:pt>
                <c:pt idx="3">
                  <c:v>41</c:v>
                </c:pt>
                <c:pt idx="4">
                  <c:v>40</c:v>
                </c:pt>
                <c:pt idx="5">
                  <c:v>27</c:v>
                </c:pt>
                <c:pt idx="6">
                  <c:v>22</c:v>
                </c:pt>
                <c:pt idx="7">
                  <c:v>21</c:v>
                </c:pt>
                <c:pt idx="8">
                  <c:v>19</c:v>
                </c:pt>
                <c:pt idx="9">
                  <c:v>14</c:v>
                </c:pt>
                <c:pt idx="10">
                  <c:v>13</c:v>
                </c:pt>
                <c:pt idx="11">
                  <c:v>13</c:v>
                </c:pt>
                <c:pt idx="12">
                  <c:v>13</c:v>
                </c:pt>
                <c:pt idx="1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5B26-2548-8463-F47477C9D51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687499999999994E-2"/>
          <c:y val="0.17499986620325625"/>
          <c:w val="0.84062499999999996"/>
          <c:h val="0.8234377569243506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Participants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3069-534E-807B-877455E6BFC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069-534E-807B-877455E6BFC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3069-534E-807B-877455E6BFC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069-534E-807B-877455E6BFC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3069-534E-807B-877455E6BFCA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069-534E-807B-877455E6BFC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3069-534E-807B-877455E6BFC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069-534E-807B-877455E6BFC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3069-534E-807B-877455E6BFC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069-534E-807B-877455E6BFC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3069-534E-807B-877455E6BFCA}"/>
                </c:ext>
              </c:extLst>
            </c:dLbl>
            <c:dLbl>
              <c:idx val="5"/>
              <c:layout>
                <c:manualLayout>
                  <c:x val="-2.5000000000000057E-2"/>
                  <c:y val="-1.40624991349348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69-534E-807B-877455E6BFC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Oceania</c:v>
                </c:pt>
                <c:pt idx="3">
                  <c:v>Europe</c:v>
                </c:pt>
                <c:pt idx="4">
                  <c:v>North America</c:v>
                </c:pt>
                <c:pt idx="5">
                  <c:v>South America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</c:v>
                </c:pt>
                <c:pt idx="1">
                  <c:v>27</c:v>
                </c:pt>
                <c:pt idx="2">
                  <c:v>16</c:v>
                </c:pt>
                <c:pt idx="3">
                  <c:v>429</c:v>
                </c:pt>
                <c:pt idx="4">
                  <c:v>89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9-534E-807B-877455E6BFC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/>
              <a:t>RDA VP16 Attendees Geographical</a:t>
            </a:r>
            <a:r>
              <a:rPr lang="en-GB" sz="1600" baseline="0"/>
              <a:t> Breakdown (Tot: 697)</a:t>
            </a:r>
            <a:endParaRPr lang="en-GB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9F1-4904-BD6B-95DEA7DF05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9F1-4904-BD6B-95DEA7DF05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9F1-4904-BD6B-95DEA7DF05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9F1-4904-BD6B-95DEA7DF052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9F1-4904-BD6B-95DEA7DF052B}"/>
              </c:ext>
            </c:extLst>
          </c:dPt>
          <c:dLbls>
            <c:dLbl>
              <c:idx val="1"/>
              <c:layout>
                <c:manualLayout>
                  <c:x val="-7.5700392942211703E-2"/>
                  <c:y val="-0.366341362859233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F1-4904-BD6B-95DEA7DF052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'Exported Data'!$F$10:$F$14</c:f>
              <c:strCache>
                <c:ptCount val="5"/>
                <c:pt idx="0">
                  <c:v>Americas</c:v>
                </c:pt>
                <c:pt idx="1">
                  <c:v>Africa</c:v>
                </c:pt>
                <c:pt idx="2">
                  <c:v>Asia</c:v>
                </c:pt>
                <c:pt idx="3">
                  <c:v>Europe</c:v>
                </c:pt>
                <c:pt idx="4">
                  <c:v>Oceania</c:v>
                </c:pt>
              </c:strCache>
            </c:strRef>
          </c:cat>
          <c:val>
            <c:numRef>
              <c:f>'Exported Data'!$G$10:$G$14</c:f>
              <c:numCache>
                <c:formatCode>General</c:formatCode>
                <c:ptCount val="5"/>
                <c:pt idx="0">
                  <c:v>297</c:v>
                </c:pt>
                <c:pt idx="1">
                  <c:v>8</c:v>
                </c:pt>
                <c:pt idx="2">
                  <c:v>21</c:v>
                </c:pt>
                <c:pt idx="3">
                  <c:v>329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9F1-4904-BD6B-95DEA7DF052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6153869494637"/>
          <c:y val="0.42610956374018172"/>
          <c:w val="0.14182391940891781"/>
          <c:h val="0.2335009607452018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0.05078</cdr:x>
      <cdr:y>0.41345</cdr:y>
    </cdr:from>
    <cdr:to>
      <cdr:x>0.16754</cdr:x>
      <cdr:y>0.47242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68AAB26D-6EC8-460A-840F-635E351F2036}"/>
            </a:ext>
          </a:extLst>
        </cdr:cNvPr>
        <cdr:cNvCxnSpPr/>
      </cdr:nvCxnSpPr>
      <cdr:spPr>
        <a:xfrm xmlns:a="http://schemas.openxmlformats.org/drawingml/2006/main" flipV="1">
          <a:off x="210188" y="964309"/>
          <a:ext cx="483258" cy="13754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0.29895</cdr:x>
      <cdr:y>0.48239</cdr:y>
    </cdr:from>
    <cdr:to>
      <cdr:x>0.78148</cdr:x>
      <cdr:y>0.71163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2641643-7F68-084C-8BF6-47FE2C607A00}"/>
            </a:ext>
          </a:extLst>
        </cdr:cNvPr>
        <cdr:cNvSpPr txBox="1"/>
      </cdr:nvSpPr>
      <cdr:spPr>
        <a:xfrm xmlns:a="http://schemas.openxmlformats.org/drawingml/2006/main">
          <a:off x="2429831" y="2613907"/>
          <a:ext cx="3922005" cy="1242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571 participants from 38 countries worldwide </a:t>
          </a:r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9b81f76e1b_0_2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2" name="Google Shape;932;g29b81f76e1b_0_2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3" name="Google Shape;933;g29b81f76e1b_0_2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7" name="Google Shape;102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8" name="Google Shape;10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8" name="Google Shape;104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9" name="Google Shape;104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3" name="Google Shape;106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7" name="Google Shape;107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92" name="Google Shape;109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3" name="Google Shape;109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06" name="Google Shape;110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7" name="Google Shape;1107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20" name="Google Shape;112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1" name="Google Shape;1121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8" name="Google Shape;113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0" name="Google Shape;115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1" name="Google Shape;94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6" name="Google Shape;115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6" name="Google Shape;116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5" name="Google Shape;117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3" name="Google Shape;118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92" name="Google Shape;119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98" name="Google Shape;119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10" name="Google Shape;121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7" name="Google Shape;121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27" name="Google Shape;122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6" name="Google Shape;123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9" name="Google Shape;94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44" name="Google Shape;1244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53" name="Google Shape;1253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1" name="Google Shape;126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1" name="Google Shape;1271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27bf0b7fa3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6" name="Google Shape;1286;g27bf0b7fa3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7" name="Google Shape;1287;g27bf0b7fa3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27bf0b7fa3b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2" name="Google Shape;1292;g27bf0b7fa3b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3" name="Google Shape;1293;g27bf0b7fa3b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2944b5dcac4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5" name="Google Shape;1305;g2944b5dcac4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6" name="Google Shape;1306;g2944b5dcac4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944b5dcac4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3" name="Google Shape;1313;g2944b5dcac4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4" name="Google Shape;1314;g2944b5dcac4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2bf36a2567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2bf36a2567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g2bf36a2567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2944b5dcac4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5" name="Google Shape;1335;g2944b5dcac4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6" name="Google Shape;1336;g2944b5dcac4_1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944b5dcac4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7" name="Google Shape;957;g2944b5dcac4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27bf0bb69d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6" name="Google Shape;1346;g27bf0bb69d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7" name="Google Shape;1347;g27bf0bb69d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295c06aec1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8" name="Google Shape;1358;g295c06aec1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9" name="Google Shape;1359;g295c06aec1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29b81f76e1b_0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0" name="Google Shape;1370;g29b81f76e1b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1" name="Google Shape;1371;g29b81f76e1b_0_1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1" name="Google Shape;97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2" name="Google Shape;98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3" name="Google Shape;99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4" name="Google Shape;100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6" name="Google Shape;101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9b81f76e1b_0_141"/>
          <p:cNvSpPr txBox="1"/>
          <p:nvPr>
            <p:ph type="title"/>
          </p:nvPr>
        </p:nvSpPr>
        <p:spPr>
          <a:xfrm>
            <a:off x="2209800" y="284880"/>
            <a:ext cx="9351900" cy="10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29b81f76e1b_0_141"/>
          <p:cNvSpPr txBox="1"/>
          <p:nvPr>
            <p:ph idx="1" type="body"/>
          </p:nvPr>
        </p:nvSpPr>
        <p:spPr>
          <a:xfrm>
            <a:off x="838200" y="1627992"/>
            <a:ext cx="10723500" cy="4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g29b81f76e1b_0_141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g29b81f76e1b_0_141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" name="Google Shape;20;g29b81f76e1b_0_1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g29b81f76e1b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g29b81f76e1b_0_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g29b81f76e1b_0_141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9b81f76e1b_0_20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29b81f76e1b_0_208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o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8" name="Google Shape;88;g29b81f76e1b_0_208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g29b81f76e1b_0_208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g29b81f76e1b_0_208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" name="Google Shape;91;g29b81f76e1b_0_2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9b81f76e1b_0_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9b81f76e1b_0_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29b81f76e1b_0_208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b81f76e1b_0_21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29b81f76e1b_0_218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g29b81f76e1b_0_218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g29b81f76e1b_0_218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g29b81f76e1b_0_218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1" name="Google Shape;101;g29b81f76e1b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9b81f76e1b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9b81f76e1b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9b81f76e1b_0_218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b81f76e1b_0_228"/>
          <p:cNvSpPr txBox="1"/>
          <p:nvPr>
            <p:ph type="title"/>
          </p:nvPr>
        </p:nvSpPr>
        <p:spPr>
          <a:xfrm>
            <a:off x="2209800" y="175705"/>
            <a:ext cx="9351900" cy="11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29b81f76e1b_0_228"/>
          <p:cNvSpPr txBox="1"/>
          <p:nvPr>
            <p:ph idx="1" type="body"/>
          </p:nvPr>
        </p:nvSpPr>
        <p:spPr>
          <a:xfrm rot="5400000">
            <a:off x="3925536" y="-1459308"/>
            <a:ext cx="4548900" cy="10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g29b81f76e1b_0_228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g29b81f76e1b_0_228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0" name="Google Shape;110;g29b81f76e1b_0_2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9b81f76e1b_0_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9b81f76e1b_0_2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9b81f76e1b_0_228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b81f76e1b_0_237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g29b81f76e1b_0_237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g29b81f76e1b_0_237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g29b81f76e1b_0_237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9" name="Google Shape;119;g29b81f76e1b_0_2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9b81f76e1b_0_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9b81f76e1b_0_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9b81f76e1b_0_237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9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9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2" name="Google Shape;13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9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" name="Google Shape;136;p39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8"/>
          <p:cNvSpPr txBox="1"/>
          <p:nvPr>
            <p:ph idx="1" type="subTitle"/>
          </p:nvPr>
        </p:nvSpPr>
        <p:spPr>
          <a:xfrm>
            <a:off x="1496783" y="302586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9" name="Google Shape;139;p88"/>
          <p:cNvSpPr txBox="1"/>
          <p:nvPr>
            <p:ph type="title"/>
          </p:nvPr>
        </p:nvSpPr>
        <p:spPr>
          <a:xfrm>
            <a:off x="1496784" y="2192039"/>
            <a:ext cx="9144000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2">
  <p:cSld name="Title Slide2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9"/>
          <p:cNvSpPr txBox="1"/>
          <p:nvPr>
            <p:ph type="title"/>
          </p:nvPr>
        </p:nvSpPr>
        <p:spPr>
          <a:xfrm>
            <a:off x="1723000" y="2063296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89"/>
          <p:cNvSpPr txBox="1"/>
          <p:nvPr>
            <p:ph idx="1" type="body"/>
          </p:nvPr>
        </p:nvSpPr>
        <p:spPr>
          <a:xfrm>
            <a:off x="1722438" y="2897188"/>
            <a:ext cx="9090025" cy="201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3" name="Google Shape;143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9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89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7" name="Google Shape;147;p89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8" name="Google Shape;148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0"/>
          <p:cNvSpPr txBox="1"/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90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90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3" name="Google Shape;153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0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90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1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0" name="Google Shape;160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1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4" name="Google Shape;164;p91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9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8" name="Google Shape;168;p92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9" name="Google Shape;16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2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3" name="Google Shape;173;p92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9b81f76e1b_0_138"/>
          <p:cNvSpPr txBox="1"/>
          <p:nvPr>
            <p:ph idx="1" type="body"/>
          </p:nvPr>
        </p:nvSpPr>
        <p:spPr>
          <a:xfrm>
            <a:off x="1007435" y="1340768"/>
            <a:ext cx="10850100" cy="47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8A618"/>
              </a:buClr>
              <a:buSzPts val="1800"/>
              <a:buFont typeface="Noto Sans Symbols"/>
              <a:buChar char="▪"/>
              <a:defRPr b="0" i="0" sz="2400" u="none" cap="none" strike="noStrik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03D29"/>
              </a:buClr>
              <a:buSzPts val="1400"/>
              <a:buFont typeface="Noto Sans Symbols"/>
              <a:buChar char="▪"/>
              <a:defRPr b="0" i="0" sz="1867" u="none" cap="none" strike="noStrik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E4D700"/>
              </a:buClr>
              <a:buSzPts val="1200"/>
              <a:buFont typeface="Noto Sans Symbols"/>
              <a:buChar char="▪"/>
              <a:defRPr b="0" i="0" sz="1600" u="none" cap="none" strike="noStrik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oto Sans Symbols"/>
              <a:buChar char="▪"/>
              <a:defRPr b="0" i="0" sz="1600" u="none" cap="none" strike="noStrik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oto Sans Symbols"/>
              <a:buChar char="▪"/>
              <a:defRPr b="0" i="0" sz="1600" u="none" cap="none" strike="noStrik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g29b81f76e1b_0_138"/>
          <p:cNvSpPr txBox="1"/>
          <p:nvPr>
            <p:ph type="title"/>
          </p:nvPr>
        </p:nvSpPr>
        <p:spPr>
          <a:xfrm>
            <a:off x="1007435" y="1"/>
            <a:ext cx="100812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67" u="none" cap="none" strike="noStrike">
                <a:solidFill>
                  <a:srgbClr val="58A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3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9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9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93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9" name="Google Shape;179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93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" name="Google Shape;183;p93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4"/>
          <p:cNvSpPr txBox="1"/>
          <p:nvPr>
            <p:ph type="title"/>
          </p:nvPr>
        </p:nvSpPr>
        <p:spPr>
          <a:xfrm>
            <a:off x="2264228" y="365125"/>
            <a:ext cx="909115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9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7" name="Google Shape;187;p9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9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9" name="Google Shape;189;p9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94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1" name="Google Shape;191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4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5" name="Google Shape;195;p94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9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o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9" name="Google Shape;199;p9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0" name="Google Shape;200;p95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1" name="Google Shape;201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5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5" name="Google Shape;205;p95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9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9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0" name="Google Shape;210;p96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11" name="Google Shape;211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96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5" name="Google Shape;215;p96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7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97"/>
          <p:cNvSpPr txBox="1"/>
          <p:nvPr>
            <p:ph idx="1" type="body"/>
          </p:nvPr>
        </p:nvSpPr>
        <p:spPr>
          <a:xfrm rot="5400000">
            <a:off x="3925483" y="-1459290"/>
            <a:ext cx="4548971" cy="10723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97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0" name="Google Shape;220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97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4" name="Google Shape;224;p97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9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98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9" name="Google Shape;229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98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3" name="Google Shape;233;p98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2">
  <p:cSld name="Title Slide2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/>
          <p:nvPr>
            <p:ph type="title"/>
          </p:nvPr>
        </p:nvSpPr>
        <p:spPr>
          <a:xfrm>
            <a:off x="1723000" y="2063296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1"/>
          <p:cNvSpPr txBox="1"/>
          <p:nvPr>
            <p:ph idx="1" type="body"/>
          </p:nvPr>
        </p:nvSpPr>
        <p:spPr>
          <a:xfrm>
            <a:off x="1722438" y="2897188"/>
            <a:ext cx="9090025" cy="201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3" name="Google Shape;243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1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41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7" name="Google Shape;247;p41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8" name="Google Shape;24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5"/>
          <p:cNvSpPr txBox="1"/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5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45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45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4" name="Google Shape;254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5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49"/>
          <p:cNvGrpSpPr/>
          <p:nvPr/>
        </p:nvGrpSpPr>
        <p:grpSpPr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260" name="Google Shape;260;p49"/>
            <p:cNvSpPr/>
            <p:nvPr/>
          </p:nvSpPr>
          <p:spPr>
            <a:xfrm>
              <a:off x="12028488" y="1525554"/>
              <a:ext cx="63500" cy="4924"/>
            </a:xfrm>
            <a:custGeom>
              <a:rect b="b" l="l" r="r" t="t"/>
              <a:pathLst>
                <a:path extrusionOk="0" h="6" w="67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9"/>
            <p:cNvSpPr/>
            <p:nvPr/>
          </p:nvSpPr>
          <p:spPr>
            <a:xfrm>
              <a:off x="12022138" y="1532939"/>
              <a:ext cx="19050" cy="1231"/>
            </a:xfrm>
            <a:custGeom>
              <a:rect b="b" l="l" r="r" t="t"/>
              <a:pathLst>
                <a:path extrusionOk="0" h="2" w="2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9"/>
            <p:cNvSpPr/>
            <p:nvPr/>
          </p:nvSpPr>
          <p:spPr>
            <a:xfrm>
              <a:off x="12041188" y="1531708"/>
              <a:ext cx="39687" cy="6155"/>
            </a:xfrm>
            <a:custGeom>
              <a:rect b="b" l="l" r="r" t="t"/>
              <a:pathLst>
                <a:path extrusionOk="0" h="6" w="41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9"/>
            <p:cNvSpPr/>
            <p:nvPr/>
          </p:nvSpPr>
          <p:spPr>
            <a:xfrm>
              <a:off x="11831638" y="1526784"/>
              <a:ext cx="42862" cy="4924"/>
            </a:xfrm>
            <a:custGeom>
              <a:rect b="b" l="l" r="r" t="t"/>
              <a:pathLst>
                <a:path extrusionOk="0" h="6" w="45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9"/>
            <p:cNvSpPr/>
            <p:nvPr/>
          </p:nvSpPr>
          <p:spPr>
            <a:xfrm>
              <a:off x="11809413" y="1531708"/>
              <a:ext cx="41275" cy="2462"/>
            </a:xfrm>
            <a:custGeom>
              <a:rect b="b" l="l" r="r" t="t"/>
              <a:pathLst>
                <a:path extrusionOk="0" h="3" w="44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9"/>
            <p:cNvSpPr/>
            <p:nvPr/>
          </p:nvSpPr>
          <p:spPr>
            <a:xfrm>
              <a:off x="12003088" y="1537863"/>
              <a:ext cx="77787" cy="3693"/>
            </a:xfrm>
            <a:custGeom>
              <a:rect b="b" l="l" r="r" t="t"/>
              <a:pathLst>
                <a:path extrusionOk="0" h="5" w="82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9"/>
            <p:cNvSpPr/>
            <p:nvPr/>
          </p:nvSpPr>
          <p:spPr>
            <a:xfrm>
              <a:off x="11664950" y="1523092"/>
              <a:ext cx="39687" cy="4924"/>
            </a:xfrm>
            <a:custGeom>
              <a:rect b="b" l="l" r="r" t="t"/>
              <a:pathLst>
                <a:path extrusionOk="0" h="5" w="42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9"/>
            <p:cNvSpPr/>
            <p:nvPr/>
          </p:nvSpPr>
          <p:spPr>
            <a:xfrm>
              <a:off x="11506200" y="1521861"/>
              <a:ext cx="92075" cy="4924"/>
            </a:xfrm>
            <a:custGeom>
              <a:rect b="b" l="l" r="r" t="t"/>
              <a:pathLst>
                <a:path extrusionOk="0" h="6" w="98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9"/>
            <p:cNvSpPr/>
            <p:nvPr/>
          </p:nvSpPr>
          <p:spPr>
            <a:xfrm>
              <a:off x="11471275" y="1525554"/>
              <a:ext cx="34925" cy="3693"/>
            </a:xfrm>
            <a:custGeom>
              <a:rect b="b" l="l" r="r" t="t"/>
              <a:pathLst>
                <a:path extrusionOk="0" h="3" w="36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9"/>
            <p:cNvSpPr/>
            <p:nvPr/>
          </p:nvSpPr>
          <p:spPr>
            <a:xfrm>
              <a:off x="11710988" y="1529246"/>
              <a:ext cx="30162" cy="4924"/>
            </a:xfrm>
            <a:custGeom>
              <a:rect b="b" l="l" r="r" t="t"/>
              <a:pathLst>
                <a:path extrusionOk="0" h="5" w="32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9"/>
            <p:cNvSpPr/>
            <p:nvPr/>
          </p:nvSpPr>
          <p:spPr>
            <a:xfrm>
              <a:off x="11691938" y="1532939"/>
              <a:ext cx="34925" cy="1231"/>
            </a:xfrm>
            <a:custGeom>
              <a:rect b="b" l="l" r="r" t="t"/>
              <a:pathLst>
                <a:path extrusionOk="0" h="1" w="36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9"/>
            <p:cNvSpPr/>
            <p:nvPr/>
          </p:nvSpPr>
          <p:spPr>
            <a:xfrm>
              <a:off x="11741150" y="1534170"/>
              <a:ext cx="4762" cy="0"/>
            </a:xfrm>
            <a:custGeom>
              <a:rect b="b" l="l" r="r" t="t"/>
              <a:pathLst>
                <a:path extrusionOk="0" h="120000"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9"/>
            <p:cNvSpPr/>
            <p:nvPr/>
          </p:nvSpPr>
          <p:spPr>
            <a:xfrm>
              <a:off x="11841163" y="1537863"/>
              <a:ext cx="71437" cy="8617"/>
            </a:xfrm>
            <a:custGeom>
              <a:rect b="b" l="l" r="r" t="t"/>
              <a:pathLst>
                <a:path extrusionOk="0" h="9" w="75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9"/>
            <p:cNvSpPr/>
            <p:nvPr/>
          </p:nvSpPr>
          <p:spPr>
            <a:xfrm>
              <a:off x="11764963" y="1535401"/>
              <a:ext cx="44450" cy="3693"/>
            </a:xfrm>
            <a:custGeom>
              <a:rect b="b" l="l" r="r" t="t"/>
              <a:pathLst>
                <a:path extrusionOk="0" h="4" w="47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9"/>
            <p:cNvSpPr/>
            <p:nvPr/>
          </p:nvSpPr>
          <p:spPr>
            <a:xfrm>
              <a:off x="11744325" y="1537863"/>
              <a:ext cx="20637" cy="2462"/>
            </a:xfrm>
            <a:custGeom>
              <a:rect b="b" l="l" r="r" t="t"/>
              <a:pathLst>
                <a:path extrusionOk="0" h="2" w="2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9"/>
            <p:cNvSpPr/>
            <p:nvPr/>
          </p:nvSpPr>
          <p:spPr>
            <a:xfrm>
              <a:off x="11482388" y="1531708"/>
              <a:ext cx="85725" cy="3693"/>
            </a:xfrm>
            <a:custGeom>
              <a:rect b="b" l="l" r="r" t="t"/>
              <a:pathLst>
                <a:path extrusionOk="0" h="4" w="9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9"/>
            <p:cNvSpPr/>
            <p:nvPr/>
          </p:nvSpPr>
          <p:spPr>
            <a:xfrm>
              <a:off x="11626850" y="1532939"/>
              <a:ext cx="4762" cy="1231"/>
            </a:xfrm>
            <a:custGeom>
              <a:rect b="b" l="l" r="r" t="t"/>
              <a:pathLst>
                <a:path extrusionOk="0" h="1" w="5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9"/>
            <p:cNvSpPr/>
            <p:nvPr/>
          </p:nvSpPr>
          <p:spPr>
            <a:xfrm>
              <a:off x="11261725" y="1534170"/>
              <a:ext cx="4762" cy="0"/>
            </a:xfrm>
            <a:custGeom>
              <a:rect b="b" l="l" r="r" t="t"/>
              <a:pathLst>
                <a:path extrusionOk="0" h="1" w="5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9"/>
            <p:cNvSpPr/>
            <p:nvPr/>
          </p:nvSpPr>
          <p:spPr>
            <a:xfrm>
              <a:off x="11553825" y="1534170"/>
              <a:ext cx="44450" cy="2462"/>
            </a:xfrm>
            <a:custGeom>
              <a:rect b="b" l="l" r="r" t="t"/>
              <a:pathLst>
                <a:path extrusionOk="0" h="2" w="47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9"/>
            <p:cNvSpPr/>
            <p:nvPr/>
          </p:nvSpPr>
          <p:spPr>
            <a:xfrm>
              <a:off x="11409363" y="1529246"/>
              <a:ext cx="31750" cy="2462"/>
            </a:xfrm>
            <a:custGeom>
              <a:rect b="b" l="l" r="r" t="t"/>
              <a:pathLst>
                <a:path extrusionOk="0" h="3" w="3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9"/>
            <p:cNvSpPr/>
            <p:nvPr/>
          </p:nvSpPr>
          <p:spPr>
            <a:xfrm>
              <a:off x="11618913" y="1531708"/>
              <a:ext cx="6350" cy="0"/>
            </a:xfrm>
            <a:custGeom>
              <a:rect b="b" l="l" r="r" t="t"/>
              <a:pathLst>
                <a:path extrusionOk="0" h="1" w="6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9"/>
            <p:cNvSpPr/>
            <p:nvPr/>
          </p:nvSpPr>
          <p:spPr>
            <a:xfrm>
              <a:off x="11598275" y="1531708"/>
              <a:ext cx="28575" cy="2462"/>
            </a:xfrm>
            <a:custGeom>
              <a:rect b="b" l="l" r="r" t="t"/>
              <a:pathLst>
                <a:path extrusionOk="0" h="3" w="31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9"/>
            <p:cNvSpPr/>
            <p:nvPr/>
          </p:nvSpPr>
          <p:spPr>
            <a:xfrm>
              <a:off x="11137900" y="1534170"/>
              <a:ext cx="188912" cy="23388"/>
            </a:xfrm>
            <a:custGeom>
              <a:rect b="b" l="l" r="r" t="t"/>
              <a:pathLst>
                <a:path extrusionOk="0" h="27" w="198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9"/>
            <p:cNvSpPr/>
            <p:nvPr/>
          </p:nvSpPr>
          <p:spPr>
            <a:xfrm>
              <a:off x="11266488" y="1529246"/>
              <a:ext cx="95250" cy="4924"/>
            </a:xfrm>
            <a:custGeom>
              <a:rect b="b" l="l" r="r" t="t"/>
              <a:pathLst>
                <a:path extrusionOk="0" h="6" w="10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9"/>
            <p:cNvSpPr/>
            <p:nvPr/>
          </p:nvSpPr>
          <p:spPr>
            <a:xfrm>
              <a:off x="11361738" y="1531708"/>
              <a:ext cx="134937" cy="12309"/>
            </a:xfrm>
            <a:custGeom>
              <a:rect b="b" l="l" r="r" t="t"/>
              <a:pathLst>
                <a:path extrusionOk="0" h="14" w="142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9"/>
            <p:cNvSpPr/>
            <p:nvPr/>
          </p:nvSpPr>
          <p:spPr>
            <a:xfrm>
              <a:off x="11834813" y="1552634"/>
              <a:ext cx="9525" cy="1231"/>
            </a:xfrm>
            <a:custGeom>
              <a:rect b="b" l="l" r="r" t="t"/>
              <a:pathLst>
                <a:path extrusionOk="0" h="1" w="1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9"/>
            <p:cNvSpPr/>
            <p:nvPr/>
          </p:nvSpPr>
          <p:spPr>
            <a:xfrm>
              <a:off x="11764963" y="1542787"/>
              <a:ext cx="117475" cy="9847"/>
            </a:xfrm>
            <a:custGeom>
              <a:rect b="b" l="l" r="r" t="t"/>
              <a:pathLst>
                <a:path extrusionOk="0" h="12" w="12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9"/>
            <p:cNvSpPr/>
            <p:nvPr/>
          </p:nvSpPr>
          <p:spPr>
            <a:xfrm>
              <a:off x="11555413" y="1544017"/>
              <a:ext cx="69850" cy="4924"/>
            </a:xfrm>
            <a:custGeom>
              <a:rect b="b" l="l" r="r" t="t"/>
              <a:pathLst>
                <a:path extrusionOk="0" h="6" w="74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9"/>
            <p:cNvSpPr/>
            <p:nvPr/>
          </p:nvSpPr>
          <p:spPr>
            <a:xfrm>
              <a:off x="11223625" y="1528016"/>
              <a:ext cx="38100" cy="6155"/>
            </a:xfrm>
            <a:custGeom>
              <a:rect b="b" l="l" r="r" t="t"/>
              <a:pathLst>
                <a:path extrusionOk="0" h="7" w="4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9"/>
            <p:cNvSpPr/>
            <p:nvPr/>
          </p:nvSpPr>
          <p:spPr>
            <a:xfrm>
              <a:off x="11145838" y="1529246"/>
              <a:ext cx="22225" cy="2462"/>
            </a:xfrm>
            <a:custGeom>
              <a:rect b="b" l="l" r="r" t="t"/>
              <a:pathLst>
                <a:path extrusionOk="0" h="4" w="2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9"/>
            <p:cNvSpPr/>
            <p:nvPr/>
          </p:nvSpPr>
          <p:spPr>
            <a:xfrm>
              <a:off x="6197600" y="1566174"/>
              <a:ext cx="20637" cy="1231"/>
            </a:xfrm>
            <a:custGeom>
              <a:rect b="b" l="l" r="r" t="t"/>
              <a:pathLst>
                <a:path extrusionOk="0" h="1" w="2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9"/>
            <p:cNvSpPr/>
            <p:nvPr/>
          </p:nvSpPr>
          <p:spPr>
            <a:xfrm>
              <a:off x="6356350" y="1564943"/>
              <a:ext cx="9525" cy="1231"/>
            </a:xfrm>
            <a:custGeom>
              <a:rect b="b" l="l" r="r" t="t"/>
              <a:pathLst>
                <a:path extrusionOk="0" h="2" w="1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9"/>
            <p:cNvSpPr/>
            <p:nvPr/>
          </p:nvSpPr>
          <p:spPr>
            <a:xfrm>
              <a:off x="8950325" y="1521861"/>
              <a:ext cx="61912" cy="7386"/>
            </a:xfrm>
            <a:custGeom>
              <a:rect b="b" l="l" r="r" t="t"/>
              <a:pathLst>
                <a:path extrusionOk="0" h="9" w="65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9"/>
            <p:cNvSpPr/>
            <p:nvPr/>
          </p:nvSpPr>
          <p:spPr>
            <a:xfrm>
              <a:off x="7537450" y="1546479"/>
              <a:ext cx="28575" cy="3693"/>
            </a:xfrm>
            <a:custGeom>
              <a:rect b="b" l="l" r="r" t="t"/>
              <a:pathLst>
                <a:path extrusionOk="0" h="4" w="29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9"/>
            <p:cNvSpPr/>
            <p:nvPr/>
          </p:nvSpPr>
          <p:spPr>
            <a:xfrm>
              <a:off x="7478713" y="1562481"/>
              <a:ext cx="38100" cy="2462"/>
            </a:xfrm>
            <a:custGeom>
              <a:rect b="b" l="l" r="r" t="t"/>
              <a:pathLst>
                <a:path extrusionOk="0" h="3" w="4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9"/>
            <p:cNvSpPr/>
            <p:nvPr/>
          </p:nvSpPr>
          <p:spPr>
            <a:xfrm>
              <a:off x="5410200" y="1568636"/>
              <a:ext cx="36512" cy="3693"/>
            </a:xfrm>
            <a:custGeom>
              <a:rect b="b" l="l" r="r" t="t"/>
              <a:pathLst>
                <a:path extrusionOk="0" h="5" w="38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9"/>
            <p:cNvSpPr/>
            <p:nvPr/>
          </p:nvSpPr>
          <p:spPr>
            <a:xfrm>
              <a:off x="10206038" y="1530477"/>
              <a:ext cx="61912" cy="4924"/>
            </a:xfrm>
            <a:custGeom>
              <a:rect b="b" l="l" r="r" t="t"/>
              <a:pathLst>
                <a:path extrusionOk="0" h="6" w="65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9"/>
            <p:cNvSpPr/>
            <p:nvPr/>
          </p:nvSpPr>
          <p:spPr>
            <a:xfrm>
              <a:off x="6257925" y="1525554"/>
              <a:ext cx="19050" cy="2462"/>
            </a:xfrm>
            <a:custGeom>
              <a:rect b="b" l="l" r="r" t="t"/>
              <a:pathLst>
                <a:path extrusionOk="0" h="2" w="21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9"/>
            <p:cNvSpPr/>
            <p:nvPr/>
          </p:nvSpPr>
          <p:spPr>
            <a:xfrm>
              <a:off x="10134600" y="1528016"/>
              <a:ext cx="71437" cy="3693"/>
            </a:xfrm>
            <a:custGeom>
              <a:rect b="b" l="l" r="r" t="t"/>
              <a:pathLst>
                <a:path extrusionOk="0" h="4" w="75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9"/>
            <p:cNvSpPr/>
            <p:nvPr/>
          </p:nvSpPr>
          <p:spPr>
            <a:xfrm>
              <a:off x="2582863" y="1560020"/>
              <a:ext cx="7937" cy="1231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9"/>
            <p:cNvSpPr/>
            <p:nvPr/>
          </p:nvSpPr>
          <p:spPr>
            <a:xfrm>
              <a:off x="1762125" y="1521861"/>
              <a:ext cx="34925" cy="1231"/>
            </a:xfrm>
            <a:custGeom>
              <a:rect b="b" l="l" r="r" t="t"/>
              <a:pathLst>
                <a:path extrusionOk="0" h="1" w="36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9"/>
            <p:cNvSpPr/>
            <p:nvPr/>
          </p:nvSpPr>
          <p:spPr>
            <a:xfrm>
              <a:off x="10812463" y="1529246"/>
              <a:ext cx="19050" cy="1231"/>
            </a:xfrm>
            <a:custGeom>
              <a:rect b="b" l="l" r="r" t="t"/>
              <a:pathLst>
                <a:path extrusionOk="0" h="1" w="2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9"/>
            <p:cNvSpPr/>
            <p:nvPr/>
          </p:nvSpPr>
          <p:spPr>
            <a:xfrm>
              <a:off x="10896600" y="1545248"/>
              <a:ext cx="7937" cy="2462"/>
            </a:xfrm>
            <a:custGeom>
              <a:rect b="b" l="l" r="r" t="t"/>
              <a:pathLst>
                <a:path extrusionOk="0" h="3" w="8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9"/>
            <p:cNvSpPr/>
            <p:nvPr/>
          </p:nvSpPr>
          <p:spPr>
            <a:xfrm>
              <a:off x="9947275" y="1553865"/>
              <a:ext cx="4762" cy="1231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9"/>
            <p:cNvSpPr/>
            <p:nvPr/>
          </p:nvSpPr>
          <p:spPr>
            <a:xfrm>
              <a:off x="10817225" y="1531708"/>
              <a:ext cx="23812" cy="0"/>
            </a:xfrm>
            <a:custGeom>
              <a:rect b="b" l="l" r="r" t="t"/>
              <a:pathLst>
                <a:path extrusionOk="0" h="1" w="25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9"/>
            <p:cNvSpPr/>
            <p:nvPr/>
          </p:nvSpPr>
          <p:spPr>
            <a:xfrm>
              <a:off x="10836275" y="1529246"/>
              <a:ext cx="19050" cy="1231"/>
            </a:xfrm>
            <a:custGeom>
              <a:rect b="b" l="l" r="r" t="t"/>
              <a:pathLst>
                <a:path extrusionOk="0" h="1" w="2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9"/>
            <p:cNvSpPr/>
            <p:nvPr/>
          </p:nvSpPr>
          <p:spPr>
            <a:xfrm>
              <a:off x="10787063" y="1530477"/>
              <a:ext cx="30162" cy="1231"/>
            </a:xfrm>
            <a:custGeom>
              <a:rect b="b" l="l" r="r" t="t"/>
              <a:pathLst>
                <a:path extrusionOk="0" h="1" w="3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9"/>
            <p:cNvSpPr/>
            <p:nvPr/>
          </p:nvSpPr>
          <p:spPr>
            <a:xfrm>
              <a:off x="4092575" y="1552634"/>
              <a:ext cx="20637" cy="2462"/>
            </a:xfrm>
            <a:custGeom>
              <a:rect b="b" l="l" r="r" t="t"/>
              <a:pathLst>
                <a:path extrusionOk="0" h="2" w="23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9"/>
            <p:cNvSpPr/>
            <p:nvPr/>
          </p:nvSpPr>
          <p:spPr>
            <a:xfrm>
              <a:off x="8528050" y="1567405"/>
              <a:ext cx="3175" cy="1231"/>
            </a:xfrm>
            <a:custGeom>
              <a:rect b="b" l="l" r="r" t="t"/>
              <a:pathLst>
                <a:path extrusionOk="0" h="1" w="3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9"/>
            <p:cNvSpPr/>
            <p:nvPr/>
          </p:nvSpPr>
          <p:spPr>
            <a:xfrm>
              <a:off x="8461375" y="1556326"/>
              <a:ext cx="66675" cy="14771"/>
            </a:xfrm>
            <a:custGeom>
              <a:rect b="b" l="l" r="r" t="t"/>
              <a:pathLst>
                <a:path extrusionOk="0" h="17" w="69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9"/>
            <p:cNvSpPr/>
            <p:nvPr/>
          </p:nvSpPr>
          <p:spPr>
            <a:xfrm>
              <a:off x="1562100" y="1514475"/>
              <a:ext cx="9563100" cy="64008"/>
            </a:xfrm>
            <a:custGeom>
              <a:rect b="b" l="l" r="r" t="t"/>
              <a:pathLst>
                <a:path extrusionOk="0" h="75" w="1003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9"/>
            <p:cNvSpPr/>
            <p:nvPr/>
          </p:nvSpPr>
          <p:spPr>
            <a:xfrm>
              <a:off x="7508875" y="1560020"/>
              <a:ext cx="11112" cy="3693"/>
            </a:xfrm>
            <a:custGeom>
              <a:rect b="b" l="l" r="r" t="t"/>
              <a:pathLst>
                <a:path extrusionOk="0" h="3" w="12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9"/>
            <p:cNvSpPr/>
            <p:nvPr/>
          </p:nvSpPr>
          <p:spPr>
            <a:xfrm>
              <a:off x="5434013" y="1567405"/>
              <a:ext cx="4762" cy="1231"/>
            </a:xfrm>
            <a:custGeom>
              <a:rect b="b" l="l" r="r" t="t"/>
              <a:pathLst>
                <a:path extrusionOk="0" h="1" w="5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9"/>
            <p:cNvSpPr/>
            <p:nvPr/>
          </p:nvSpPr>
          <p:spPr>
            <a:xfrm>
              <a:off x="9672638" y="1567405"/>
              <a:ext cx="25400" cy="2462"/>
            </a:xfrm>
            <a:custGeom>
              <a:rect b="b" l="l" r="r" t="t"/>
              <a:pathLst>
                <a:path extrusionOk="0" h="3" w="27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9"/>
            <p:cNvSpPr/>
            <p:nvPr/>
          </p:nvSpPr>
          <p:spPr>
            <a:xfrm>
              <a:off x="10966450" y="1529246"/>
              <a:ext cx="39687" cy="2462"/>
            </a:xfrm>
            <a:custGeom>
              <a:rect b="b" l="l" r="r" t="t"/>
              <a:pathLst>
                <a:path extrusionOk="0" h="3" w="42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9"/>
            <p:cNvSpPr/>
            <p:nvPr/>
          </p:nvSpPr>
          <p:spPr>
            <a:xfrm>
              <a:off x="11329988" y="1552634"/>
              <a:ext cx="44450" cy="2462"/>
            </a:xfrm>
            <a:custGeom>
              <a:rect b="b" l="l" r="r" t="t"/>
              <a:pathLst>
                <a:path extrusionOk="0" h="3" w="46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9"/>
            <p:cNvSpPr/>
            <p:nvPr/>
          </p:nvSpPr>
          <p:spPr>
            <a:xfrm>
              <a:off x="11042650" y="1540325"/>
              <a:ext cx="60325" cy="6155"/>
            </a:xfrm>
            <a:custGeom>
              <a:rect b="b" l="l" r="r" t="t"/>
              <a:pathLst>
                <a:path extrusionOk="0" h="7" w="63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9"/>
            <p:cNvSpPr/>
            <p:nvPr/>
          </p:nvSpPr>
          <p:spPr>
            <a:xfrm>
              <a:off x="11106150" y="1542787"/>
              <a:ext cx="28575" cy="1231"/>
            </a:xfrm>
            <a:custGeom>
              <a:rect b="b" l="l" r="r" t="t"/>
              <a:pathLst>
                <a:path extrusionOk="0" h="2" w="31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9"/>
            <p:cNvSpPr/>
            <p:nvPr/>
          </p:nvSpPr>
          <p:spPr>
            <a:xfrm>
              <a:off x="10679113" y="1525554"/>
              <a:ext cx="103187" cy="9847"/>
            </a:xfrm>
            <a:custGeom>
              <a:rect b="b" l="l" r="r" t="t"/>
              <a:pathLst>
                <a:path extrusionOk="0" h="12" w="109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9"/>
            <p:cNvSpPr/>
            <p:nvPr/>
          </p:nvSpPr>
          <p:spPr>
            <a:xfrm>
              <a:off x="11039475" y="1550172"/>
              <a:ext cx="26987" cy="4924"/>
            </a:xfrm>
            <a:custGeom>
              <a:rect b="b" l="l" r="r" t="t"/>
              <a:pathLst>
                <a:path extrusionOk="0" h="5" w="27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9"/>
            <p:cNvSpPr/>
            <p:nvPr/>
          </p:nvSpPr>
          <p:spPr>
            <a:xfrm>
              <a:off x="10841038" y="1548941"/>
              <a:ext cx="58737" cy="2462"/>
            </a:xfrm>
            <a:custGeom>
              <a:rect b="b" l="l" r="r" t="t"/>
              <a:pathLst>
                <a:path extrusionOk="0" h="3" w="61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9"/>
            <p:cNvSpPr/>
            <p:nvPr/>
          </p:nvSpPr>
          <p:spPr>
            <a:xfrm>
              <a:off x="10899775" y="1550172"/>
              <a:ext cx="36512" cy="1231"/>
            </a:xfrm>
            <a:custGeom>
              <a:rect b="b" l="l" r="r" t="t"/>
              <a:pathLst>
                <a:path extrusionOk="0" h="1" w="38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9"/>
            <p:cNvSpPr/>
            <p:nvPr/>
          </p:nvSpPr>
          <p:spPr>
            <a:xfrm>
              <a:off x="10958513" y="1555096"/>
              <a:ext cx="46037" cy="0"/>
            </a:xfrm>
            <a:custGeom>
              <a:rect b="b" l="l" r="r" t="t"/>
              <a:pathLst>
                <a:path extrusionOk="0" h="1" w="47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9"/>
            <p:cNvSpPr/>
            <p:nvPr/>
          </p:nvSpPr>
          <p:spPr>
            <a:xfrm>
              <a:off x="10304463" y="1548941"/>
              <a:ext cx="61912" cy="3693"/>
            </a:xfrm>
            <a:custGeom>
              <a:rect b="b" l="l" r="r" t="t"/>
              <a:pathLst>
                <a:path extrusionOk="0" h="4" w="65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9"/>
            <p:cNvSpPr/>
            <p:nvPr/>
          </p:nvSpPr>
          <p:spPr>
            <a:xfrm>
              <a:off x="10483850" y="1557558"/>
              <a:ext cx="23812" cy="6155"/>
            </a:xfrm>
            <a:custGeom>
              <a:rect b="b" l="l" r="r" t="t"/>
              <a:pathLst>
                <a:path extrusionOk="0" h="7" w="25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9"/>
            <p:cNvSpPr/>
            <p:nvPr/>
          </p:nvSpPr>
          <p:spPr>
            <a:xfrm>
              <a:off x="10291763" y="1563712"/>
              <a:ext cx="117475" cy="2462"/>
            </a:xfrm>
            <a:custGeom>
              <a:rect b="b" l="l" r="r" t="t"/>
              <a:pathLst>
                <a:path extrusionOk="0" h="4" w="123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9"/>
            <p:cNvSpPr/>
            <p:nvPr/>
          </p:nvSpPr>
          <p:spPr>
            <a:xfrm>
              <a:off x="9621838" y="1546479"/>
              <a:ext cx="11112" cy="8617"/>
            </a:xfrm>
            <a:custGeom>
              <a:rect b="b" l="l" r="r" t="t"/>
              <a:pathLst>
                <a:path extrusionOk="0" h="10" w="13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9"/>
            <p:cNvSpPr/>
            <p:nvPr/>
          </p:nvSpPr>
          <p:spPr>
            <a:xfrm>
              <a:off x="8951913" y="1568636"/>
              <a:ext cx="96837" cy="8617"/>
            </a:xfrm>
            <a:custGeom>
              <a:rect b="b" l="l" r="r" t="t"/>
              <a:pathLst>
                <a:path extrusionOk="0" h="10" w="101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9"/>
            <p:cNvSpPr/>
            <p:nvPr/>
          </p:nvSpPr>
          <p:spPr>
            <a:xfrm>
              <a:off x="9005888" y="1566174"/>
              <a:ext cx="17462" cy="2462"/>
            </a:xfrm>
            <a:custGeom>
              <a:rect b="b" l="l" r="r" t="t"/>
              <a:pathLst>
                <a:path extrusionOk="0" h="2" w="19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9"/>
            <p:cNvSpPr/>
            <p:nvPr/>
          </p:nvSpPr>
          <p:spPr>
            <a:xfrm>
              <a:off x="1587500" y="1516937"/>
              <a:ext cx="38100" cy="3693"/>
            </a:xfrm>
            <a:custGeom>
              <a:rect b="b" l="l" r="r" t="t"/>
              <a:pathLst>
                <a:path extrusionOk="0" h="4" w="39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9"/>
            <p:cNvSpPr/>
            <p:nvPr/>
          </p:nvSpPr>
          <p:spPr>
            <a:xfrm>
              <a:off x="1522413" y="1519399"/>
              <a:ext cx="30162" cy="4924"/>
            </a:xfrm>
            <a:custGeom>
              <a:rect b="b" l="l" r="r" t="t"/>
              <a:pathLst>
                <a:path extrusionOk="0" h="6" w="32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9"/>
            <p:cNvSpPr/>
            <p:nvPr/>
          </p:nvSpPr>
          <p:spPr>
            <a:xfrm>
              <a:off x="6650038" y="1573559"/>
              <a:ext cx="33337" cy="3693"/>
            </a:xfrm>
            <a:custGeom>
              <a:rect b="b" l="l" r="r" t="t"/>
              <a:pathLst>
                <a:path extrusionOk="0" h="4" w="3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9"/>
            <p:cNvSpPr/>
            <p:nvPr/>
          </p:nvSpPr>
          <p:spPr>
            <a:xfrm>
              <a:off x="6162675" y="1566174"/>
              <a:ext cx="15875" cy="4924"/>
            </a:xfrm>
            <a:custGeom>
              <a:rect b="b" l="l" r="r" t="t"/>
              <a:pathLst>
                <a:path extrusionOk="0" h="6" w="17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9"/>
            <p:cNvSpPr/>
            <p:nvPr/>
          </p:nvSpPr>
          <p:spPr>
            <a:xfrm>
              <a:off x="5738813" y="1571097"/>
              <a:ext cx="60325" cy="6155"/>
            </a:xfrm>
            <a:custGeom>
              <a:rect b="b" l="l" r="r" t="t"/>
              <a:pathLst>
                <a:path extrusionOk="0" h="8" w="63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4" name="Google Shape;334;p49"/>
          <p:cNvSpPr txBox="1"/>
          <p:nvPr>
            <p:ph type="title"/>
          </p:nvPr>
        </p:nvSpPr>
        <p:spPr>
          <a:xfrm>
            <a:off x="1522811" y="274637"/>
            <a:ext cx="9146380" cy="10207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5" name="Google Shape;335;p49"/>
          <p:cNvSpPr txBox="1"/>
          <p:nvPr>
            <p:ph idx="1" type="body"/>
          </p:nvPr>
        </p:nvSpPr>
        <p:spPr>
          <a:xfrm>
            <a:off x="1399333" y="1916568"/>
            <a:ext cx="9361200" cy="3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+"/>
              <a:defRPr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+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+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+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+"/>
              <a:defRPr/>
            </a:lvl9pPr>
          </a:lstStyle>
          <a:p/>
        </p:txBody>
      </p:sp>
      <p:sp>
        <p:nvSpPr>
          <p:cNvPr id="336" name="Google Shape;336;p4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7" name="Google Shape;337;p4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8" name="Google Shape;338;p49"/>
          <p:cNvSpPr txBox="1"/>
          <p:nvPr>
            <p:ph idx="12" type="sldNum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19050">
              <a:srgbClr val="000000">
                <a:alpha val="23529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niglet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niglet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niglet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niglet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niglet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niglet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niglet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niglet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niglet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1"/>
          <p:cNvSpPr txBox="1"/>
          <p:nvPr>
            <p:ph idx="1" type="subTitle"/>
          </p:nvPr>
        </p:nvSpPr>
        <p:spPr>
          <a:xfrm>
            <a:off x="1496783" y="302586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41" name="Google Shape;341;p61"/>
          <p:cNvSpPr txBox="1"/>
          <p:nvPr>
            <p:ph type="title"/>
          </p:nvPr>
        </p:nvSpPr>
        <p:spPr>
          <a:xfrm>
            <a:off x="1496784" y="2192039"/>
            <a:ext cx="9144000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9b81f76e1b_0_150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g29b81f76e1b_0_150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0" name="Google Shape;30;g29b81f76e1b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g29b81f76e1b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g29b81f76e1b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g29b81f76e1b_0_150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2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62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45" name="Google Shape;345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2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6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2" name="Google Shape;352;p63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63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54" name="Google Shape;354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3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4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6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p6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2" name="Google Shape;362;p64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3" name="Google Shape;363;p64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64" name="Google Shape;364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64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5"/>
          <p:cNvSpPr txBox="1"/>
          <p:nvPr>
            <p:ph type="title"/>
          </p:nvPr>
        </p:nvSpPr>
        <p:spPr>
          <a:xfrm>
            <a:off x="2264228" y="365125"/>
            <a:ext cx="909115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6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1" name="Google Shape;371;p6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2" name="Google Shape;372;p6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3" name="Google Shape;373;p6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4" name="Google Shape;374;p65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p65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76" name="Google Shape;376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65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6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66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66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84" name="Google Shape;384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6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6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o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91" name="Google Shape;391;p6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2" name="Google Shape;392;p67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67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94" name="Google Shape;394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7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6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6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02" name="Google Shape;402;p68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68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04" name="Google Shape;404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8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9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69"/>
          <p:cNvSpPr txBox="1"/>
          <p:nvPr>
            <p:ph idx="1" type="body"/>
          </p:nvPr>
        </p:nvSpPr>
        <p:spPr>
          <a:xfrm rot="5400000">
            <a:off x="3925483" y="-1459290"/>
            <a:ext cx="4548971" cy="10723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1" name="Google Shape;411;p69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2" name="Google Shape;412;p69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3" name="Google Shape;413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9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7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0" name="Google Shape;420;p70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1" name="Google Shape;421;p70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22" name="Google Shape;422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70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2"/>
          <p:cNvSpPr txBox="1"/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42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4" name="Google Shape;434;p42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42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36" name="Google Shape;43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2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9b81f76e1b_0_157"/>
          <p:cNvSpPr txBox="1"/>
          <p:nvPr>
            <p:ph idx="1" type="subTitle"/>
          </p:nvPr>
        </p:nvSpPr>
        <p:spPr>
          <a:xfrm>
            <a:off x="1496783" y="3025864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g29b81f76e1b_0_157"/>
          <p:cNvSpPr txBox="1"/>
          <p:nvPr>
            <p:ph type="title"/>
          </p:nvPr>
        </p:nvSpPr>
        <p:spPr>
          <a:xfrm>
            <a:off x="1496784" y="2192039"/>
            <a:ext cx="91440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2" name="Google Shape;442;p43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43" name="Google Shape;44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3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44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44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51" name="Google Shape;45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4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7"/>
          <p:cNvSpPr txBox="1"/>
          <p:nvPr>
            <p:ph idx="1" type="subTitle"/>
          </p:nvPr>
        </p:nvSpPr>
        <p:spPr>
          <a:xfrm>
            <a:off x="1496783" y="302586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57" name="Google Shape;457;p37"/>
          <p:cNvSpPr txBox="1"/>
          <p:nvPr>
            <p:ph type="title"/>
          </p:nvPr>
        </p:nvSpPr>
        <p:spPr>
          <a:xfrm>
            <a:off x="1496784" y="2192039"/>
            <a:ext cx="9144000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6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o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61" name="Google Shape;461;p6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2" name="Google Shape;462;p60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3" name="Google Shape;463;p60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64" name="Google Shape;464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0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2">
  <p:cSld name="Title Slide2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1"/>
          <p:cNvSpPr txBox="1"/>
          <p:nvPr>
            <p:ph type="title"/>
          </p:nvPr>
        </p:nvSpPr>
        <p:spPr>
          <a:xfrm>
            <a:off x="1723000" y="2063296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71"/>
          <p:cNvSpPr txBox="1"/>
          <p:nvPr>
            <p:ph idx="1" type="body"/>
          </p:nvPr>
        </p:nvSpPr>
        <p:spPr>
          <a:xfrm>
            <a:off x="1722438" y="2897188"/>
            <a:ext cx="9090025" cy="201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71" name="Google Shape;47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71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4" name="Google Shape;474;p71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5" name="Google Shape;475;p71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76" name="Google Shape;47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7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0" name="Google Shape;480;p72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" name="Google Shape;481;p72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82" name="Google Shape;482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72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3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7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9" name="Google Shape;489;p7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0" name="Google Shape;490;p73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1" name="Google Shape;491;p73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92" name="Google Shape;492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3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4"/>
          <p:cNvSpPr txBox="1"/>
          <p:nvPr>
            <p:ph type="title"/>
          </p:nvPr>
        </p:nvSpPr>
        <p:spPr>
          <a:xfrm>
            <a:off x="2264228" y="365125"/>
            <a:ext cx="909115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7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9" name="Google Shape;499;p7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0" name="Google Shape;500;p7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1" name="Google Shape;501;p7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2" name="Google Shape;502;p74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74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04" name="Google Shape;50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74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7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11" name="Google Shape;511;p7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12" name="Google Shape;512;p75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3" name="Google Shape;513;p75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14" name="Google Shape;51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5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6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76"/>
          <p:cNvSpPr txBox="1"/>
          <p:nvPr>
            <p:ph idx="1" type="body"/>
          </p:nvPr>
        </p:nvSpPr>
        <p:spPr>
          <a:xfrm rot="5400000">
            <a:off x="3925483" y="-1459290"/>
            <a:ext cx="4548971" cy="10723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1" name="Google Shape;521;p76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2" name="Google Shape;522;p76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23" name="Google Shape;523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6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2">
  <p:cSld name="Title Slide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9b81f76e1b_0_160"/>
          <p:cNvSpPr txBox="1"/>
          <p:nvPr>
            <p:ph type="title"/>
          </p:nvPr>
        </p:nvSpPr>
        <p:spPr>
          <a:xfrm>
            <a:off x="1723000" y="2063296"/>
            <a:ext cx="90897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g29b81f76e1b_0_160"/>
          <p:cNvSpPr txBox="1"/>
          <p:nvPr>
            <p:ph idx="1" type="body"/>
          </p:nvPr>
        </p:nvSpPr>
        <p:spPr>
          <a:xfrm>
            <a:off x="1722438" y="2897188"/>
            <a:ext cx="9090000" cy="20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0" name="Google Shape;40;g29b81f76e1b_0_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29b81f76e1b_0_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g29b81f76e1b_0_160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g29b81f76e1b_0_160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" name="Google Shape;44;g29b81f76e1b_0_160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5" name="Google Shape;45;g29b81f76e1b_0_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7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0" name="Google Shape;530;p77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77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32" name="Google Shape;532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7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44" name="Google Shape;544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45" name="Google Shape;545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9" name="Google Shape;549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50" name="Google Shape;550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51" name="Google Shape;551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8"/>
          <p:cNvSpPr txBox="1"/>
          <p:nvPr>
            <p:ph idx="1" type="subTitle"/>
          </p:nvPr>
        </p:nvSpPr>
        <p:spPr>
          <a:xfrm>
            <a:off x="1496783" y="302586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54" name="Google Shape;554;p78"/>
          <p:cNvSpPr txBox="1"/>
          <p:nvPr>
            <p:ph type="title"/>
          </p:nvPr>
        </p:nvSpPr>
        <p:spPr>
          <a:xfrm>
            <a:off x="1496784" y="2192039"/>
            <a:ext cx="9144000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78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56" name="Google Shape;556;p78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0" name="Google Shape;560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61" name="Google Shape;561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62" name="Google Shape;562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8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66" name="Google Shape;566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67" name="Google Shape;567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68" name="Google Shape;568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8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2" name="Google Shape;572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73" name="Google Shape;573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74" name="Google Shape;574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8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8" name="Google Shape;578;p8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9" name="Google Shape;579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80" name="Google Shape;580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81" name="Google Shape;581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4" name="Google Shape;584;p8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5" name="Google Shape;585;p8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6" name="Google Shape;586;p8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7" name="Google Shape;587;p8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8" name="Google Shape;588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89" name="Google Shape;589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90" name="Google Shape;590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8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4" name="Google Shape;594;p8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5" name="Google Shape;595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96" name="Google Shape;596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97" name="Google Shape;597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9b81f76e1b_0_16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29b81f76e1b_0_16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" name="Google Shape;49;g29b81f76e1b_0_169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g29b81f76e1b_0_169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1" name="Google Shape;51;g29b81f76e1b_0_1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29b81f76e1b_0_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g29b81f76e1b_0_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29b81f76e1b_0_169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8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8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2" name="Google Shape;602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03" name="Google Shape;603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04" name="Google Shape;604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8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8" name="Google Shape;608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09" name="Google Shape;609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10" name="Google Shape;610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3" name="Google Shape;613;p8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4" name="Google Shape;614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15" name="Google Shape;615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16" name="Google Shape;616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슬라이드" type="title">
  <p:cSld name="TITLE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5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26" name="Google Shape;626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27" name="Google Shape;627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28" name="Google Shape;628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 type="obj">
  <p:cSld name="OBJECT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9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2" name="Google Shape;632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33" name="Google Shape;633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34" name="Google Shape;634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구역 머리글" type="secHead">
  <p:cSld name="SECTION_HEADER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10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8" name="Google Shape;638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39" name="Google Shape;639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40" name="Google Shape;640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콘텐츠 2개" type="twoObj">
  <p:cSld name="TWO_OBJECTS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0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10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10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5" name="Google Shape;645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46" name="Google Shape;646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47" name="Google Shape;647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비교" type="twoTxTwoObj">
  <p:cSld name="TWO_OBJECTS_WITH_TEXT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0" name="Google Shape;650;p10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1" name="Google Shape;651;p10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2" name="Google Shape;652;p10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3" name="Google Shape;653;p10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4" name="Google Shape;654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55" name="Google Shape;655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56" name="Google Shape;656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만" type="titleOnly">
  <p:cSld name="TITLE_ONLY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9" name="Google Shape;659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60" name="Google Shape;660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61" name="Google Shape;661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빈 화면" type="blank">
  <p:cSld name="BLANK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64" name="Google Shape;664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65" name="Google Shape;665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b81f76e1b_0_178"/>
          <p:cNvSpPr txBox="1"/>
          <p:nvPr>
            <p:ph type="title"/>
          </p:nvPr>
        </p:nvSpPr>
        <p:spPr>
          <a:xfrm>
            <a:off x="2209800" y="175705"/>
            <a:ext cx="9351900" cy="11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g29b81f76e1b_0_17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g29b81f76e1b_0_17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g29b81f76e1b_0_178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g29b81f76e1b_0_178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1" name="Google Shape;61;g29b81f76e1b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g29b81f76e1b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g29b81f76e1b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29b81f76e1b_0_178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콘텐츠" type="objTx">
  <p:cSld name="OBJECT_WITH_CAPTION_TEXT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0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p10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9" name="Google Shape;669;p10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0" name="Google Shape;670;p10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71" name="Google Shape;671;p1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72" name="Google Shape;672;p10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그림" type="picTx">
  <p:cSld name="PICTURE_WITH_CAPTION_TEXT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0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5" name="Google Shape;675;p10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6" name="Google Shape;676;p10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7" name="Google Shape;677;p10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78" name="Google Shape;678;p10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79" name="Google Shape;679;p10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세로 텍스트" type="vertTx">
  <p:cSld name="VERTICAL_TEXT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0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2" name="Google Shape;682;p10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3" name="Google Shape;683;p10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84" name="Google Shape;684;p10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85" name="Google Shape;685;p10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세로 제목 및 텍스트" type="vertTitleAndTx">
  <p:cSld name="VERTICAL_TITLE_AND_VERTICAL_TEXT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8" name="Google Shape;688;p10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9" name="Google Shape;689;p10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90" name="Google Shape;690;p10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91" name="Google Shape;691;p10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3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5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0" name="Google Shape;700;p5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1" name="Google Shape;701;p53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2" name="Google Shape;702;p53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03" name="Google Shape;703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53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09"/>
          <p:cNvSpPr txBox="1"/>
          <p:nvPr>
            <p:ph idx="1" type="subTitle"/>
          </p:nvPr>
        </p:nvSpPr>
        <p:spPr>
          <a:xfrm>
            <a:off x="1496783" y="302586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09" name="Google Shape;709;p109"/>
          <p:cNvSpPr txBox="1"/>
          <p:nvPr>
            <p:ph type="title"/>
          </p:nvPr>
        </p:nvSpPr>
        <p:spPr>
          <a:xfrm>
            <a:off x="1496784" y="2192039"/>
            <a:ext cx="9144000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2">
  <p:cSld name="Title Slide2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10"/>
          <p:cNvSpPr txBox="1"/>
          <p:nvPr>
            <p:ph type="title"/>
          </p:nvPr>
        </p:nvSpPr>
        <p:spPr>
          <a:xfrm>
            <a:off x="1723000" y="2063296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2" name="Google Shape;712;p110"/>
          <p:cNvSpPr txBox="1"/>
          <p:nvPr>
            <p:ph idx="1" type="body"/>
          </p:nvPr>
        </p:nvSpPr>
        <p:spPr>
          <a:xfrm>
            <a:off x="1722438" y="2897188"/>
            <a:ext cx="9090025" cy="201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13" name="Google Shape;713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10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110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7" name="Google Shape;717;p110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18" name="Google Shape;718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11"/>
          <p:cNvSpPr txBox="1"/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111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2" name="Google Shape;722;p111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3" name="Google Shape;723;p111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24" name="Google Shape;724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11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12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0" name="Google Shape;730;p112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31" name="Google Shape;731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112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1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7" name="Google Shape;737;p11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38" name="Google Shape;738;p113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9" name="Google Shape;739;p113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40" name="Google Shape;740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13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9b81f76e1b_0_188"/>
          <p:cNvSpPr txBox="1"/>
          <p:nvPr>
            <p:ph type="title"/>
          </p:nvPr>
        </p:nvSpPr>
        <p:spPr>
          <a:xfrm>
            <a:off x="2264228" y="365125"/>
            <a:ext cx="9091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29b81f76e1b_0_188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g29b81f76e1b_0_188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g29b81f76e1b_0_188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g29b81f76e1b_0_188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g29b81f76e1b_0_188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g29b81f76e1b_0_188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3" name="Google Shape;73;g29b81f76e1b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29b81f76e1b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9b81f76e1b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9b81f76e1b_0_188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4"/>
          <p:cNvSpPr txBox="1"/>
          <p:nvPr>
            <p:ph type="title"/>
          </p:nvPr>
        </p:nvSpPr>
        <p:spPr>
          <a:xfrm>
            <a:off x="2264228" y="365125"/>
            <a:ext cx="909115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1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7" name="Google Shape;747;p1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8" name="Google Shape;748;p1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9" name="Google Shape;749;p1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0" name="Google Shape;750;p114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1" name="Google Shape;751;p114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52" name="Google Shape;752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14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5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8" name="Google Shape;758;p115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115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0" name="Google Shape;760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15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6" name="Google Shape;766;p1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o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67" name="Google Shape;767;p1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8" name="Google Shape;768;p116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9" name="Google Shape;769;p116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70" name="Google Shape;770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116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6" name="Google Shape;776;p1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7" name="Google Shape;777;p1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8" name="Google Shape;778;p117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117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80" name="Google Shape;780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17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18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118"/>
          <p:cNvSpPr txBox="1"/>
          <p:nvPr>
            <p:ph idx="1" type="body"/>
          </p:nvPr>
        </p:nvSpPr>
        <p:spPr>
          <a:xfrm rot="5400000">
            <a:off x="3925483" y="-1459290"/>
            <a:ext cx="4548971" cy="10723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7" name="Google Shape;787;p118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118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89" name="Google Shape;789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18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1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6" name="Google Shape;796;p119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7" name="Google Shape;797;p119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98" name="Google Shape;798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19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0" name="Google Shape;810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1" name="Google Shape;811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2" name="Google Shape;812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3" name="Google Shape;813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9"/>
          <p:cNvSpPr txBox="1"/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59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2" name="Google Shape;822;p59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23" name="Google Shape;823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59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7" name="Google Shape;827;p59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20"/>
          <p:cNvSpPr txBox="1"/>
          <p:nvPr>
            <p:ph idx="1" type="subTitle"/>
          </p:nvPr>
        </p:nvSpPr>
        <p:spPr>
          <a:xfrm>
            <a:off x="1496783" y="302586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30" name="Google Shape;830;p120"/>
          <p:cNvSpPr txBox="1"/>
          <p:nvPr>
            <p:ph type="title"/>
          </p:nvPr>
        </p:nvSpPr>
        <p:spPr>
          <a:xfrm>
            <a:off x="1496784" y="2192039"/>
            <a:ext cx="9144000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2">
  <p:cSld name="Title Slide2"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21"/>
          <p:cNvSpPr txBox="1"/>
          <p:nvPr>
            <p:ph type="title"/>
          </p:nvPr>
        </p:nvSpPr>
        <p:spPr>
          <a:xfrm>
            <a:off x="1723000" y="2063296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121"/>
          <p:cNvSpPr txBox="1"/>
          <p:nvPr>
            <p:ph idx="1" type="body"/>
          </p:nvPr>
        </p:nvSpPr>
        <p:spPr>
          <a:xfrm>
            <a:off x="1722438" y="2897188"/>
            <a:ext cx="9090025" cy="201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34" name="Google Shape;834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21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7" name="Google Shape;837;p121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38" name="Google Shape;838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21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9b81f76e1b_0_200"/>
          <p:cNvSpPr txBox="1"/>
          <p:nvPr>
            <p:ph type="title"/>
          </p:nvPr>
        </p:nvSpPr>
        <p:spPr>
          <a:xfrm>
            <a:off x="2209800" y="175705"/>
            <a:ext cx="9351900" cy="11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29b81f76e1b_0_200"/>
          <p:cNvSpPr txBox="1"/>
          <p:nvPr>
            <p:ph idx="10" type="dt"/>
          </p:nvPr>
        </p:nvSpPr>
        <p:spPr>
          <a:xfrm>
            <a:off x="838200" y="6425625"/>
            <a:ext cx="142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g29b81f76e1b_0_200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1" name="Google Shape;81;g29b81f76e1b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29b81f76e1b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9b81f76e1b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2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29b81f76e1b_0_200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22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42" name="Google Shape;842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122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6" name="Google Shape;846;p122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1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50" name="Google Shape;850;p123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51" name="Google Shape;851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23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5" name="Google Shape;855;p123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24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8" name="Google Shape;858;p1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9" name="Google Shape;859;p1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0" name="Google Shape;860;p124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61" name="Google Shape;861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24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5" name="Google Shape;865;p124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5"/>
          <p:cNvSpPr txBox="1"/>
          <p:nvPr>
            <p:ph type="title"/>
          </p:nvPr>
        </p:nvSpPr>
        <p:spPr>
          <a:xfrm>
            <a:off x="2264228" y="365125"/>
            <a:ext cx="909115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1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9" name="Google Shape;869;p1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0" name="Google Shape;870;p1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71" name="Google Shape;871;p1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2" name="Google Shape;872;p125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73" name="Google Shape;873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25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7" name="Google Shape;877;p125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26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0" name="Google Shape;880;p126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81" name="Google Shape;881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126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5" name="Google Shape;885;p126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8" name="Google Shape;888;p1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o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89" name="Google Shape;889;p1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0" name="Google Shape;890;p127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1" name="Google Shape;891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127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5" name="Google Shape;895;p127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1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9" name="Google Shape;899;p1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00" name="Google Shape;900;p128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01" name="Google Shape;901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128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5" name="Google Shape;905;p128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29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8" name="Google Shape;908;p129"/>
          <p:cNvSpPr txBox="1"/>
          <p:nvPr>
            <p:ph idx="1" type="body"/>
          </p:nvPr>
        </p:nvSpPr>
        <p:spPr>
          <a:xfrm rot="5400000">
            <a:off x="3925483" y="-1459290"/>
            <a:ext cx="4548971" cy="10723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9" name="Google Shape;909;p129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0" name="Google Shape;910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129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4" name="Google Shape;914;p129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7" name="Google Shape;917;p1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❖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8" name="Google Shape;918;p130"/>
          <p:cNvSpPr txBox="1"/>
          <p:nvPr>
            <p:ph idx="10" type="dt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9" name="Google Shape;919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1878" y="6474837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757" y="6476433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30"/>
          <p:cNvSpPr txBox="1"/>
          <p:nvPr>
            <p:ph idx="12" type="sldNum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3" name="Google Shape;923;p130"/>
          <p:cNvSpPr txBox="1"/>
          <p:nvPr>
            <p:ph idx="11" type="ftr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6" name="Google Shape;926;p1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7" name="Google Shape;927;p1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8" name="Google Shape;928;p1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9" name="Google Shape;929;p1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8.jp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6" Type="http://schemas.openxmlformats.org/officeDocument/2006/relationships/theme" Target="../theme/theme8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0.jp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image" Target="../media/image8.jp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6" Type="http://schemas.openxmlformats.org/officeDocument/2006/relationships/theme" Target="../theme/theme9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theme" Target="../theme/theme10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7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9b81f76e1b_0_132"/>
          <p:cNvSpPr/>
          <p:nvPr/>
        </p:nvSpPr>
        <p:spPr>
          <a:xfrm>
            <a:off x="-1" y="6356350"/>
            <a:ext cx="12192000" cy="501600"/>
          </a:xfrm>
          <a:prstGeom prst="rect">
            <a:avLst/>
          </a:prstGeom>
          <a:solidFill>
            <a:srgbClr val="844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g29b81f76e1b_0_132"/>
          <p:cNvPicPr preferRelativeResize="0"/>
          <p:nvPr/>
        </p:nvPicPr>
        <p:blipFill rotWithShape="1">
          <a:blip r:embed="rId1">
            <a:alphaModFix amt="5000"/>
          </a:blip>
          <a:srcRect b="26184" l="0" r="8399" t="37372"/>
          <a:stretch/>
        </p:blipFill>
        <p:spPr>
          <a:xfrm>
            <a:off x="-1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g29b81f76e1b_0_132"/>
          <p:cNvSpPr txBox="1"/>
          <p:nvPr>
            <p:ph idx="1" type="body"/>
          </p:nvPr>
        </p:nvSpPr>
        <p:spPr>
          <a:xfrm>
            <a:off x="838200" y="1627992"/>
            <a:ext cx="10723500" cy="4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Noto Sans Symbols"/>
              <a:buChar char="❖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" name="Google Shape;13;g29b81f76e1b_0_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1179" y="313800"/>
            <a:ext cx="1947440" cy="92247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g29b81f76e1b_0_132"/>
          <p:cNvSpPr txBox="1"/>
          <p:nvPr>
            <p:ph type="title"/>
          </p:nvPr>
        </p:nvSpPr>
        <p:spPr>
          <a:xfrm>
            <a:off x="2264228" y="365125"/>
            <a:ext cx="90897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 b="1" i="0" sz="4400" u="none" cap="none" strike="noStrik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8"/>
          <p:cNvSpPr/>
          <p:nvPr/>
        </p:nvSpPr>
        <p:spPr>
          <a:xfrm>
            <a:off x="-1" y="6356350"/>
            <a:ext cx="12192001" cy="501650"/>
          </a:xfrm>
          <a:prstGeom prst="rect">
            <a:avLst/>
          </a:prstGeom>
          <a:solidFill>
            <a:srgbClr val="844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8"/>
          <p:cNvPicPr preferRelativeResize="0"/>
          <p:nvPr/>
        </p:nvPicPr>
        <p:blipFill rotWithShape="1">
          <a:blip r:embed="rId1">
            <a:alphaModFix amt="5000"/>
          </a:blip>
          <a:srcRect b="0" l="-1" r="0" t="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8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Noto Sans Symbols"/>
              <a:buChar char="❖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7" name="Google Shape;127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1179" y="313800"/>
            <a:ext cx="1947441" cy="9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8"/>
          <p:cNvSpPr txBox="1"/>
          <p:nvPr>
            <p:ph type="title"/>
          </p:nvPr>
        </p:nvSpPr>
        <p:spPr>
          <a:xfrm>
            <a:off x="2264228" y="365125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 b="1" i="0" sz="4400" u="none" cap="none" strike="noStrik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/>
          <p:nvPr/>
        </p:nvSpPr>
        <p:spPr>
          <a:xfrm>
            <a:off x="-1" y="6356350"/>
            <a:ext cx="12192001" cy="501650"/>
          </a:xfrm>
          <a:prstGeom prst="rect">
            <a:avLst/>
          </a:prstGeom>
          <a:solidFill>
            <a:srgbClr val="844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40"/>
          <p:cNvPicPr preferRelativeResize="0"/>
          <p:nvPr/>
        </p:nvPicPr>
        <p:blipFill rotWithShape="1">
          <a:blip r:embed="rId1">
            <a:alphaModFix amt="5000"/>
          </a:blip>
          <a:srcRect b="26185" l="-1" r="8397" t="37371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0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Noto Sans Symbols"/>
              <a:buChar char="❖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38" name="Google Shape;238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1179" y="313800"/>
            <a:ext cx="1947441" cy="9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0"/>
          <p:cNvSpPr txBox="1"/>
          <p:nvPr>
            <p:ph type="title"/>
          </p:nvPr>
        </p:nvSpPr>
        <p:spPr>
          <a:xfrm>
            <a:off x="2264228" y="365125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 b="1" i="0" sz="4400" u="none" cap="none" strike="noStrik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6"/>
          <p:cNvSpPr/>
          <p:nvPr/>
        </p:nvSpPr>
        <p:spPr>
          <a:xfrm>
            <a:off x="-1" y="6356350"/>
            <a:ext cx="12192001" cy="501650"/>
          </a:xfrm>
          <a:prstGeom prst="rect">
            <a:avLst/>
          </a:prstGeom>
          <a:solidFill>
            <a:srgbClr val="844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6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Noto Sans Symbols"/>
              <a:buChar char="❖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29" name="Google Shape;429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31179" y="313800"/>
            <a:ext cx="1947441" cy="9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6"/>
          <p:cNvSpPr txBox="1"/>
          <p:nvPr>
            <p:ph type="title"/>
          </p:nvPr>
        </p:nvSpPr>
        <p:spPr>
          <a:xfrm>
            <a:off x="2264228" y="365125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 b="1" i="0" sz="4400" u="none" cap="none" strike="noStrik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8" name="Google Shape;538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9" name="Google Shape;539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0" name="Google Shape;540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1" name="Google Shape;541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9" name="Google Shape;619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2"/>
          <p:cNvSpPr/>
          <p:nvPr/>
        </p:nvSpPr>
        <p:spPr>
          <a:xfrm>
            <a:off x="-1" y="6356350"/>
            <a:ext cx="12192001" cy="501650"/>
          </a:xfrm>
          <a:prstGeom prst="rect">
            <a:avLst/>
          </a:prstGeom>
          <a:solidFill>
            <a:srgbClr val="844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52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Noto Sans Symbols"/>
              <a:buChar char="❖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95" name="Google Shape;695;p5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31179" y="313800"/>
            <a:ext cx="1947441" cy="9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2"/>
          <p:cNvSpPr txBox="1"/>
          <p:nvPr>
            <p:ph type="title"/>
          </p:nvPr>
        </p:nvSpPr>
        <p:spPr>
          <a:xfrm>
            <a:off x="2264228" y="365125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 b="1" i="0" sz="4400" u="none" cap="none" strike="noStrik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4" name="Google Shape;804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6" name="Google Shape;806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7" name="Google Shape;807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1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8"/>
          <p:cNvSpPr/>
          <p:nvPr/>
        </p:nvSpPr>
        <p:spPr>
          <a:xfrm>
            <a:off x="-1" y="6356350"/>
            <a:ext cx="12192001" cy="501650"/>
          </a:xfrm>
          <a:prstGeom prst="rect">
            <a:avLst/>
          </a:prstGeom>
          <a:solidFill>
            <a:srgbClr val="844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58"/>
          <p:cNvSpPr txBox="1"/>
          <p:nvPr>
            <p:ph idx="1" type="body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Noto Sans Symbols"/>
              <a:buChar char="❖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17" name="Google Shape;817;p5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31179" y="313800"/>
            <a:ext cx="1947441" cy="9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58"/>
          <p:cNvSpPr txBox="1"/>
          <p:nvPr>
            <p:ph type="title"/>
          </p:nvPr>
        </p:nvSpPr>
        <p:spPr>
          <a:xfrm>
            <a:off x="2264228" y="365125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  <a:defRPr b="1" i="0" sz="4400" u="none" cap="none" strike="noStrik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hyperlink" Target="https://www.rd-alliance.org/plenaries/rda-sixth-plenary-meeting-paris-france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hyperlink" Target="https://www.rd-alliance.org/plenaries/rda-seventh-plenary-meeting-tokyo-japan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27.png"/><Relationship Id="rId5" Type="http://schemas.openxmlformats.org/officeDocument/2006/relationships/image" Target="../media/image41.png"/><Relationship Id="rId6" Type="http://schemas.openxmlformats.org/officeDocument/2006/relationships/image" Target="../media/image29.jpg"/><Relationship Id="rId7" Type="http://schemas.openxmlformats.org/officeDocument/2006/relationships/hyperlink" Target="https://www.rd-alliance.org/plenaries/rda-eighth-plenary-meeting-denver-co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Relationship Id="rId4" Type="http://schemas.openxmlformats.org/officeDocument/2006/relationships/image" Target="../media/image46.jpg"/><Relationship Id="rId5" Type="http://schemas.openxmlformats.org/officeDocument/2006/relationships/image" Target="../media/image36.jpg"/><Relationship Id="rId6" Type="http://schemas.openxmlformats.org/officeDocument/2006/relationships/chart" Target="../charts/chart1.xml"/><Relationship Id="rId7" Type="http://schemas.openxmlformats.org/officeDocument/2006/relationships/image" Target="../media/image37.jpg"/><Relationship Id="rId8" Type="http://schemas.openxmlformats.org/officeDocument/2006/relationships/hyperlink" Target="https://www.rd-alliance.org/plenaries/rda-ninth-plenary-meeting-barcelona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hyperlink" Target="https://www.rd-alliance.org/plenaries/rda-tenth-plenary-meeting-montr%C3%A9al-canada" TargetMode="External"/><Relationship Id="rId5" Type="http://schemas.openxmlformats.org/officeDocument/2006/relationships/image" Target="../media/image43.png"/><Relationship Id="rId6" Type="http://schemas.openxmlformats.org/officeDocument/2006/relationships/image" Target="../media/image40.gif"/><Relationship Id="rId7" Type="http://schemas.openxmlformats.org/officeDocument/2006/relationships/image" Target="../media/image32.gif"/><Relationship Id="rId8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chart" Target="../charts/chart2.xml"/><Relationship Id="rId5" Type="http://schemas.openxmlformats.org/officeDocument/2006/relationships/image" Target="../media/image47.png"/><Relationship Id="rId6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6" Type="http://schemas.openxmlformats.org/officeDocument/2006/relationships/image" Target="../media/image55.png"/><Relationship Id="rId7" Type="http://schemas.openxmlformats.org/officeDocument/2006/relationships/hyperlink" Target="https://www.rd-alliance.org/plenaries/rdas-12th-plenary-meeting-part-international-data-week-2018-gaborone-botswana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jpg"/><Relationship Id="rId4" Type="http://schemas.openxmlformats.org/officeDocument/2006/relationships/image" Target="../media/image51.png"/><Relationship Id="rId5" Type="http://schemas.openxmlformats.org/officeDocument/2006/relationships/image" Target="../media/image50.png"/><Relationship Id="rId6" Type="http://schemas.openxmlformats.org/officeDocument/2006/relationships/image" Target="../media/image49.png"/><Relationship Id="rId7" Type="http://schemas.openxmlformats.org/officeDocument/2006/relationships/hyperlink" Target="https://www.rd-alliance.org/plenaries/rdas-13th-plenary-meeting-philadelphia-us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0.png"/><Relationship Id="rId4" Type="http://schemas.openxmlformats.org/officeDocument/2006/relationships/hyperlink" Target="https://www.rd-alliance.org/plenaries/rdas-14th-plenary-helsinki-finland" TargetMode="External"/><Relationship Id="rId5" Type="http://schemas.openxmlformats.org/officeDocument/2006/relationships/chart" Target="../charts/chart3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Relationship Id="rId4" Type="http://schemas.openxmlformats.org/officeDocument/2006/relationships/hyperlink" Target="https://www.rd-alliance.org/plenaries/rda-15th-plenary-meeting-australia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rd-alliance.org/plenaries/rda-16th-plenary-meeting-costa-rica" TargetMode="External"/><Relationship Id="rId4" Type="http://schemas.openxmlformats.org/officeDocument/2006/relationships/image" Target="../media/image5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jpg"/><Relationship Id="rId4" Type="http://schemas.openxmlformats.org/officeDocument/2006/relationships/chart" Target="../charts/chart4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5" Type="http://schemas.openxmlformats.org/officeDocument/2006/relationships/image" Target="../media/image6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2.jpg"/><Relationship Id="rId4" Type="http://schemas.openxmlformats.org/officeDocument/2006/relationships/hyperlink" Target="https://www.rd-alliance.org/plenaries/rda-19th-plenary-meeting-part-international-data-week-20%E2%80%9323-june-2022-seoul-south-korea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Xplae800pLM#action=share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rd-alliance.org/rdas-19th-plenary-highlights" TargetMode="External"/><Relationship Id="rId4" Type="http://schemas.openxmlformats.org/officeDocument/2006/relationships/image" Target="../media/image76.jpg"/><Relationship Id="rId5" Type="http://schemas.openxmlformats.org/officeDocument/2006/relationships/hyperlink" Target="https://www.rd-alliance.org/rdas-19th-plenary-programme-0" TargetMode="External"/><Relationship Id="rId6" Type="http://schemas.openxmlformats.org/officeDocument/2006/relationships/hyperlink" Target="https://www.rd-alliance.org/rdas-19th-plenary-pathways" TargetMode="External"/><Relationship Id="rId7" Type="http://schemas.openxmlformats.org/officeDocument/2006/relationships/hyperlink" Target="https://www.rd-alliance.org/post-plenary-19-webinar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png"/><Relationship Id="rId4" Type="http://schemas.openxmlformats.org/officeDocument/2006/relationships/image" Target="../media/image71.png"/><Relationship Id="rId5" Type="http://schemas.openxmlformats.org/officeDocument/2006/relationships/image" Target="../media/image81.png"/><Relationship Id="rId6" Type="http://schemas.openxmlformats.org/officeDocument/2006/relationships/image" Target="../media/image7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9.jpg"/><Relationship Id="rId4" Type="http://schemas.openxmlformats.org/officeDocument/2006/relationships/image" Target="../media/image74.jpg"/><Relationship Id="rId5" Type="http://schemas.openxmlformats.org/officeDocument/2006/relationships/hyperlink" Target="https://www.rd-alliance.org/rdas-20th-plenary-co-located-events-programme" TargetMode="External"/><Relationship Id="rId6" Type="http://schemas.openxmlformats.org/officeDocument/2006/relationships/image" Target="../media/image80.jpg"/><Relationship Id="rId7" Type="http://schemas.openxmlformats.org/officeDocument/2006/relationships/image" Target="../media/image8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6.jpg"/><Relationship Id="rId4" Type="http://schemas.openxmlformats.org/officeDocument/2006/relationships/hyperlink" Target="https://www.rd-alliance.org/rdas-21st-plenary-programme" TargetMode="External"/><Relationship Id="rId5" Type="http://schemas.openxmlformats.org/officeDocument/2006/relationships/hyperlink" Target="https://www.rd-alliance.org/rdas-21st-plenary-highlights-part-idw2023" TargetMode="External"/><Relationship Id="rId6" Type="http://schemas.openxmlformats.org/officeDocument/2006/relationships/hyperlink" Target="https://www.rd-alliance.org/rdas-21st-plenary-highlights-part-idw2023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4.png"/><Relationship Id="rId4" Type="http://schemas.openxmlformats.org/officeDocument/2006/relationships/hyperlink" Target="https://www.rd-alliance.org/event/rda-22nd-plenary-meeting-fully-virtual/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2.png"/><Relationship Id="rId4" Type="http://schemas.openxmlformats.org/officeDocument/2006/relationships/hyperlink" Target="https://www.rd-alliance.org/event/rda-23rd-plenary-meeting-san-jose-costa-rica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15.jpg"/><Relationship Id="rId6" Type="http://schemas.openxmlformats.org/officeDocument/2006/relationships/image" Target="../media/image2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7.png"/><Relationship Id="rId4" Type="http://schemas.openxmlformats.org/officeDocument/2006/relationships/hyperlink" Target="https://www.rd-alliance.org/event/international-data-week-2025-brisbane-australia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3.png"/><Relationship Id="rId4" Type="http://schemas.openxmlformats.org/officeDocument/2006/relationships/hyperlink" Target="https://www.rd-alliance.org/event/international-data-week-2027-cape-town-south-africa/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Relationship Id="rId5" Type="http://schemas.openxmlformats.org/officeDocument/2006/relationships/hyperlink" Target="https://www.rd-alliance.org/plenaries/rda-first-plenary-meeting-gothenburg-sweden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21.jpg"/><Relationship Id="rId5" Type="http://schemas.openxmlformats.org/officeDocument/2006/relationships/hyperlink" Target="https://www.rd-alliance.org/plenaries/rda-second-plenary-meeting-washington-dc-us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3.jpg"/><Relationship Id="rId5" Type="http://schemas.openxmlformats.org/officeDocument/2006/relationships/hyperlink" Target="https://www.rd-alliance.org/plenaries/rda-third-plenary-meeting-dublin-ireland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6.jpg"/><Relationship Id="rId6" Type="http://schemas.openxmlformats.org/officeDocument/2006/relationships/hyperlink" Target="https://www.rd-alliance.org/plenaries/rda-fourth-plenary-meeting-amsterdam-netherlands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78.png"/><Relationship Id="rId5" Type="http://schemas.openxmlformats.org/officeDocument/2006/relationships/hyperlink" Target="https://www.rd-alliance.org/plenaries/rda-fifth-plenary-meeting-san-diego-ca-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9b81f76e1b_0_252"/>
          <p:cNvSpPr txBox="1"/>
          <p:nvPr>
            <p:ph idx="1" type="body"/>
          </p:nvPr>
        </p:nvSpPr>
        <p:spPr>
          <a:xfrm>
            <a:off x="926250" y="1354047"/>
            <a:ext cx="10723500" cy="28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5294"/>
              <a:buNone/>
            </a:pPr>
            <a:r>
              <a:rPr b="1" lang="en-GB" sz="5100">
                <a:solidFill>
                  <a:srgbClr val="262626"/>
                </a:solidFill>
              </a:rPr>
              <a:t>The Research Data Alliance (RDA) </a:t>
            </a:r>
            <a:endParaRPr b="1" sz="5100">
              <a:solidFill>
                <a:srgbClr val="26262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6000"/>
              <a:buNone/>
            </a:pPr>
            <a:r>
              <a:rPr b="1" lang="en-GB" sz="5000">
                <a:solidFill>
                  <a:srgbClr val="262626"/>
                </a:solidFill>
              </a:rPr>
              <a:t>Plenary Meetings</a:t>
            </a:r>
            <a:r>
              <a:rPr b="1" lang="en-GB" sz="5800">
                <a:solidFill>
                  <a:srgbClr val="262626"/>
                </a:solidFill>
              </a:rPr>
              <a:t> </a:t>
            </a:r>
            <a:br>
              <a:rPr b="1" lang="en-GB" sz="5800">
                <a:solidFill>
                  <a:srgbClr val="262626"/>
                </a:solidFill>
              </a:rPr>
            </a:br>
            <a:r>
              <a:rPr lang="en-GB" sz="5100">
                <a:solidFill>
                  <a:srgbClr val="262626"/>
                </a:solidFill>
              </a:rPr>
              <a:t>in a Nutshell</a:t>
            </a:r>
            <a:br>
              <a:rPr lang="en-GB" sz="5100">
                <a:solidFill>
                  <a:srgbClr val="262626"/>
                </a:solidFill>
              </a:rPr>
            </a:br>
            <a:endParaRPr sz="5100">
              <a:solidFill>
                <a:srgbClr val="262626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-GB" sz="2400"/>
              <a:t>(</a:t>
            </a:r>
            <a:r>
              <a:rPr lang="en-GB" sz="2400">
                <a:highlight>
                  <a:srgbClr val="FFFFFF"/>
                </a:highlight>
              </a:rPr>
              <a:t>Details of previous plenary meetings and their highlights)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None/>
            </a:pPr>
            <a:r>
              <a:t/>
            </a:r>
            <a:endParaRPr/>
          </a:p>
        </p:txBody>
      </p:sp>
      <p:sp>
        <p:nvSpPr>
          <p:cNvPr id="936" name="Google Shape;936;g29b81f76e1b_0_252"/>
          <p:cNvSpPr txBox="1"/>
          <p:nvPr/>
        </p:nvSpPr>
        <p:spPr>
          <a:xfrm>
            <a:off x="3264975" y="5009000"/>
            <a:ext cx="62613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1" lang="en-GB" sz="4200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  <a:t>March </a:t>
            </a:r>
            <a:r>
              <a:rPr b="1" i="1" lang="en-GB" sz="4200" u="none" cap="none" strike="noStrike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b="1" i="1" lang="en-GB" sz="4200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1" sz="3700" u="none" cap="none" strike="noStrike">
              <a:solidFill>
                <a:srgbClr val="79B9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g29b81f76e1b_0_252"/>
          <p:cNvSpPr txBox="1"/>
          <p:nvPr/>
        </p:nvSpPr>
        <p:spPr>
          <a:xfrm>
            <a:off x="4182124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rd-alliance.org 		@resdatall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8" name="Google Shape;938;g29b81f76e1b_0_252"/>
          <p:cNvCxnSpPr/>
          <p:nvPr/>
        </p:nvCxnSpPr>
        <p:spPr>
          <a:xfrm>
            <a:off x="2582750" y="3169750"/>
            <a:ext cx="7347300" cy="1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0"/>
          <p:cNvSpPr txBox="1"/>
          <p:nvPr>
            <p:ph type="title"/>
          </p:nvPr>
        </p:nvSpPr>
        <p:spPr>
          <a:xfrm>
            <a:off x="2191175" y="342400"/>
            <a:ext cx="98616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ct val="100000"/>
              <a:buFont typeface="Calibri"/>
              <a:buNone/>
            </a:pPr>
            <a:r>
              <a:rPr lang="en-GB"/>
              <a:t>RDA Plenary 6 (Paris) – 23- 25 September 2015</a:t>
            </a:r>
            <a:endParaRPr/>
          </a:p>
        </p:txBody>
      </p:sp>
      <p:sp>
        <p:nvSpPr>
          <p:cNvPr id="1030" name="Google Shape;1030;p10"/>
          <p:cNvSpPr txBox="1"/>
          <p:nvPr>
            <p:ph idx="1" type="body"/>
          </p:nvPr>
        </p:nvSpPr>
        <p:spPr>
          <a:xfrm>
            <a:off x="5006145" y="1516857"/>
            <a:ext cx="5610442" cy="48208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1" lang="en-GB" sz="1400">
                <a:latin typeface="Gisha"/>
                <a:ea typeface="Gisha"/>
                <a:cs typeface="Gisha"/>
                <a:sym typeface="Gisha"/>
              </a:rPr>
              <a:t>RDA deliverables </a:t>
            </a:r>
            <a:r>
              <a:rPr lang="en-GB" sz="1400">
                <a:latin typeface="Gisha"/>
                <a:ea typeface="Gisha"/>
                <a:cs typeface="Gisha"/>
                <a:sym typeface="Gisha"/>
              </a:rPr>
              <a:t>presented: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Repository Audit and Certification DSA–WDS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RDA/WDS Publishing Data Bibliometrics</a:t>
            </a:r>
            <a:endParaRPr sz="1400">
              <a:latin typeface="Gisha"/>
              <a:ea typeface="Gisha"/>
              <a:cs typeface="Gisha"/>
              <a:sym typeface="Gish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RDA/WDS Publishing Data Services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RDA/WDS Publishing Data Workflows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1" lang="en-GB" sz="1400">
                <a:latin typeface="Gisha"/>
                <a:ea typeface="Gisha"/>
                <a:cs typeface="Gisha"/>
                <a:sym typeface="Gisha"/>
              </a:rPr>
              <a:t>7 Adoption cases: </a:t>
            </a:r>
            <a:r>
              <a:rPr lang="en-GB" sz="1400">
                <a:latin typeface="Gisha"/>
                <a:ea typeface="Gisha"/>
                <a:cs typeface="Gisha"/>
                <a:sym typeface="Gisha"/>
              </a:rPr>
              <a:t>Deep Carbon Observatory, Platform for Experimental Collaborative Ethnography, Datafed.net, the Materials Innovation Infrastructure, EUDAT Collaborative Data Infrastructure, German Climate Computing Center (DKRZ) &amp; Common Language Resources and Technology Infrastructure (CLARIN)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1" lang="en-GB" sz="1400">
                <a:latin typeface="Gisha"/>
                <a:ea typeface="Gisha"/>
                <a:cs typeface="Gisha"/>
                <a:sym typeface="Gisha"/>
              </a:rPr>
              <a:t>Focus on enterprise &amp; climate change: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20 enterprises showcased solutions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3 climate change data challenge winners – Biovel, Plume Labs, Vizonomy</a:t>
            </a:r>
            <a:endParaRPr sz="1400">
              <a:latin typeface="Gisha"/>
              <a:ea typeface="Gisha"/>
              <a:cs typeface="Gisha"/>
              <a:sym typeface="Gish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1" lang="en-GB" sz="1400">
                <a:latin typeface="Gisha"/>
                <a:ea typeface="Gisha"/>
                <a:cs typeface="Gisha"/>
                <a:sym typeface="Gisha"/>
              </a:rPr>
              <a:t>Focus on emerging professionals : 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RDA/EU sponsored 12 European Early Career Researchers and Scientists &amp; RDA/US sponsored 8 Fellowship winners</a:t>
            </a:r>
            <a:endParaRPr/>
          </a:p>
        </p:txBody>
      </p:sp>
      <p:pic>
        <p:nvPicPr>
          <p:cNvPr id="1031" name="Google Shape;103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722" y="1201172"/>
            <a:ext cx="2912510" cy="21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10"/>
          <p:cNvSpPr txBox="1"/>
          <p:nvPr/>
        </p:nvSpPr>
        <p:spPr>
          <a:xfrm>
            <a:off x="1707914" y="3342243"/>
            <a:ext cx="2872775" cy="1230569"/>
          </a:xfrm>
          <a:prstGeom prst="rect">
            <a:avLst/>
          </a:prstGeom>
          <a:solidFill>
            <a:srgbClr val="9CC2E5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A618"/>
              </a:buClr>
              <a:buSzPts val="1350"/>
              <a:buFont typeface="Noto Sans Symbols"/>
              <a:buNone/>
            </a:pPr>
            <a:r>
              <a:rPr b="0" i="1" lang="en-GB" sz="1350" u="none" cap="none" strike="noStrike">
                <a:solidFill>
                  <a:srgbClr val="000000"/>
                </a:solidFill>
                <a:latin typeface="Gisha"/>
                <a:ea typeface="Gisha"/>
                <a:cs typeface="Gisha"/>
                <a:sym typeface="Gisha"/>
              </a:rPr>
              <a:t>Theme:  “</a:t>
            </a:r>
            <a:r>
              <a:rPr b="1" i="1" lang="en-GB" sz="1350" u="none" cap="none" strike="noStrike">
                <a:solidFill>
                  <a:srgbClr val="000000"/>
                </a:solidFill>
                <a:latin typeface="Gisha"/>
                <a:ea typeface="Gisha"/>
                <a:cs typeface="Gisha"/>
                <a:sym typeface="Gisha"/>
              </a:rPr>
              <a:t>Enterprise Engagement with a focus on Climate Change</a:t>
            </a:r>
            <a:r>
              <a:rPr b="0" i="1" lang="en-GB" sz="1350" u="none" cap="none" strike="noStrike">
                <a:solidFill>
                  <a:srgbClr val="000000"/>
                </a:solidFill>
                <a:latin typeface="Gisha"/>
                <a:ea typeface="Gisha"/>
                <a:cs typeface="Gisha"/>
                <a:sym typeface="Gisha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8A618"/>
              </a:buClr>
              <a:buSzPts val="1350"/>
              <a:buFont typeface="Noto Sans Symbols"/>
              <a:buNone/>
            </a:pPr>
            <a:r>
              <a:rPr b="0" i="1" lang="en-GB" sz="1350" u="none" cap="none" strike="noStrike">
                <a:solidFill>
                  <a:srgbClr val="000000"/>
                </a:solidFill>
                <a:latin typeface="Gisha"/>
                <a:ea typeface="Gisha"/>
                <a:cs typeface="Gisha"/>
                <a:sym typeface="Gisha"/>
              </a:rPr>
              <a:t>700 attendees from 40+ countries &amp; hosted by Cap Digital – France </a:t>
            </a:r>
            <a:endParaRPr b="0" i="1" sz="1050" u="none" cap="none" strike="noStrike">
              <a:solidFill>
                <a:srgbClr val="000000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sp>
        <p:nvSpPr>
          <p:cNvPr id="1033" name="Google Shape;1033;p10"/>
          <p:cNvSpPr txBox="1"/>
          <p:nvPr/>
        </p:nvSpPr>
        <p:spPr>
          <a:xfrm>
            <a:off x="1707914" y="4572811"/>
            <a:ext cx="2883319" cy="110799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Gisha"/>
                <a:ea typeface="Gisha"/>
                <a:cs typeface="Gisha"/>
                <a:sym typeface="Gisha"/>
              </a:rPr>
              <a:t>Co-located conferences</a:t>
            </a:r>
            <a:r>
              <a:rPr b="0" i="0" lang="en-GB" sz="1800" u="none" cap="none" strike="noStrike">
                <a:solidFill>
                  <a:srgbClr val="000000"/>
                </a:solidFill>
                <a:latin typeface="Gisha"/>
                <a:ea typeface="Gisha"/>
                <a:cs typeface="Gisha"/>
                <a:sym typeface="Gisha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i="0" lang="en-GB" sz="1200" u="none" cap="none" strike="noStrike">
                <a:solidFill>
                  <a:srgbClr val="000000"/>
                </a:solidFill>
                <a:latin typeface="Gisha"/>
                <a:ea typeface="Gisha"/>
                <a:cs typeface="Gisha"/>
                <a:sym typeface="Gisha"/>
              </a:rPr>
              <a:t>eInfrastructures &amp; RDA for Data Intensive Science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i="0" lang="en-GB" sz="1200" u="none" cap="none" strike="noStrike">
                <a:solidFill>
                  <a:srgbClr val="000000"/>
                </a:solidFill>
                <a:latin typeface="Gisha"/>
                <a:ea typeface="Gisha"/>
                <a:cs typeface="Gisha"/>
                <a:sym typeface="Gisha"/>
              </a:rPr>
              <a:t>Persistent Identifiers: Enabling Services for Data Intensive Research</a:t>
            </a:r>
            <a:endParaRPr b="0" i="0" sz="1200" u="none" cap="none" strike="noStrike">
              <a:solidFill>
                <a:srgbClr val="000000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sp>
        <p:nvSpPr>
          <p:cNvPr id="1034" name="Google Shape;1034;p10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1035" name="Google Shape;1035;p10"/>
          <p:cNvSpPr txBox="1"/>
          <p:nvPr/>
        </p:nvSpPr>
        <p:spPr>
          <a:xfrm>
            <a:off x="1875782" y="5968366"/>
            <a:ext cx="7664406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https://www.rd-alliance.org/plenaries/rda-sixth-plenary-meeting-paris-france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rd-alliance.org/system/files/RDA_P7_banner.jpg" id="1040" name="Google Shape;104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012" y="1"/>
            <a:ext cx="9143999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1"/>
          <p:cNvSpPr txBox="1"/>
          <p:nvPr>
            <p:ph idx="1" type="body"/>
          </p:nvPr>
        </p:nvSpPr>
        <p:spPr>
          <a:xfrm>
            <a:off x="1639583" y="2437036"/>
            <a:ext cx="5346324" cy="365181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sha"/>
              <a:buNone/>
            </a:pPr>
            <a:r>
              <a:rPr b="1" lang="en-GB" sz="1600">
                <a:latin typeface="Gisha"/>
                <a:ea typeface="Gisha"/>
                <a:cs typeface="Gisha"/>
                <a:sym typeface="Gisha"/>
              </a:rPr>
              <a:t>7 RDA Recommendations/outputs </a:t>
            </a:r>
            <a:r>
              <a:rPr lang="en-GB" sz="1600">
                <a:latin typeface="Gisha"/>
                <a:ea typeface="Gisha"/>
                <a:cs typeface="Gisha"/>
                <a:sym typeface="Gisha"/>
              </a:rPr>
              <a:t>presented: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Repository Audit and Certification DSA–WDS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RDA/WDS Publishing Data Bibliometrics</a:t>
            </a:r>
            <a:endParaRPr sz="1400">
              <a:latin typeface="Gisha"/>
              <a:ea typeface="Gisha"/>
              <a:cs typeface="Gisha"/>
              <a:sym typeface="Gish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RDA/WDS Publishing Data Services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RDA/WDS Publishing Data Workflows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Wheat Data Interoperability Recommendations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RDA/CODATA Summer Schools in Data Science and Cloud Computing in the Developing World Interim Recommendations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GB" sz="1400">
                <a:latin typeface="Gisha"/>
                <a:ea typeface="Gisha"/>
                <a:cs typeface="Gisha"/>
                <a:sym typeface="Gisha"/>
              </a:rPr>
              <a:t>Brokering Governance Interim Recommendations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600"/>
              <a:buFont typeface="Noto Sans Symbols"/>
              <a:buChar char="▪"/>
            </a:pPr>
            <a:r>
              <a:rPr b="1" lang="en-GB" sz="1600">
                <a:solidFill>
                  <a:srgbClr val="C55A11"/>
                </a:solidFill>
                <a:latin typeface="Gisha"/>
                <a:ea typeface="Gisha"/>
                <a:cs typeface="Gisha"/>
                <a:sym typeface="Gisha"/>
              </a:rPr>
              <a:t>11 adoption presentations</a:t>
            </a:r>
            <a:endParaRPr b="1" sz="1600">
              <a:solidFill>
                <a:srgbClr val="C55A11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sp>
        <p:nvSpPr>
          <p:cNvPr id="1042" name="Google Shape;1042;p11"/>
          <p:cNvSpPr/>
          <p:nvPr/>
        </p:nvSpPr>
        <p:spPr>
          <a:xfrm>
            <a:off x="7768421" y="2600326"/>
            <a:ext cx="3667125" cy="365181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 international speakers over 5 plenary sessions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 outputs &amp; 11 adoption cases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 Working Group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 Interest Group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 Birds of a Feather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 Joint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 Organisational Member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RDA for Newcomers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1"/>
          <p:cNvSpPr/>
          <p:nvPr/>
        </p:nvSpPr>
        <p:spPr>
          <a:xfrm>
            <a:off x="5407932" y="3072929"/>
            <a:ext cx="1577975" cy="979931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A618"/>
              </a:buClr>
              <a:buSzPts val="1800"/>
              <a:buFont typeface="Noto Sans Symbols"/>
              <a:buNone/>
            </a:pPr>
            <a:r>
              <a:rPr b="1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357 attendees from 33 countries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1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1045" name="Google Shape;1045;p11"/>
          <p:cNvSpPr txBox="1"/>
          <p:nvPr/>
        </p:nvSpPr>
        <p:spPr>
          <a:xfrm>
            <a:off x="21978" y="5982737"/>
            <a:ext cx="7774116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https://www.rd-alliance.org/plenaries/rda-seventh-plenary-meeting-tokyo-japan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5882" y="11874"/>
            <a:ext cx="5866410" cy="215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2"/>
          <p:cNvPicPr preferRelativeResize="0"/>
          <p:nvPr/>
        </p:nvPicPr>
        <p:blipFill rotWithShape="1">
          <a:blip r:embed="rId4">
            <a:alphaModFix/>
          </a:blip>
          <a:srcRect b="0" l="50849" r="0" t="0"/>
          <a:stretch/>
        </p:blipFill>
        <p:spPr>
          <a:xfrm>
            <a:off x="7779288" y="919929"/>
            <a:ext cx="2749138" cy="38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2"/>
          <p:cNvSpPr/>
          <p:nvPr/>
        </p:nvSpPr>
        <p:spPr>
          <a:xfrm>
            <a:off x="1524000" y="1971314"/>
            <a:ext cx="9144000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1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RDA deliverables presented: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RDA/CODATA Summer Schools in Data Science and Cloud Computing in the Developing World WG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Brokering Governance WG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Metadata Standards Catalog WG Recommendations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Biosharing Registry WG Recommendations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Scholix Franmework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1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+ 6 Adoption cases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1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69 Breakout session meetings: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 BoF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 Interest group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 Working group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 Joint group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69 Breakout sessions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1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Newcomers Session, 2 RDA organisational members meeting, TAB and Chairs session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RDA/EU sponsored 8 European Early Career Researchers and Scientists &amp; RDA/US sponsored 8 Fellowship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b="0" i="0" lang="en-GB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 posters on display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4" name="Google Shape;1054;p12"/>
          <p:cNvPicPr preferRelativeResize="0"/>
          <p:nvPr/>
        </p:nvPicPr>
        <p:blipFill rotWithShape="1">
          <a:blip r:embed="rId4">
            <a:alphaModFix/>
          </a:blip>
          <a:srcRect b="0" l="0" r="51625" t="0"/>
          <a:stretch/>
        </p:blipFill>
        <p:spPr>
          <a:xfrm>
            <a:off x="7663543" y="1331340"/>
            <a:ext cx="2826303" cy="406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2"/>
          <p:cNvSpPr txBox="1"/>
          <p:nvPr/>
        </p:nvSpPr>
        <p:spPr>
          <a:xfrm>
            <a:off x="6413692" y="4440842"/>
            <a:ext cx="4016061" cy="36933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549 participants from 33 countries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6" name="Google Shape;105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3691" y="2529452"/>
            <a:ext cx="4016062" cy="191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2"/>
          <p:cNvSpPr txBox="1"/>
          <p:nvPr/>
        </p:nvSpPr>
        <p:spPr>
          <a:xfrm>
            <a:off x="5086597" y="4999512"/>
            <a:ext cx="51063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8" name="Google Shape;105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57777" y="125500"/>
            <a:ext cx="1177241" cy="769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12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1060" name="Google Shape;1060;p12"/>
          <p:cNvSpPr txBox="1"/>
          <p:nvPr/>
        </p:nvSpPr>
        <p:spPr>
          <a:xfrm>
            <a:off x="4550019" y="5938071"/>
            <a:ext cx="7457041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https://www.rd-alliance.org/plenaries/rda-eighth-plenary-meeting-denver-co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4360951"/>
            <a:ext cx="3061607" cy="204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4656" y="4360951"/>
            <a:ext cx="3016097" cy="201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13"/>
          <p:cNvPicPr preferRelativeResize="0"/>
          <p:nvPr/>
        </p:nvPicPr>
        <p:blipFill rotWithShape="1">
          <a:blip r:embed="rId5">
            <a:alphaModFix/>
          </a:blip>
          <a:srcRect b="7164" l="0" r="0" t="28160"/>
          <a:stretch/>
        </p:blipFill>
        <p:spPr>
          <a:xfrm>
            <a:off x="2259593" y="1"/>
            <a:ext cx="7101273" cy="1910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3"/>
          <p:cNvSpPr txBox="1"/>
          <p:nvPr/>
        </p:nvSpPr>
        <p:spPr>
          <a:xfrm>
            <a:off x="1721249" y="4005604"/>
            <a:ext cx="8716489" cy="2695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B38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9CB38"/>
              </a:buClr>
              <a:buSzPts val="2400"/>
              <a:buFont typeface="Calibri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13"/>
          <p:cNvSpPr txBox="1"/>
          <p:nvPr/>
        </p:nvSpPr>
        <p:spPr>
          <a:xfrm>
            <a:off x="6053006" y="3628453"/>
            <a:ext cx="4519884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620 participants from 45 countries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70" name="Google Shape;1070;p13"/>
          <p:cNvGraphicFramePr/>
          <p:nvPr/>
        </p:nvGraphicFramePr>
        <p:xfrm>
          <a:off x="805350" y="1986250"/>
          <a:ext cx="4519800" cy="2479800"/>
        </p:xfrm>
        <a:graphic>
          <a:graphicData uri="http://schemas.openxmlformats.org/drawingml/2006/chart">
            <c:chart r:id="rId6"/>
          </a:graphicData>
        </a:graphic>
      </p:graphicFrame>
      <p:sp>
        <p:nvSpPr>
          <p:cNvPr id="1071" name="Google Shape;1071;p13"/>
          <p:cNvSpPr txBox="1"/>
          <p:nvPr/>
        </p:nvSpPr>
        <p:spPr>
          <a:xfrm>
            <a:off x="6053006" y="1830055"/>
            <a:ext cx="4614994" cy="1815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73 Breakout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which 15 Working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which 32 Interest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which 13 Joint Working &amp; Interest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which 13 Birds of a Feather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Outputs presented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54 Posters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2" name="Google Shape;107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07127" y="4364228"/>
            <a:ext cx="3035653" cy="2026019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3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1074" name="Google Shape;1074;p13"/>
          <p:cNvSpPr txBox="1"/>
          <p:nvPr/>
        </p:nvSpPr>
        <p:spPr>
          <a:xfrm>
            <a:off x="2336090" y="3982364"/>
            <a:ext cx="7519815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https://www.rd-alliance.org/plenaries/rda-ninth-plenary-meeting-barcelona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Google Shape;10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2810" y="22099"/>
            <a:ext cx="9144000" cy="6310313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000000">
                <a:alpha val="40000"/>
              </a:srgbClr>
            </a:outerShdw>
          </a:effectLst>
        </p:spPr>
      </p:pic>
      <p:pic>
        <p:nvPicPr>
          <p:cNvPr id="1080" name="Google Shape;108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630" y="22099"/>
            <a:ext cx="4340579" cy="1629309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14"/>
          <p:cNvSpPr txBox="1"/>
          <p:nvPr/>
        </p:nvSpPr>
        <p:spPr>
          <a:xfrm>
            <a:off x="6296838" y="2258851"/>
            <a:ext cx="4371161" cy="23083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73 Breakout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which 14 Working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which 37 Interest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which 6 Joint Working &amp; Interest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which 16 Birds of a Feather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 Outputs presented / 1 Final Release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60 Posters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4"/>
          <p:cNvSpPr txBox="1"/>
          <p:nvPr/>
        </p:nvSpPr>
        <p:spPr>
          <a:xfrm>
            <a:off x="3489628" y="1616362"/>
            <a:ext cx="4340580" cy="400110"/>
          </a:xfrm>
          <a:prstGeom prst="rect">
            <a:avLst/>
          </a:prstGeom>
          <a:solidFill>
            <a:srgbClr val="3FC8F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 </a:t>
            </a:r>
            <a:r>
              <a:rPr b="1" i="0" lang="en-GB" sz="2000" u="none" cap="none" strike="noStrike">
                <a:solidFill>
                  <a:srgbClr val="F3DE01"/>
                </a:solidFill>
                <a:latin typeface="Calibri"/>
                <a:ea typeface="Calibri"/>
                <a:cs typeface="Calibri"/>
                <a:sym typeface="Calibri"/>
              </a:rPr>
              <a:t>430</a:t>
            </a:r>
            <a:r>
              <a:rPr b="1" i="0" lang="en-GB" sz="1800" u="none" cap="none" strike="noStrike">
                <a:solidFill>
                  <a:srgbClr val="F3DE0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participants from  </a:t>
            </a:r>
            <a:r>
              <a:rPr b="1" i="0" lang="en-GB" sz="2000" u="none" cap="none" strike="noStrike">
                <a:solidFill>
                  <a:srgbClr val="F3DE01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b="0" i="0" lang="en-GB" sz="1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countries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2800" y="2134450"/>
            <a:ext cx="3725225" cy="243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4"/>
          <p:cNvPicPr preferRelativeResize="0"/>
          <p:nvPr/>
        </p:nvPicPr>
        <p:blipFill rotWithShape="1">
          <a:blip r:embed="rId6">
            <a:alphaModFix/>
          </a:blip>
          <a:srcRect b="7994" l="0" r="0" t="8705"/>
          <a:stretch/>
        </p:blipFill>
        <p:spPr>
          <a:xfrm>
            <a:off x="7367272" y="4474995"/>
            <a:ext cx="3300729" cy="183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14"/>
          <p:cNvPicPr preferRelativeResize="0"/>
          <p:nvPr/>
        </p:nvPicPr>
        <p:blipFill rotWithShape="1">
          <a:blip r:embed="rId7">
            <a:alphaModFix/>
          </a:blip>
          <a:srcRect b="0" l="0" r="0" t="4789"/>
          <a:stretch/>
        </p:blipFill>
        <p:spPr>
          <a:xfrm>
            <a:off x="4497696" y="4474995"/>
            <a:ext cx="2887850" cy="183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4"/>
          <p:cNvPicPr preferRelativeResize="0"/>
          <p:nvPr/>
        </p:nvPicPr>
        <p:blipFill rotWithShape="1">
          <a:blip r:embed="rId8">
            <a:alphaModFix/>
          </a:blip>
          <a:srcRect b="10009" l="0" r="0" t="0"/>
          <a:stretch/>
        </p:blipFill>
        <p:spPr>
          <a:xfrm>
            <a:off x="1507044" y="4490101"/>
            <a:ext cx="3030190" cy="1820213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14"/>
          <p:cNvSpPr txBox="1"/>
          <p:nvPr/>
        </p:nvSpPr>
        <p:spPr>
          <a:xfrm>
            <a:off x="6296838" y="1999881"/>
            <a:ext cx="4371161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Increased female participation 44%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highest sofar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14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1089" name="Google Shape;1089;p14"/>
          <p:cNvSpPr txBox="1"/>
          <p:nvPr/>
        </p:nvSpPr>
        <p:spPr>
          <a:xfrm>
            <a:off x="496774" y="5941001"/>
            <a:ext cx="9144000" cy="3693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https://www.rd-alliance.org/plenaries/rda-tenth-plenary-meeting-montr%C3%A9al-canada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Google Shape;109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2486" y="39906"/>
            <a:ext cx="6557557" cy="2554611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5"/>
          <p:cNvSpPr txBox="1"/>
          <p:nvPr>
            <p:ph type="title"/>
          </p:nvPr>
        </p:nvSpPr>
        <p:spPr>
          <a:xfrm>
            <a:off x="2391482" y="0"/>
            <a:ext cx="7421562" cy="801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</a:pPr>
            <a:r>
              <a:rPr lang="en-GB"/>
              <a:t> </a:t>
            </a:r>
            <a:endParaRPr/>
          </a:p>
        </p:txBody>
      </p:sp>
      <p:graphicFrame>
        <p:nvGraphicFramePr>
          <p:cNvPr id="1097" name="Google Shape;1097;p15"/>
          <p:cNvGraphicFramePr/>
          <p:nvPr/>
        </p:nvGraphicFramePr>
        <p:xfrm>
          <a:off x="2840625" y="2623575"/>
          <a:ext cx="3968400" cy="3618900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1098" name="Google Shape;1098;p15"/>
          <p:cNvSpPr txBox="1"/>
          <p:nvPr/>
        </p:nvSpPr>
        <p:spPr>
          <a:xfrm>
            <a:off x="2391473" y="5543343"/>
            <a:ext cx="4269900" cy="4002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661 participants from  41 countries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15"/>
          <p:cNvSpPr txBox="1"/>
          <p:nvPr/>
        </p:nvSpPr>
        <p:spPr>
          <a:xfrm>
            <a:off x="7633469" y="32535"/>
            <a:ext cx="3716389" cy="2554545"/>
          </a:xfrm>
          <a:prstGeom prst="rect">
            <a:avLst/>
          </a:prstGeom>
          <a:solidFill>
            <a:srgbClr val="25629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83 Breakout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 Working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37 Interest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 Joint Working &amp; Interest Groups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 Birds of a Feather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 Final Recommendations presented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 New Recommendations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Collaboration projects with AGU and ISO on adoption and impact metrics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74 posters applications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0" name="Google Shape;110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2101" y="4047260"/>
            <a:ext cx="3925332" cy="193403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019"/>
              </a:srgbClr>
            </a:outerShdw>
          </a:effectLst>
        </p:spPr>
      </p:pic>
      <p:pic>
        <p:nvPicPr>
          <p:cNvPr id="1101" name="Google Shape;110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24526" y="2623579"/>
            <a:ext cx="3925332" cy="186723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019"/>
              </a:srgbClr>
            </a:outerShdw>
          </a:effectLst>
        </p:spPr>
      </p:pic>
      <p:sp>
        <p:nvSpPr>
          <p:cNvPr id="1102" name="Google Shape;1102;p15"/>
          <p:cNvSpPr/>
          <p:nvPr/>
        </p:nvSpPr>
        <p:spPr>
          <a:xfrm>
            <a:off x="917451" y="5943558"/>
            <a:ext cx="851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highlight>
                  <a:srgbClr val="FEE599"/>
                </a:highlight>
                <a:latin typeface="Calibri"/>
                <a:ea typeface="Calibri"/>
                <a:cs typeface="Calibri"/>
                <a:sym typeface="Calibri"/>
              </a:rPr>
              <a:t>https://rd-alliance.org/plenaries/rda-eleventh-plenary-meeting-berlin-germany</a:t>
            </a:r>
            <a:endParaRPr b="0" i="0" sz="1800" u="none" cap="none" strike="noStrike">
              <a:solidFill>
                <a:schemeClr val="dk1"/>
              </a:solidFill>
              <a:highlight>
                <a:srgbClr val="FEE59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5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8147" y="63398"/>
            <a:ext cx="9144000" cy="5781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16"/>
          <p:cNvSpPr txBox="1"/>
          <p:nvPr>
            <p:ph idx="1" type="body"/>
          </p:nvPr>
        </p:nvSpPr>
        <p:spPr>
          <a:xfrm>
            <a:off x="1609725" y="1419226"/>
            <a:ext cx="8345488" cy="4839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1111" name="Google Shape;1111;p16"/>
          <p:cNvPicPr preferRelativeResize="0"/>
          <p:nvPr/>
        </p:nvPicPr>
        <p:blipFill rotWithShape="1">
          <a:blip r:embed="rId4">
            <a:alphaModFix/>
          </a:blip>
          <a:srcRect b="1630" l="0" r="0" t="20365"/>
          <a:stretch/>
        </p:blipFill>
        <p:spPr>
          <a:xfrm>
            <a:off x="1606729" y="5141216"/>
            <a:ext cx="9144000" cy="962204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6"/>
          <p:cNvSpPr txBox="1"/>
          <p:nvPr/>
        </p:nvSpPr>
        <p:spPr>
          <a:xfrm>
            <a:off x="2138147" y="1903553"/>
            <a:ext cx="2636012" cy="506547"/>
          </a:xfrm>
          <a:prstGeom prst="rect">
            <a:avLst/>
          </a:prstGeom>
          <a:solidFill>
            <a:srgbClr val="BABABA">
              <a:alpha val="49019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Attendees at P12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6"/>
          <p:cNvSpPr txBox="1"/>
          <p:nvPr/>
        </p:nvSpPr>
        <p:spPr>
          <a:xfrm>
            <a:off x="1627977" y="3759963"/>
            <a:ext cx="5677765" cy="1384995"/>
          </a:xfrm>
          <a:prstGeom prst="rect">
            <a:avLst/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RDA 58 breakout meetings over the 7 allocated RDA sessions.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13 of those were Birds of a Feather (BoF),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11 working groups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28 Interest groups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11 joint group meetings to cross fertilise amongst groups with a common interest or activity focus.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4" name="Google Shape;111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6986" y="2587271"/>
            <a:ext cx="2974897" cy="255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38147" y="2445128"/>
            <a:ext cx="2917273" cy="13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16"/>
          <p:cNvSpPr txBox="1"/>
          <p:nvPr>
            <p:ph idx="11" type="ftr"/>
          </p:nvPr>
        </p:nvSpPr>
        <p:spPr>
          <a:xfrm>
            <a:off x="602460" y="6433556"/>
            <a:ext cx="107925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		@resdatall</a:t>
            </a:r>
            <a:endParaRPr/>
          </a:p>
        </p:txBody>
      </p:sp>
      <p:sp>
        <p:nvSpPr>
          <p:cNvPr id="1117" name="Google Shape;1117;p16"/>
          <p:cNvSpPr txBox="1"/>
          <p:nvPr/>
        </p:nvSpPr>
        <p:spPr>
          <a:xfrm>
            <a:off x="385957" y="5954337"/>
            <a:ext cx="11656011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https://www.rd-alliance.org/plenaries/rdas-12th-plenary-meeting-part-international-data-week-2018-gaborone-botswana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9318" y="65315"/>
            <a:ext cx="8566848" cy="571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17"/>
          <p:cNvSpPr txBox="1"/>
          <p:nvPr>
            <p:ph idx="1" type="body"/>
          </p:nvPr>
        </p:nvSpPr>
        <p:spPr>
          <a:xfrm>
            <a:off x="1609725" y="1419226"/>
            <a:ext cx="8345488" cy="4839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125" name="Google Shape;1125;p17"/>
          <p:cNvSpPr txBox="1"/>
          <p:nvPr/>
        </p:nvSpPr>
        <p:spPr>
          <a:xfrm>
            <a:off x="2105216" y="4045618"/>
            <a:ext cx="8493436" cy="1169551"/>
          </a:xfrm>
          <a:prstGeom prst="rect">
            <a:avLst/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62 breakout meetings over the 8 allocated RDA sessions.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13 of those were Birds of a Feather (BoF),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13 working groups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30 Interest groups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6CA754"/>
                </a:solidFill>
                <a:latin typeface="Calibri"/>
                <a:ea typeface="Calibri"/>
                <a:cs typeface="Calibri"/>
                <a:sym typeface="Calibri"/>
              </a:rPr>
              <a:t>14 joint group meetings to cross fertilise amongst groups with a common interest or activity focus.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17"/>
          <p:cNvSpPr txBox="1"/>
          <p:nvPr/>
        </p:nvSpPr>
        <p:spPr>
          <a:xfrm>
            <a:off x="2162375" y="245400"/>
            <a:ext cx="85668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GB" sz="3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RDA Plenary 13, </a:t>
            </a:r>
            <a:r>
              <a:rPr b="0" i="0" lang="en-GB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Philadelphia, PA</a:t>
            </a:r>
            <a:br>
              <a:rPr b="0" i="0" lang="en-GB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2 - 4 April 2019</a:t>
            </a:r>
            <a:endParaRPr b="1" i="0" sz="3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27" name="Google Shape;1127;p17"/>
          <p:cNvGraphicFramePr/>
          <p:nvPr/>
        </p:nvGraphicFramePr>
        <p:xfrm>
          <a:off x="6566589" y="148424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{15F0F832-D76C-493C-8744-365F3C9B8EE9}</a:tableStyleId>
              </a:tblPr>
              <a:tblGrid>
                <a:gridCol w="1262425"/>
                <a:gridCol w="1262425"/>
                <a:gridCol w="1262425"/>
              </a:tblGrid>
              <a:tr h="40560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Attendees at P13</a:t>
                      </a:r>
                      <a:endParaRPr sz="1400" u="none" cap="none" strike="noStrike"/>
                    </a:p>
                  </a:txBody>
                  <a:tcPr marT="51600" marB="51600" marR="103225" marL="103225"/>
                </a:tc>
                <a:tc hMerge="1"/>
                <a:tc hMerge="1"/>
              </a:tr>
              <a:tr h="33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Continent</a:t>
                      </a:r>
                      <a:endParaRPr sz="1400" u="none" cap="none" strike="noStrike"/>
                    </a:p>
                  </a:txBody>
                  <a:tcPr marT="51600" marB="51600" marR="51600" marL="51600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Countries</a:t>
                      </a:r>
                      <a:endParaRPr sz="1400" u="none" cap="none" strike="noStrike"/>
                    </a:p>
                  </a:txBody>
                  <a:tcPr marT="51600" marB="51600" marR="51600" marL="51600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Total Delegates</a:t>
                      </a:r>
                      <a:endParaRPr sz="1400" u="none" cap="none" strike="noStrike"/>
                    </a:p>
                  </a:txBody>
                  <a:tcPr marT="51600" marB="51600" marR="51600" marL="51600">
                    <a:solidFill>
                      <a:srgbClr val="F7CAAC"/>
                    </a:solidFill>
                  </a:tcPr>
                </a:tc>
              </a:tr>
              <a:tr h="30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North America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213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</a:tr>
              <a:tr h="30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Europe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17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164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</a:tr>
              <a:tr h="30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Asia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24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</a:tr>
              <a:tr h="30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Oceania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20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</a:tr>
              <a:tr h="30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South America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3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8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</a:tr>
              <a:tr h="30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Africa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6</a:t>
                      </a:r>
                      <a:endParaRPr sz="1400" u="none" cap="none" strike="noStrike"/>
                    </a:p>
                  </a:txBody>
                  <a:tcPr marT="51600" marB="51600" marR="51600" marL="51600"/>
                </a:tc>
              </a:tr>
            </a:tbl>
          </a:graphicData>
        </a:graphic>
      </p:graphicFrame>
      <p:sp>
        <p:nvSpPr>
          <p:cNvPr id="1128" name="Google Shape;1128;p17"/>
          <p:cNvSpPr/>
          <p:nvPr/>
        </p:nvSpPr>
        <p:spPr>
          <a:xfrm>
            <a:off x="2099890" y="5228231"/>
            <a:ext cx="4437185" cy="8023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17"/>
          <p:cNvSpPr txBox="1"/>
          <p:nvPr/>
        </p:nvSpPr>
        <p:spPr>
          <a:xfrm>
            <a:off x="2748093" y="5387731"/>
            <a:ext cx="160311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692316"/>
                </a:solidFill>
                <a:latin typeface="Calibri"/>
                <a:ea typeface="Calibri"/>
                <a:cs typeface="Calibri"/>
                <a:sym typeface="Calibri"/>
              </a:rPr>
              <a:t>Organised by: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0" name="Google Shape;113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470" y="5302805"/>
            <a:ext cx="513810" cy="53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7810" y="5298471"/>
            <a:ext cx="879754" cy="6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17"/>
          <p:cNvSpPr/>
          <p:nvPr/>
        </p:nvSpPr>
        <p:spPr>
          <a:xfrm>
            <a:off x="1849920" y="1473976"/>
            <a:ext cx="4476474" cy="25832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3" name="Google Shape;113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51962" y="1584944"/>
            <a:ext cx="4316794" cy="2319773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17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1135" name="Google Shape;1135;p17"/>
          <p:cNvSpPr txBox="1"/>
          <p:nvPr/>
        </p:nvSpPr>
        <p:spPr>
          <a:xfrm>
            <a:off x="2055178" y="6010342"/>
            <a:ext cx="8610988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https://www.rd-alliance.org/plenaries/rdas-13th-plenary-meeting-philadelphia-us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" id="1140" name="Google Shape;1140;p18"/>
          <p:cNvPicPr preferRelativeResize="0"/>
          <p:nvPr/>
        </p:nvPicPr>
        <p:blipFill rotWithShape="1">
          <a:blip r:embed="rId3">
            <a:alphaModFix/>
          </a:blip>
          <a:srcRect b="7763" l="0" r="0" t="7764"/>
          <a:stretch/>
        </p:blipFill>
        <p:spPr>
          <a:xfrm>
            <a:off x="5704237" y="1434143"/>
            <a:ext cx="6299680" cy="3547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18"/>
          <p:cNvSpPr/>
          <p:nvPr/>
        </p:nvSpPr>
        <p:spPr>
          <a:xfrm>
            <a:off x="2228050" y="143475"/>
            <a:ext cx="714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  <a:t>RDA Plenary 14, Helsinki, Finland</a:t>
            </a:r>
            <a:br>
              <a:rPr b="1" i="0" lang="en-GB" sz="3200" u="none" cap="none" strike="noStrike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3200" u="none" cap="none" strike="noStrike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  <a:t>23 – 25 October 2019</a:t>
            </a:r>
            <a:endParaRPr b="1" i="0" sz="1400" u="none" cap="none" strike="noStrike">
              <a:solidFill>
                <a:srgbClr val="4C66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18"/>
          <p:cNvSpPr txBox="1"/>
          <p:nvPr/>
        </p:nvSpPr>
        <p:spPr>
          <a:xfrm>
            <a:off x="2130812" y="5911154"/>
            <a:ext cx="779957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sng" cap="none" strike="noStrike">
                <a:solidFill>
                  <a:schemeClr val="dk1"/>
                </a:solidFill>
                <a:highlight>
                  <a:srgbClr val="FEE599"/>
                </a:highlight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https://www.rd-alliance.org/plenaries/rdas-14th-plenary-helsinki-finland</a:t>
            </a:r>
            <a:endParaRPr b="1" i="0" sz="2000" u="none" cap="none" strike="noStrike">
              <a:solidFill>
                <a:schemeClr val="accent1"/>
              </a:solidFill>
              <a:highlight>
                <a:srgbClr val="FEE59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18"/>
          <p:cNvSpPr txBox="1"/>
          <p:nvPr/>
        </p:nvSpPr>
        <p:spPr>
          <a:xfrm>
            <a:off x="5770933" y="1434155"/>
            <a:ext cx="5367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GB" sz="2900" u="none" cap="none" strike="noStrike">
                <a:solidFill>
                  <a:srgbClr val="692316"/>
                </a:solidFill>
                <a:latin typeface="Calibri"/>
                <a:ea typeface="Calibri"/>
                <a:cs typeface="Calibri"/>
                <a:sym typeface="Calibri"/>
              </a:rPr>
              <a:t>Data Makes the Difference</a:t>
            </a:r>
            <a:endParaRPr b="0" i="0" sz="1500" u="none" cap="none" strike="noStrike">
              <a:solidFill>
                <a:srgbClr val="6923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18"/>
          <p:cNvSpPr/>
          <p:nvPr/>
        </p:nvSpPr>
        <p:spPr>
          <a:xfrm>
            <a:off x="5858107" y="4644815"/>
            <a:ext cx="6053991" cy="914400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18"/>
          <p:cNvSpPr txBox="1"/>
          <p:nvPr/>
        </p:nvSpPr>
        <p:spPr>
          <a:xfrm>
            <a:off x="5920724" y="4658504"/>
            <a:ext cx="593809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 breakouts including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WGs, 42 IGs, 13 BoF and 8 joint Group meetings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94 poster presentations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46" name="Google Shape;1146;p18"/>
          <p:cNvGraphicFramePr/>
          <p:nvPr/>
        </p:nvGraphicFramePr>
        <p:xfrm>
          <a:off x="-775775" y="1272800"/>
          <a:ext cx="7195200" cy="4524000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1147" name="Google Shape;1147;p18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91595"/>
            <a:ext cx="12192000" cy="5083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19"/>
          <p:cNvSpPr txBox="1"/>
          <p:nvPr/>
        </p:nvSpPr>
        <p:spPr>
          <a:xfrm>
            <a:off x="1912327" y="6457896"/>
            <a:ext cx="73899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https://www.rd-alliance.org/plenaries/rda-15th-plenary-meeting-australia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2"/>
          <p:cNvSpPr txBox="1"/>
          <p:nvPr>
            <p:ph type="title"/>
          </p:nvPr>
        </p:nvSpPr>
        <p:spPr>
          <a:xfrm>
            <a:off x="2209800" y="175700"/>
            <a:ext cx="54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ct val="107316"/>
              <a:buFont typeface="Calibri"/>
              <a:buNone/>
            </a:pPr>
            <a:r>
              <a:rPr lang="en-GB" sz="4100">
                <a:solidFill>
                  <a:srgbClr val="4C661A"/>
                </a:solidFill>
              </a:rPr>
              <a:t>Vision, Mission &amp; Values</a:t>
            </a:r>
            <a:endParaRPr/>
          </a:p>
        </p:txBody>
      </p:sp>
      <p:sp>
        <p:nvSpPr>
          <p:cNvPr id="944" name="Google Shape;944;p2"/>
          <p:cNvSpPr txBox="1"/>
          <p:nvPr/>
        </p:nvSpPr>
        <p:spPr>
          <a:xfrm>
            <a:off x="838200" y="1690688"/>
            <a:ext cx="6067915" cy="45219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200"/>
              <a:buFont typeface="Calibri"/>
              <a:buNone/>
            </a:pPr>
            <a:r>
              <a:rPr b="1" i="0" lang="en-GB" sz="3200" u="none" cap="none" strike="noStrike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  <a:t>Vision</a:t>
            </a:r>
            <a:endParaRPr b="0" i="0" sz="1400" u="none" cap="none" strike="noStrike">
              <a:solidFill>
                <a:srgbClr val="4C66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472C4"/>
              </a:buClr>
              <a:buSzPts val="2800"/>
              <a:buFont typeface="Calibri"/>
              <a:buNone/>
            </a:pPr>
            <a:r>
              <a:rPr b="1" i="0" lang="en-GB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Researchers and innovators </a:t>
            </a:r>
            <a:r>
              <a:rPr b="0" i="0" lang="en-GB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openly </a:t>
            </a:r>
            <a:r>
              <a:rPr b="1" i="0" lang="en-GB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b="0" i="0" lang="en-GB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lang="en-GB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re-use</a:t>
            </a:r>
            <a:r>
              <a:rPr b="0" i="0" lang="en-GB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data across technologies, disciplines, and countries to address the grand challenges of society.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472C4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472C4"/>
              </a:buClr>
              <a:buSzPts val="3200"/>
              <a:buFont typeface="Calibri"/>
              <a:buNone/>
            </a:pPr>
            <a:r>
              <a:rPr b="1" i="0" lang="en-GB" sz="3200" u="none" cap="none" strike="noStrike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472C4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RDA builds the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technical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bridges that enable open sharing and re-use of data.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"/>
          <p:cNvSpPr txBox="1"/>
          <p:nvPr/>
        </p:nvSpPr>
        <p:spPr>
          <a:xfrm>
            <a:off x="7140437" y="1690688"/>
            <a:ext cx="4313075" cy="452190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200"/>
              <a:buFont typeface="Calibri"/>
              <a:buNone/>
            </a:pPr>
            <a:r>
              <a:rPr b="1" i="0" lang="en-GB" sz="3200" u="none" cap="none" strike="noStrik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rPr>
              <a:t>RDA Guiding Principles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472C4"/>
              </a:buClr>
              <a:buSzPts val="3200"/>
              <a:buFont typeface="Calibri"/>
              <a:buNone/>
            </a:pPr>
            <a:r>
              <a:rPr b="1" i="0" lang="en-GB" sz="3200" u="none" cap="none" strike="noStrik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Noto Sans Symbols"/>
              <a:buChar char="✔"/>
            </a:pPr>
            <a:r>
              <a:rPr b="0" i="0" lang="en-GB" sz="32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Openness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Noto Sans Symbols"/>
              <a:buChar char="✔"/>
            </a:pPr>
            <a:r>
              <a:rPr b="0" i="0" lang="en-GB" sz="32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Consensus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Noto Sans Symbols"/>
              <a:buChar char="✔"/>
            </a:pPr>
            <a:r>
              <a:rPr b="0" i="0" lang="en-GB" sz="32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Inclusive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Noto Sans Symbols"/>
              <a:buChar char="✔"/>
            </a:pPr>
            <a:r>
              <a:rPr b="0" i="0" lang="en-GB" sz="32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Harmonization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Noto Sans Symbols"/>
              <a:buChar char="✔"/>
            </a:pPr>
            <a:r>
              <a:rPr b="0" i="0" lang="en-GB" sz="32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Community-driven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Noto Sans Symbols"/>
              <a:buChar char="✔"/>
            </a:pPr>
            <a:r>
              <a:rPr b="0" i="0" lang="en-GB" sz="32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Non-profit and technology-neutral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0"/>
          <p:cNvSpPr txBox="1"/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</a:pPr>
            <a:r>
              <a:rPr lang="en-GB">
                <a:solidFill>
                  <a:srgbClr val="4C661A"/>
                </a:solidFill>
              </a:rPr>
              <a:t>RDA VP15 in numbers …</a:t>
            </a:r>
            <a:endParaRPr>
              <a:solidFill>
                <a:srgbClr val="4C661A"/>
              </a:solidFill>
            </a:endParaRPr>
          </a:p>
        </p:txBody>
      </p:sp>
      <p:sp>
        <p:nvSpPr>
          <p:cNvPr id="1159" name="Google Shape;1159;p20"/>
          <p:cNvSpPr txBox="1"/>
          <p:nvPr>
            <p:ph idx="1" type="body"/>
          </p:nvPr>
        </p:nvSpPr>
        <p:spPr>
          <a:xfrm>
            <a:off x="6696854" y="2142429"/>
            <a:ext cx="4864882" cy="3282033"/>
          </a:xfrm>
          <a:prstGeom prst="rect">
            <a:avLst/>
          </a:prstGeom>
          <a:solidFill>
            <a:srgbClr val="FEE599"/>
          </a:solidFill>
          <a:ln>
            <a:noFill/>
          </a:ln>
          <a:effectLst>
            <a:outerShdw blurRad="149987" algn="ctr" dir="8460000" dist="250190">
              <a:srgbClr val="000000">
                <a:alpha val="2705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/>
              <a:t>45 virtual sessions -&gt; 34 unique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i="1" lang="en-GB"/>
              <a:t>of which:   </a:t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GB"/>
              <a:t> 4 Joint meetings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GB"/>
              <a:t> 13 Interest Group meetings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GB"/>
              <a:t> 8 Working Group meetings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GB"/>
              <a:t> 9 BoFs (Birds of a Feather)</a:t>
            </a:r>
            <a:endParaRPr/>
          </a:p>
        </p:txBody>
      </p:sp>
      <p:sp>
        <p:nvSpPr>
          <p:cNvPr id="1160" name="Google Shape;1160;p20"/>
          <p:cNvSpPr txBox="1"/>
          <p:nvPr>
            <p:ph idx="11" type="ftr"/>
          </p:nvPr>
        </p:nvSpPr>
        <p:spPr>
          <a:xfrm>
            <a:off x="4009725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 | @hilaryhanahoe</a:t>
            </a:r>
            <a:endParaRPr/>
          </a:p>
        </p:txBody>
      </p:sp>
      <p:pic>
        <p:nvPicPr>
          <p:cNvPr id="1161" name="Google Shape;116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881" y="4005278"/>
            <a:ext cx="6100243" cy="156328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1162" name="Google Shape;116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882" y="2092612"/>
            <a:ext cx="6008022" cy="152021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163" name="Google Shape;1163;p20"/>
          <p:cNvSpPr txBox="1"/>
          <p:nvPr/>
        </p:nvSpPr>
        <p:spPr>
          <a:xfrm>
            <a:off x="208015" y="1659788"/>
            <a:ext cx="5887985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Keynote addresses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170 registered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 registered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21"/>
          <p:cNvSpPr txBox="1"/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</a:pPr>
            <a:r>
              <a:rPr lang="en-GB">
                <a:solidFill>
                  <a:srgbClr val="4C661A"/>
                </a:solidFill>
              </a:rPr>
              <a:t>RDA VP15 in numbers …</a:t>
            </a:r>
            <a:endParaRPr>
              <a:solidFill>
                <a:srgbClr val="4C661A"/>
              </a:solidFill>
            </a:endParaRPr>
          </a:p>
        </p:txBody>
      </p:sp>
      <p:sp>
        <p:nvSpPr>
          <p:cNvPr id="1169" name="Google Shape;1169;p21"/>
          <p:cNvSpPr/>
          <p:nvPr>
            <p:ph idx="1" type="body"/>
          </p:nvPr>
        </p:nvSpPr>
        <p:spPr>
          <a:xfrm>
            <a:off x="469400" y="1937555"/>
            <a:ext cx="4864882" cy="3282033"/>
          </a:xfrm>
          <a:prstGeom prst="flowChartDocument">
            <a:avLst/>
          </a:prstGeom>
          <a:solidFill>
            <a:srgbClr val="FEE599"/>
          </a:solidFill>
          <a:ln>
            <a:noFill/>
          </a:ln>
          <a:effectLst>
            <a:outerShdw blurRad="149987" algn="ctr" dir="8460000" dist="250190">
              <a:srgbClr val="000000">
                <a:alpha val="2705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None/>
            </a:pPr>
            <a:r>
              <a:rPr lang="en-GB" sz="2590"/>
              <a:t>2,170 total registrants:</a:t>
            </a:r>
            <a:endParaRPr i="1" sz="259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None/>
            </a:pPr>
            <a:r>
              <a:rPr i="1" lang="en-GB" sz="2590"/>
              <a:t>  of which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Char char="•"/>
            </a:pPr>
            <a:r>
              <a:rPr lang="en-GB" sz="2590"/>
              <a:t> 270 for keynote webinars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Char char="•"/>
            </a:pPr>
            <a:r>
              <a:rPr lang="en-GB" sz="2590"/>
              <a:t> 1,900 for virtual breakout sessions </a:t>
            </a:r>
            <a:endParaRPr sz="2590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Char char="•"/>
            </a:pPr>
            <a:r>
              <a:rPr lang="en-GB" sz="2590"/>
              <a:t> 900 unique attendees at virtual sessions</a:t>
            </a:r>
            <a:endParaRPr sz="2590"/>
          </a:p>
        </p:txBody>
      </p:sp>
      <p:sp>
        <p:nvSpPr>
          <p:cNvPr id="1170" name="Google Shape;1170;p21"/>
          <p:cNvSpPr txBox="1"/>
          <p:nvPr>
            <p:ph idx="11" type="ftr"/>
          </p:nvPr>
        </p:nvSpPr>
        <p:spPr>
          <a:xfrm>
            <a:off x="4054924" y="6425638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 | @hilaryhanahoe</a:t>
            </a:r>
            <a:endParaRPr/>
          </a:p>
        </p:txBody>
      </p:sp>
      <p:pic>
        <p:nvPicPr>
          <p:cNvPr descr="Image" id="1171" name="Google Shape;117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1683" y="1937555"/>
            <a:ext cx="5300053" cy="265002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172" name="Google Shape;1172;p21"/>
          <p:cNvSpPr txBox="1"/>
          <p:nvPr/>
        </p:nvSpPr>
        <p:spPr>
          <a:xfrm>
            <a:off x="6430292" y="4852800"/>
            <a:ext cx="496283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Virtual coffee breaks – 9 April 2020</a:t>
            </a:r>
            <a:endParaRPr b="1" i="1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22"/>
          <p:cNvSpPr/>
          <p:nvPr/>
        </p:nvSpPr>
        <p:spPr>
          <a:xfrm>
            <a:off x="-104" y="-131940"/>
            <a:ext cx="12192000" cy="6990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22"/>
          <p:cNvSpPr txBox="1"/>
          <p:nvPr/>
        </p:nvSpPr>
        <p:spPr>
          <a:xfrm>
            <a:off x="8236167" y="4948083"/>
            <a:ext cx="29700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b="0" i="0" lang="en-GB" sz="1333" u="none" cap="none" strike="noStrike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and RDC</a:t>
            </a:r>
            <a:endParaRPr b="0" i="0" sz="1333" u="none" cap="none" strike="noStrike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9" name="Google Shape;1179;p22"/>
          <p:cNvSpPr txBox="1"/>
          <p:nvPr/>
        </p:nvSpPr>
        <p:spPr>
          <a:xfrm>
            <a:off x="2115178" y="6205186"/>
            <a:ext cx="7961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sng" cap="none" strike="noStrike">
                <a:solidFill>
                  <a:srgbClr val="84442E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https://www.rd-alliance.org/plenaries/rda-16th-plenary-meeting-costa-rica</a:t>
            </a:r>
            <a:endParaRPr b="1" i="0" sz="1800" u="none" cap="none" strike="noStrike">
              <a:solidFill>
                <a:srgbClr val="84442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0" name="Google Shape;118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1" y="-93310"/>
            <a:ext cx="12192000" cy="50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3"/>
          <p:cNvSpPr txBox="1"/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</a:pPr>
            <a:r>
              <a:rPr lang="en-GB">
                <a:solidFill>
                  <a:srgbClr val="4C661A"/>
                </a:solidFill>
              </a:rPr>
              <a:t>RDA Virtual Plenary 16 Snapshot</a:t>
            </a:r>
            <a:endParaRPr>
              <a:solidFill>
                <a:srgbClr val="4C661A"/>
              </a:solidFill>
            </a:endParaRPr>
          </a:p>
        </p:txBody>
      </p:sp>
      <p:sp>
        <p:nvSpPr>
          <p:cNvPr id="1186" name="Google Shape;1186;p23"/>
          <p:cNvSpPr txBox="1"/>
          <p:nvPr>
            <p:ph idx="11" type="ftr"/>
          </p:nvPr>
        </p:nvSpPr>
        <p:spPr>
          <a:xfrm>
            <a:off x="3350558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rd-alliance.org 		@resdatall</a:t>
            </a:r>
            <a:endParaRPr/>
          </a:p>
        </p:txBody>
      </p:sp>
      <p:pic>
        <p:nvPicPr>
          <p:cNvPr id="1187" name="Google Shape;118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0509" y="1379330"/>
            <a:ext cx="4498671" cy="28187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8" name="Google Shape;1188;p23"/>
          <p:cNvGraphicFramePr/>
          <p:nvPr/>
        </p:nvGraphicFramePr>
        <p:xfrm>
          <a:off x="438150" y="1379330"/>
          <a:ext cx="6591300" cy="4589146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1189" name="Google Shape;1189;p23"/>
          <p:cNvGraphicFramePr/>
          <p:nvPr/>
        </p:nvGraphicFramePr>
        <p:xfrm>
          <a:off x="7078662" y="41120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{F9640B89-A547-4CA7-8244-B686093F3622}</a:tableStyleId>
              </a:tblPr>
              <a:tblGrid>
                <a:gridCol w="2944925"/>
                <a:gridCol w="1234975"/>
              </a:tblGrid>
              <a:tr h="23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Americas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297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</a:tr>
              <a:tr h="23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Africa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</a:tr>
              <a:tr h="23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Asia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</a:tr>
              <a:tr h="23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329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</a:tr>
              <a:tr h="23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Oceania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</a:tr>
              <a:tr h="23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VP16 Participants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GB" sz="2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697</a:t>
                      </a:r>
                      <a:endParaRPr b="1" i="0"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00" marB="0" marR="3800" marL="380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video game&#10;&#10;Description automatically generated with medium confidence" id="1195" name="Google Shape;1195;p24"/>
          <p:cNvPicPr preferRelativeResize="0"/>
          <p:nvPr/>
        </p:nvPicPr>
        <p:blipFill rotWithShape="1">
          <a:blip r:embed="rId3">
            <a:alphaModFix/>
          </a:blip>
          <a:srcRect b="2501" l="0" r="0" t="0"/>
          <a:stretch/>
        </p:blipFill>
        <p:spPr>
          <a:xfrm>
            <a:off x="684575" y="685800"/>
            <a:ext cx="108216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0" y="-1"/>
            <a:ext cx="11766176" cy="2061837"/>
          </a:xfrm>
          <a:custGeom>
            <a:rect b="b" l="l" r="r" t="t"/>
            <a:pathLst>
              <a:path extrusionOk="0" h="1978172" w="10768629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372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25"/>
          <p:cNvSpPr txBox="1"/>
          <p:nvPr>
            <p:ph type="title"/>
          </p:nvPr>
        </p:nvSpPr>
        <p:spPr>
          <a:xfrm>
            <a:off x="1137034" y="609597"/>
            <a:ext cx="9392421" cy="1330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solidFill>
                  <a:srgbClr val="4C661A"/>
                </a:solidFill>
              </a:rPr>
              <a:t>The RDA VP17 Participants</a:t>
            </a:r>
            <a:endParaRPr b="1">
              <a:solidFill>
                <a:srgbClr val="4C661A"/>
              </a:solidFill>
            </a:endParaRPr>
          </a:p>
        </p:txBody>
      </p:sp>
      <p:sp>
        <p:nvSpPr>
          <p:cNvPr id="1203" name="Google Shape;1203;p25"/>
          <p:cNvSpPr txBox="1"/>
          <p:nvPr>
            <p:ph idx="1" type="body"/>
          </p:nvPr>
        </p:nvSpPr>
        <p:spPr>
          <a:xfrm>
            <a:off x="1137034" y="2198362"/>
            <a:ext cx="4958966" cy="3917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829 Participants from 35 Countries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Top 10 countries: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1204" name="Google Shape;12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9367" y="2584421"/>
            <a:ext cx="4788505" cy="29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25"/>
          <p:cNvSpPr/>
          <p:nvPr/>
        </p:nvSpPr>
        <p:spPr>
          <a:xfrm rot="10800000">
            <a:off x="5381624" y="6209414"/>
            <a:ext cx="6810375" cy="648586"/>
          </a:xfrm>
          <a:custGeom>
            <a:rect b="b" l="l" r="r" t="t"/>
            <a:pathLst>
              <a:path extrusionOk="0" h="1027260" w="10753706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372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6" name="Google Shape;120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3879" y="2956271"/>
            <a:ext cx="3319228" cy="3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08232" y="147934"/>
            <a:ext cx="2328816" cy="1522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solidFill>
                  <a:srgbClr val="4C661A"/>
                </a:solidFill>
              </a:rPr>
              <a:t>The RDA VP17 Meetings (Total: 123)</a:t>
            </a:r>
            <a:endParaRPr>
              <a:solidFill>
                <a:srgbClr val="4C661A"/>
              </a:solidFill>
            </a:endParaRPr>
          </a:p>
        </p:txBody>
      </p:sp>
      <p:pic>
        <p:nvPicPr>
          <p:cNvPr id="1213" name="Google Shape;12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8232" y="147934"/>
            <a:ext cx="2328816" cy="152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8800" y="1449826"/>
            <a:ext cx="8548833" cy="5133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9" name="Google Shape;1219;p27"/>
          <p:cNvGraphicFramePr/>
          <p:nvPr/>
        </p:nvGraphicFramePr>
        <p:xfrm>
          <a:off x="1915815" y="17295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{F9640B89-A547-4CA7-8244-B686093F3622}</a:tableStyleId>
              </a:tblPr>
              <a:tblGrid>
                <a:gridCol w="2134775"/>
                <a:gridCol w="1889725"/>
              </a:tblGrid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USA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154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Germany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85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France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71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UK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69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Netherlands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39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Australia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36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Canada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25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Japan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23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Finland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19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41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 u="none" cap="none" strike="noStrike"/>
                        <a:t>Sweden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15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20" name="Google Shape;1220;p27"/>
          <p:cNvSpPr txBox="1"/>
          <p:nvPr>
            <p:ph idx="1" type="body"/>
          </p:nvPr>
        </p:nvSpPr>
        <p:spPr>
          <a:xfrm>
            <a:off x="6305103" y="2064598"/>
            <a:ext cx="4608486" cy="1427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800"/>
              <a:buFont typeface="Sniglet"/>
              <a:buNone/>
            </a:pPr>
            <a:r>
              <a:rPr b="1" lang="en-GB" sz="2800">
                <a:solidFill>
                  <a:srgbClr val="548135"/>
                </a:solidFill>
                <a:latin typeface="Sniglet"/>
                <a:ea typeface="Sniglet"/>
                <a:cs typeface="Sniglet"/>
                <a:sym typeface="Sniglet"/>
              </a:rPr>
              <a:t>626 participants from 40 different countries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21" name="Google Shape;1221;p27"/>
          <p:cNvSpPr txBox="1"/>
          <p:nvPr>
            <p:ph idx="11" type="ftr"/>
          </p:nvPr>
        </p:nvSpPr>
        <p:spPr>
          <a:xfrm>
            <a:off x="3917974" y="6415850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 | @rda_europe</a:t>
            </a:r>
            <a:endParaRPr/>
          </a:p>
        </p:txBody>
      </p:sp>
      <p:pic>
        <p:nvPicPr>
          <p:cNvPr id="1222" name="Google Shape;122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625" y="74871"/>
            <a:ext cx="6940375" cy="19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27"/>
          <p:cNvSpPr txBox="1"/>
          <p:nvPr/>
        </p:nvSpPr>
        <p:spPr>
          <a:xfrm>
            <a:off x="1777675" y="1110674"/>
            <a:ext cx="4024500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400"/>
              <a:buFont typeface="Sniglet"/>
              <a:buNone/>
            </a:pPr>
            <a:r>
              <a:rPr b="1" i="0" lang="en-GB" sz="2400" u="none" cap="none" strike="noStrike">
                <a:solidFill>
                  <a:srgbClr val="548135"/>
                </a:solidFill>
                <a:latin typeface="Sniglet"/>
                <a:ea typeface="Sniglet"/>
                <a:cs typeface="Sniglet"/>
                <a:sym typeface="Sniglet"/>
              </a:rPr>
              <a:t>Top 10 countries:</a:t>
            </a:r>
            <a:endParaRPr b="1" i="0" sz="2400" u="none" cap="none" strike="noStrike">
              <a:solidFill>
                <a:srgbClr val="548135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224" name="Google Shape;122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315" y="3055350"/>
            <a:ext cx="4973274" cy="324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" name="Google Shape;12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43778"/>
            <a:ext cx="5657850" cy="1209222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28"/>
          <p:cNvSpPr txBox="1"/>
          <p:nvPr>
            <p:ph type="title"/>
          </p:nvPr>
        </p:nvSpPr>
        <p:spPr>
          <a:xfrm>
            <a:off x="2010700" y="161353"/>
            <a:ext cx="91464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000"/>
              <a:buFont typeface="Calibri"/>
              <a:buNone/>
            </a:pPr>
            <a:r>
              <a:rPr lang="en-GB" sz="4000"/>
              <a:t>   </a:t>
            </a:r>
            <a:r>
              <a:rPr lang="en-GB" sz="4000">
                <a:solidFill>
                  <a:srgbClr val="4C661A"/>
                </a:solidFill>
              </a:rPr>
              <a:t>RDA Virtual Plenary 18 Sessions</a:t>
            </a:r>
            <a:endParaRPr sz="4000">
              <a:solidFill>
                <a:srgbClr val="4C661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000"/>
              <a:buFont typeface="Calibri"/>
              <a:buNone/>
            </a:pPr>
            <a:r>
              <a:rPr b="0" lang="en-GB" sz="4000">
                <a:solidFill>
                  <a:srgbClr val="4C661A"/>
                </a:solidFill>
              </a:rPr>
              <a:t>   Total working meetings / sessions: 81</a:t>
            </a:r>
            <a:endParaRPr b="0" sz="5400">
              <a:solidFill>
                <a:srgbClr val="4C661A"/>
              </a:solidFill>
            </a:endParaRPr>
          </a:p>
        </p:txBody>
      </p:sp>
      <p:sp>
        <p:nvSpPr>
          <p:cNvPr id="1231" name="Google Shape;1231;p28"/>
          <p:cNvSpPr txBox="1"/>
          <p:nvPr>
            <p:ph idx="1" type="body"/>
          </p:nvPr>
        </p:nvSpPr>
        <p:spPr>
          <a:xfrm>
            <a:off x="1430800" y="1745250"/>
            <a:ext cx="3532500" cy="40031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>
                <a:solidFill>
                  <a:schemeClr val="accent1"/>
                </a:solidFill>
              </a:rPr>
              <a:t>Birds of a Feather: 12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>
                <a:solidFill>
                  <a:schemeClr val="accent1"/>
                </a:solidFill>
              </a:rPr>
              <a:t>Interest Groups: 36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>
                <a:solidFill>
                  <a:schemeClr val="accent1"/>
                </a:solidFill>
              </a:rPr>
              <a:t>Working Groups: 17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>
                <a:solidFill>
                  <a:schemeClr val="accent1"/>
                </a:solidFill>
              </a:rPr>
              <a:t>Joint meetings: 3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>
                <a:solidFill>
                  <a:schemeClr val="accent1"/>
                </a:solidFill>
              </a:rPr>
              <a:t>Networking sessions: 4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>
                <a:solidFill>
                  <a:schemeClr val="accent1"/>
                </a:solidFill>
              </a:rPr>
              <a:t>Plenary sessions: 7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>
                <a:solidFill>
                  <a:schemeClr val="accent1"/>
                </a:solidFill>
              </a:rPr>
              <a:t>Poster sessions: 2</a:t>
            </a:r>
            <a:endParaRPr b="1" sz="2400"/>
          </a:p>
          <a:p>
            <a:pPr indent="0" lvl="0" marL="76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000"/>
          </a:p>
        </p:txBody>
      </p:sp>
      <p:pic>
        <p:nvPicPr>
          <p:cNvPr id="1232" name="Google Shape;123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4350" y="1745250"/>
            <a:ext cx="6321401" cy="40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28"/>
          <p:cNvSpPr txBox="1"/>
          <p:nvPr/>
        </p:nvSpPr>
        <p:spPr>
          <a:xfrm>
            <a:off x="2724150" y="6453000"/>
            <a:ext cx="71292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https://www.rd-alliance.org/plenaries/rda-18th-plenary-meeting-virtual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29"/>
          <p:cNvSpPr txBox="1"/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</a:pPr>
            <a:r>
              <a:rPr lang="en-GB">
                <a:solidFill>
                  <a:srgbClr val="4C661A"/>
                </a:solidFill>
              </a:rPr>
              <a:t>19</a:t>
            </a:r>
            <a:r>
              <a:rPr baseline="30000" lang="en-GB">
                <a:solidFill>
                  <a:srgbClr val="4C661A"/>
                </a:solidFill>
              </a:rPr>
              <a:t>th</a:t>
            </a:r>
            <a:r>
              <a:rPr lang="en-GB">
                <a:solidFill>
                  <a:srgbClr val="4C661A"/>
                </a:solidFill>
              </a:rPr>
              <a:t> Plenary Meeting at IDW2022</a:t>
            </a:r>
            <a:endParaRPr>
              <a:solidFill>
                <a:srgbClr val="4C661A"/>
              </a:solidFill>
            </a:endParaRPr>
          </a:p>
        </p:txBody>
      </p:sp>
      <p:pic>
        <p:nvPicPr>
          <p:cNvPr descr="A picture containing text, book&#10;&#10;Description automatically generated" id="1239" name="Google Shape;1239;p29"/>
          <p:cNvPicPr preferRelativeResize="0"/>
          <p:nvPr/>
        </p:nvPicPr>
        <p:blipFill rotWithShape="1">
          <a:blip r:embed="rId3">
            <a:alphaModFix/>
          </a:blip>
          <a:srcRect b="24584" l="0" r="1" t="0"/>
          <a:stretch/>
        </p:blipFill>
        <p:spPr>
          <a:xfrm>
            <a:off x="838200" y="1379330"/>
            <a:ext cx="10723536" cy="4548971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29"/>
          <p:cNvSpPr txBox="1"/>
          <p:nvPr>
            <p:ph idx="11" type="ftr"/>
          </p:nvPr>
        </p:nvSpPr>
        <p:spPr>
          <a:xfrm>
            <a:off x="3957099" y="639627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 | @rda_europe</a:t>
            </a:r>
            <a:endParaRPr/>
          </a:p>
        </p:txBody>
      </p:sp>
      <p:sp>
        <p:nvSpPr>
          <p:cNvPr id="1241" name="Google Shape;1241;p29"/>
          <p:cNvSpPr txBox="1"/>
          <p:nvPr/>
        </p:nvSpPr>
        <p:spPr>
          <a:xfrm>
            <a:off x="133350" y="5958625"/>
            <a:ext cx="10941300" cy="307800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https://www.rd-alliance.org/plenaries/rda-19th-plenary-meeting-part-international-data-week-20%E2%80%9323-june-2022-seoul-south-korea</a:t>
            </a: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3"/>
          <p:cNvSpPr txBox="1"/>
          <p:nvPr>
            <p:ph type="title"/>
          </p:nvPr>
        </p:nvSpPr>
        <p:spPr>
          <a:xfrm>
            <a:off x="2143255" y="297177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</a:pPr>
            <a:r>
              <a:rPr lang="en-GB" sz="4100">
                <a:solidFill>
                  <a:srgbClr val="4C661A"/>
                </a:solidFill>
              </a:rPr>
              <a:t>What are Plenary Meetings?</a:t>
            </a:r>
            <a:endParaRPr sz="4100">
              <a:solidFill>
                <a:srgbClr val="4C661A"/>
              </a:solidFill>
            </a:endParaRPr>
          </a:p>
        </p:txBody>
      </p:sp>
      <p:sp>
        <p:nvSpPr>
          <p:cNvPr id="952" name="Google Shape;952;p3"/>
          <p:cNvSpPr txBox="1"/>
          <p:nvPr>
            <p:ph idx="1" type="body"/>
          </p:nvPr>
        </p:nvSpPr>
        <p:spPr>
          <a:xfrm>
            <a:off x="1181317" y="1565031"/>
            <a:ext cx="9090025" cy="3877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195261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B38"/>
              </a:buClr>
              <a:buSzPts val="2600"/>
              <a:buFont typeface="Arial"/>
              <a:buChar char="•"/>
            </a:pPr>
            <a:r>
              <a:rPr lang="en-GB" sz="2600">
                <a:solidFill>
                  <a:srgbClr val="3F3F3F"/>
                </a:solidFill>
              </a:rPr>
              <a:t>Working meetings for the RDA community</a:t>
            </a:r>
            <a:endParaRPr/>
          </a:p>
          <a:p>
            <a:pPr indent="-195261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CB38"/>
              </a:buClr>
              <a:buSzPts val="2600"/>
              <a:buFont typeface="Arial"/>
              <a:buChar char="•"/>
            </a:pPr>
            <a:r>
              <a:rPr lang="en-GB" sz="2600">
                <a:solidFill>
                  <a:srgbClr val="3F3F3F"/>
                </a:solidFill>
              </a:rPr>
              <a:t>Organised around the world every 6 months</a:t>
            </a:r>
            <a:endParaRPr/>
          </a:p>
          <a:p>
            <a:pPr indent="-195261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CB38"/>
              </a:buClr>
              <a:buSzPts val="2600"/>
              <a:buFont typeface="Arial"/>
              <a:buChar char="•"/>
            </a:pPr>
            <a:r>
              <a:rPr lang="en-GB" sz="2600">
                <a:solidFill>
                  <a:srgbClr val="3F3F3F"/>
                </a:solidFill>
              </a:rPr>
              <a:t>Exciting &amp; productive events bringing together a unique community of </a:t>
            </a:r>
            <a:r>
              <a:rPr b="1" lang="en-GB" sz="2600">
                <a:solidFill>
                  <a:srgbClr val="3F3F3F"/>
                </a:solidFill>
              </a:rPr>
              <a:t>data science professionals, from multiple disciplines and domains</a:t>
            </a:r>
            <a:r>
              <a:rPr lang="en-GB" sz="2600">
                <a:solidFill>
                  <a:srgbClr val="3F3F3F"/>
                </a:solidFill>
              </a:rPr>
              <a:t>; </a:t>
            </a:r>
            <a:endParaRPr/>
          </a:p>
          <a:p>
            <a:pPr indent="-195261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CB38"/>
              </a:buClr>
              <a:buSzPts val="2600"/>
              <a:buFont typeface="Arial"/>
              <a:buChar char="•"/>
            </a:pPr>
            <a:r>
              <a:rPr lang="en-GB" sz="2600">
                <a:solidFill>
                  <a:srgbClr val="3F3F3F"/>
                </a:solidFill>
              </a:rPr>
              <a:t>Help move the community forward in </a:t>
            </a:r>
            <a:r>
              <a:rPr b="1" lang="en-GB" sz="2600">
                <a:solidFill>
                  <a:srgbClr val="3F3F3F"/>
                </a:solidFill>
              </a:rPr>
              <a:t>creating tangible deliverables</a:t>
            </a:r>
            <a:r>
              <a:rPr lang="en-GB" sz="2600">
                <a:solidFill>
                  <a:srgbClr val="3F3F3F"/>
                </a:solidFill>
              </a:rPr>
              <a:t> that improve data sharing across disciplines, technologies, and countries;</a:t>
            </a:r>
            <a:endParaRPr/>
          </a:p>
          <a:p>
            <a:pPr indent="-195261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CB38"/>
              </a:buClr>
              <a:buSzPts val="2600"/>
              <a:buFont typeface="Arial"/>
              <a:buChar char="•"/>
            </a:pPr>
            <a:r>
              <a:rPr lang="en-GB" sz="2600">
                <a:solidFill>
                  <a:srgbClr val="3F3F3F"/>
                </a:solidFill>
              </a:rPr>
              <a:t>Heart of the plenaries are working meetings of </a:t>
            </a:r>
            <a:r>
              <a:rPr b="1" lang="en-GB" sz="2600">
                <a:solidFill>
                  <a:srgbClr val="3F3F3F"/>
                </a:solidFill>
              </a:rPr>
              <a:t>RDA Working &amp; Interest groups</a:t>
            </a:r>
            <a:r>
              <a:rPr lang="en-GB" sz="2600">
                <a:solidFill>
                  <a:srgbClr val="3F3F3F"/>
                </a:solidFill>
              </a:rPr>
              <a:t> and new potential groups through </a:t>
            </a:r>
            <a:r>
              <a:rPr b="1" lang="en-GB" sz="2600">
                <a:solidFill>
                  <a:srgbClr val="3F3F3F"/>
                </a:solidFill>
              </a:rPr>
              <a:t>Birds of a Feather</a:t>
            </a:r>
            <a:r>
              <a:rPr lang="en-GB" sz="2600">
                <a:solidFill>
                  <a:srgbClr val="3F3F3F"/>
                </a:solidFill>
              </a:rPr>
              <a:t> meetings</a:t>
            </a:r>
            <a:endParaRPr/>
          </a:p>
          <a:p>
            <a:pPr indent="-195261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9CB38"/>
              </a:buClr>
              <a:buSzPts val="2600"/>
              <a:buFont typeface="Arial"/>
              <a:buChar char="•"/>
            </a:pPr>
            <a:r>
              <a:rPr lang="en-GB" sz="2600">
                <a:solidFill>
                  <a:srgbClr val="3F3F3F"/>
                </a:solidFill>
              </a:rPr>
              <a:t>Presentation of new </a:t>
            </a:r>
            <a:r>
              <a:rPr b="1" lang="en-GB" sz="2600">
                <a:solidFill>
                  <a:srgbClr val="3F3F3F"/>
                </a:solidFill>
              </a:rPr>
              <a:t>Outputs and Adoption </a:t>
            </a:r>
            <a:r>
              <a:rPr lang="en-GB" sz="2600">
                <a:solidFill>
                  <a:srgbClr val="3F3F3F"/>
                </a:solidFill>
              </a:rPr>
              <a:t>cases</a:t>
            </a:r>
            <a:endParaRPr/>
          </a:p>
        </p:txBody>
      </p:sp>
      <p:sp>
        <p:nvSpPr>
          <p:cNvPr id="953" name="Google Shape;953;p3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954" name="Google Shape;954;p3"/>
          <p:cNvSpPr txBox="1"/>
          <p:nvPr/>
        </p:nvSpPr>
        <p:spPr>
          <a:xfrm>
            <a:off x="2143255" y="5774578"/>
            <a:ext cx="9789283" cy="369332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14</a:t>
            </a:r>
            <a:r>
              <a:rPr b="0" baseline="30000" i="1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1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Plenary Meeting Highlights - </a:t>
            </a:r>
            <a:r>
              <a:rPr b="0" i="1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https://www.youtube.com/watch?v=Xplae800pLM#action=share</a:t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1A7B"/>
        </a:solidFill>
      </p:bgPr>
    </p:bg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밤하늘이(가) 표시된 사진&#10;&#10;자동 생성된 설명" id="1246" name="Google Shape;1246;p30"/>
          <p:cNvPicPr preferRelativeResize="0"/>
          <p:nvPr/>
        </p:nvPicPr>
        <p:blipFill rotWithShape="1">
          <a:blip r:embed="rId3">
            <a:alphaModFix/>
          </a:blip>
          <a:srcRect b="0" l="2437" r="14675" t="1894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30"/>
          <p:cNvSpPr txBox="1"/>
          <p:nvPr/>
        </p:nvSpPr>
        <p:spPr>
          <a:xfrm>
            <a:off x="479500" y="373953"/>
            <a:ext cx="6244017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</a:pPr>
            <a:r>
              <a:rPr b="1" i="0" lang="en-GB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Rundown of IDW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8" name="Google Shape;1248;p30"/>
          <p:cNvCxnSpPr/>
          <p:nvPr/>
        </p:nvCxnSpPr>
        <p:spPr>
          <a:xfrm>
            <a:off x="652975" y="1219474"/>
            <a:ext cx="61193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9" name="Google Shape;1249;p30"/>
          <p:cNvSpPr txBox="1"/>
          <p:nvPr/>
        </p:nvSpPr>
        <p:spPr>
          <a:xfrm>
            <a:off x="477356" y="1279102"/>
            <a:ext cx="10644600" cy="44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en-GB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 Countries, 827 Global Participants </a:t>
            </a:r>
            <a:endParaRPr b="0" i="0" sz="2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Arial Narrow"/>
              <a:buNone/>
            </a:pPr>
            <a:r>
              <a:rPr b="0" i="0" lang="en-GB" sz="3500" u="none" cap="none" strike="noStrik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   Asia </a:t>
            </a:r>
            <a:r>
              <a:rPr b="0" i="0" lang="en-GB" sz="35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13 countries, 298 participants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Arial Narrow"/>
              <a:buNone/>
            </a:pPr>
            <a:r>
              <a:rPr b="0" i="0" lang="en-GB" sz="3500" u="none" cap="none" strike="noStrik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   Europe </a:t>
            </a:r>
            <a:r>
              <a:rPr b="0" i="0" lang="en-GB" sz="35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20 countries, 272 participants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Arial Narrow"/>
              <a:buNone/>
            </a:pPr>
            <a:r>
              <a:rPr b="0" i="0" lang="en-GB" sz="3500" u="none" cap="none" strike="noStrik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   Africa </a:t>
            </a:r>
            <a:r>
              <a:rPr b="0" i="0" lang="en-GB" sz="35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5 countries, 35 participants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Arial Narrow"/>
              <a:buNone/>
            </a:pPr>
            <a:r>
              <a:rPr b="0" i="0" lang="en-GB" sz="3500" u="none" cap="none" strike="noStrik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   North America</a:t>
            </a:r>
            <a:r>
              <a:rPr b="0" i="0" lang="en-GB" sz="35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	  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2 countries, 140 participants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Arial Narrow"/>
              <a:buNone/>
            </a:pPr>
            <a:r>
              <a:rPr b="0" i="0" lang="en-GB" sz="3500" u="none" cap="none" strike="noStrik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   South America</a:t>
            </a:r>
            <a:r>
              <a:rPr b="0" i="0" lang="en-GB" sz="35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	  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4 countries, 13 participants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Arial Narrow"/>
              <a:buNone/>
            </a:pPr>
            <a:r>
              <a:rPr b="0" i="0" lang="en-GB" sz="3500" u="none" cap="none" strike="noStrik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   Oceania</a:t>
            </a:r>
            <a:r>
              <a:rPr b="0" i="0" lang="en-GB" sz="35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  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2 countries, 64 participants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Arial Narrow"/>
              <a:buNone/>
            </a:pPr>
            <a:r>
              <a:rPr b="0" i="0" lang="en-GB" sz="3500" u="none" cap="none" strike="noStrik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   Middle East</a:t>
            </a:r>
            <a:r>
              <a:rPr b="0" i="0" lang="en-GB" sz="35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  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4 countries,  5 participants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어두운, 예배공간이(가) 표시된 사진&#10;&#10;자동 생성된 설명" id="1250" name="Google Shape;1250;p30"/>
          <p:cNvPicPr preferRelativeResize="0"/>
          <p:nvPr/>
        </p:nvPicPr>
        <p:blipFill rotWithShape="1">
          <a:blip r:embed="rId4">
            <a:alphaModFix/>
          </a:blip>
          <a:srcRect b="0" l="0" r="5551" t="0"/>
          <a:stretch/>
        </p:blipFill>
        <p:spPr>
          <a:xfrm>
            <a:off x="6581604" y="3307148"/>
            <a:ext cx="5610396" cy="361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1749"/>
        </a:solidFill>
      </p:bgPr>
    </p:bg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31"/>
          <p:cNvSpPr txBox="1"/>
          <p:nvPr/>
        </p:nvSpPr>
        <p:spPr>
          <a:xfrm>
            <a:off x="479500" y="373953"/>
            <a:ext cx="6468437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</a:pPr>
            <a:r>
              <a:rPr b="1" i="0" lang="en-GB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Run Down of IDW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6" name="Google Shape;1256;p31"/>
          <p:cNvCxnSpPr/>
          <p:nvPr/>
        </p:nvCxnSpPr>
        <p:spPr>
          <a:xfrm>
            <a:off x="652975" y="1219474"/>
            <a:ext cx="61193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57" name="Google Shape;1257;p31"/>
          <p:cNvSpPr txBox="1"/>
          <p:nvPr/>
        </p:nvSpPr>
        <p:spPr>
          <a:xfrm>
            <a:off x="522511" y="1325757"/>
            <a:ext cx="71007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en-GB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Number of Session Operated</a:t>
            </a:r>
            <a:endParaRPr b="0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Plenary (8)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RDA	(73)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SDC	(47)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Co-located Events	(7)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Poster Exhibition (4)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GB" sz="45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Total	139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Fully Virtual Sessions	 (48)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Hybrid Sessions (91)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텍스트, 점수판이(가) 표시된 사진&#10;&#10;자동 생성된 설명" id="1258" name="Google Shape;1258;p31"/>
          <p:cNvPicPr preferRelativeResize="0"/>
          <p:nvPr/>
        </p:nvPicPr>
        <p:blipFill rotWithShape="1">
          <a:blip r:embed="rId3">
            <a:alphaModFix/>
          </a:blip>
          <a:srcRect b="4824" l="0" r="0" t="0"/>
          <a:stretch/>
        </p:blipFill>
        <p:spPr>
          <a:xfrm>
            <a:off x="7361028" y="373954"/>
            <a:ext cx="4703454" cy="6304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32"/>
          <p:cNvSpPr txBox="1"/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400"/>
              <a:buFont typeface="Calibri"/>
              <a:buNone/>
            </a:pPr>
            <a:r>
              <a:rPr lang="en-GB">
                <a:solidFill>
                  <a:srgbClr val="4C661A"/>
                </a:solidFill>
              </a:rPr>
              <a:t>RDA Breakout session summary</a:t>
            </a:r>
            <a:endParaRPr>
              <a:solidFill>
                <a:srgbClr val="4C661A"/>
              </a:solidFill>
            </a:endParaRPr>
          </a:p>
        </p:txBody>
      </p:sp>
      <p:sp>
        <p:nvSpPr>
          <p:cNvPr id="1264" name="Google Shape;1264;p32"/>
          <p:cNvSpPr txBox="1"/>
          <p:nvPr>
            <p:ph idx="1" type="body"/>
          </p:nvPr>
        </p:nvSpPr>
        <p:spPr>
          <a:xfrm>
            <a:off x="391719" y="1411151"/>
            <a:ext cx="591766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77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GB"/>
              <a:t>73 RDA sessions of which: 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0" i="0" lang="en-GB"/>
              <a:t>1 Community of practice meeting (Fully virtual) 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0" i="0" lang="en-GB"/>
              <a:t>3 Joint group sessions (Fully virtual) 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0" i="0" lang="en-GB"/>
              <a:t>15 Working Group meetings (Hybrid-5, Virtual-10) 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0" i="0" lang="en-GB"/>
              <a:t>27 Interest Group meetings (Hybrid-12, Virtual-15) 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0" i="0" lang="en-GB"/>
              <a:t>11 BoF meetings (Hybrid-6, Virtual-5) 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0" i="0" lang="en-GB"/>
              <a:t>39 RDA posters (Hybrid-7, Virtual-32) </a:t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GB" sz="2200" u="sng">
                <a:solidFill>
                  <a:schemeClr val="hlink"/>
                </a:solidFill>
                <a:hlinkClick r:id="rId3"/>
              </a:rPr>
              <a:t>https://www.rd-alliance.org/rdas-19th-plenary-highlights</a:t>
            </a:r>
            <a:r>
              <a:rPr lang="en-GB" sz="2200"/>
              <a:t> </a:t>
            </a:r>
            <a:endParaRPr/>
          </a:p>
        </p:txBody>
      </p:sp>
      <p:pic>
        <p:nvPicPr>
          <p:cNvPr id="1265" name="Google Shape;126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0400" y="1086644"/>
            <a:ext cx="5181600" cy="29146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66" name="Google Shape;1266;p32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rd-alliance.org 		@resdatall</a:t>
            </a:r>
            <a:endParaRPr/>
          </a:p>
        </p:txBody>
      </p:sp>
      <p:sp>
        <p:nvSpPr>
          <p:cNvPr id="1267" name="Google Shape;1267;p32"/>
          <p:cNvSpPr txBox="1"/>
          <p:nvPr/>
        </p:nvSpPr>
        <p:spPr>
          <a:xfrm>
            <a:off x="282689" y="5762489"/>
            <a:ext cx="6135719" cy="400110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RECORDINGS AVAILABLE ON </a:t>
            </a:r>
            <a:r>
              <a:rPr b="1" i="0" lang="en-GB" sz="20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RDA P19 PROGRAMME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32"/>
          <p:cNvSpPr txBox="1"/>
          <p:nvPr/>
        </p:nvSpPr>
        <p:spPr>
          <a:xfrm>
            <a:off x="6965594" y="4117301"/>
            <a:ext cx="5226405" cy="1938992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 of RDA 19th Plenary meeting Breakout session key messages and next steps.  Organised and presented by Technical Advisory Board (TAB) and clustered according to </a:t>
            </a:r>
            <a:r>
              <a:rPr b="1" i="0" lang="en-GB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Plenary Pathways</a:t>
            </a:r>
            <a:r>
              <a:rPr b="1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Recordings available on </a:t>
            </a:r>
            <a:r>
              <a:rPr b="1" i="0" lang="en-GB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RDA web site</a:t>
            </a:r>
            <a:r>
              <a:rPr b="1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33"/>
          <p:cNvSpPr txBox="1"/>
          <p:nvPr>
            <p:ph type="title"/>
          </p:nvPr>
        </p:nvSpPr>
        <p:spPr>
          <a:xfrm>
            <a:off x="5021821" y="4004732"/>
            <a:ext cx="6465287" cy="1324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n-GB" sz="4100"/>
              <a:t>Research Data Alliance 10th Anniversary Plenary meeting</a:t>
            </a:r>
            <a:endParaRPr sz="4100"/>
          </a:p>
        </p:txBody>
      </p:sp>
      <p:sp>
        <p:nvSpPr>
          <p:cNvPr id="1274" name="Google Shape;1274;p33"/>
          <p:cNvSpPr txBox="1"/>
          <p:nvPr>
            <p:ph idx="1" type="body"/>
          </p:nvPr>
        </p:nvSpPr>
        <p:spPr>
          <a:xfrm>
            <a:off x="5021821" y="5550567"/>
            <a:ext cx="6465286" cy="8311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</a:pPr>
            <a:r>
              <a:rPr b="1" lang="en-GB" sz="2400">
                <a:solidFill>
                  <a:schemeClr val="lt2"/>
                </a:solidFill>
              </a:rPr>
              <a:t>Gothenburg, Sweden, March 21-23, 2023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</a:pPr>
            <a:r>
              <a:rPr b="1" i="1" lang="en-GB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Co-hosted by </a:t>
            </a:r>
            <a:r>
              <a:rPr b="1" i="1" lang="en-GB" sz="1200">
                <a:latin typeface="Calibri"/>
                <a:ea typeface="Calibri"/>
                <a:cs typeface="Calibri"/>
                <a:sym typeface="Calibri"/>
              </a:rPr>
              <a:t>Chalmers University of Technology, Chalmers e-Commons and 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i="1" lang="en-GB" sz="1200">
                <a:latin typeface="Calibri"/>
                <a:ea typeface="Calibri"/>
                <a:cs typeface="Calibri"/>
                <a:sym typeface="Calibri"/>
              </a:rPr>
              <a:t>University of Gothenburg, Swedish National Data Service (SND)</a:t>
            </a:r>
            <a:endParaRPr/>
          </a:p>
        </p:txBody>
      </p:sp>
      <p:sp>
        <p:nvSpPr>
          <p:cNvPr id="1275" name="Google Shape;1275;p33"/>
          <p:cNvSpPr/>
          <p:nvPr/>
        </p:nvSpPr>
        <p:spPr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cap="sq" cmpd="thinThick" w="1270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1276" name="Google Shape;127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366" y="807537"/>
            <a:ext cx="3483526" cy="2281709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33"/>
          <p:cNvSpPr/>
          <p:nvPr/>
        </p:nvSpPr>
        <p:spPr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cap="sq" cmpd="thinThick" w="1270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8" name="Google Shape;127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1916" y="628649"/>
            <a:ext cx="2561143" cy="2639484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33"/>
          <p:cNvSpPr/>
          <p:nvPr/>
        </p:nvSpPr>
        <p:spPr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cap="sq" cmpd="thinThick" w="1270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0" name="Google Shape;128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27490" y="628649"/>
            <a:ext cx="2381185" cy="26394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281" name="Google Shape;128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0945" y="3471334"/>
            <a:ext cx="3460367" cy="26817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2" name="Google Shape;1282;p33"/>
          <p:cNvCxnSpPr/>
          <p:nvPr/>
        </p:nvCxnSpPr>
        <p:spPr>
          <a:xfrm>
            <a:off x="5138287" y="5443086"/>
            <a:ext cx="6400800" cy="0"/>
          </a:xfrm>
          <a:prstGeom prst="straightConnector1">
            <a:avLst/>
          </a:prstGeom>
          <a:noFill/>
          <a:ln cap="flat" cmpd="sng" w="222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83" name="Google Shape;1283;p33"/>
          <p:cNvSpPr txBox="1"/>
          <p:nvPr/>
        </p:nvSpPr>
        <p:spPr>
          <a:xfrm>
            <a:off x="5699553" y="6522289"/>
            <a:ext cx="54481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https://www.rd-alliance.org/plenaries/rda-20th-plenary-meeting-gothenburg-hybrid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9" name="Google Shape;1289;g27bf0b7fa3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27bf0b7fa3b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96" name="Google Shape;1296;g27bf0b7fa3b_0_7"/>
          <p:cNvPicPr preferRelativeResize="0"/>
          <p:nvPr/>
        </p:nvPicPr>
        <p:blipFill rotWithShape="1">
          <a:blip r:embed="rId3">
            <a:alphaModFix/>
          </a:blip>
          <a:srcRect b="0" l="0" r="2666" t="0"/>
          <a:stretch/>
        </p:blipFill>
        <p:spPr>
          <a:xfrm>
            <a:off x="212175" y="2494028"/>
            <a:ext cx="3078900" cy="4218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7" name="Google Shape;1297;g27bf0b7fa3b_0_7"/>
          <p:cNvPicPr preferRelativeResize="0"/>
          <p:nvPr/>
        </p:nvPicPr>
        <p:blipFill rotWithShape="1">
          <a:blip r:embed="rId4">
            <a:alphaModFix/>
          </a:blip>
          <a:srcRect b="61222" l="0" r="0" t="1563"/>
          <a:stretch/>
        </p:blipFill>
        <p:spPr>
          <a:xfrm>
            <a:off x="0" y="0"/>
            <a:ext cx="12192000" cy="255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g27bf0b7fa3b_0_7"/>
          <p:cNvSpPr txBox="1"/>
          <p:nvPr/>
        </p:nvSpPr>
        <p:spPr>
          <a:xfrm>
            <a:off x="2941950" y="75500"/>
            <a:ext cx="9086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GB" sz="33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20th Plenary Meeting Breakout Sessions Summary &amp; the RDA’s 10th Anniversary Celebration </a:t>
            </a:r>
            <a:endParaRPr b="1" i="0" sz="33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g27bf0b7fa3b_0_7"/>
          <p:cNvSpPr/>
          <p:nvPr/>
        </p:nvSpPr>
        <p:spPr>
          <a:xfrm>
            <a:off x="8007300" y="1393025"/>
            <a:ext cx="4184700" cy="53190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g27bf0b7fa3b_0_7"/>
          <p:cNvSpPr txBox="1"/>
          <p:nvPr/>
        </p:nvSpPr>
        <p:spPr>
          <a:xfrm>
            <a:off x="7531925" y="1919075"/>
            <a:ext cx="4496400" cy="42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1" marL="914400" marR="190500" rtl="0" algn="l">
              <a:lnSpc>
                <a:spcPct val="16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1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</a:t>
            </a:r>
            <a:r>
              <a:rPr b="1" i="0" lang="en-GB" sz="1350" u="none" cap="none" strike="noStrik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Co-located events</a:t>
            </a: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which: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2" marL="1371600" marR="190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1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events </a:t>
            </a: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 held on </a:t>
            </a:r>
            <a:r>
              <a:rPr b="1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20th March</a:t>
            </a: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2" marL="1371600" marR="190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1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events on 24th March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1" marL="914400" marR="190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1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 RDA</a:t>
            </a: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sessions of which there were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1" marL="914400" marR="190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1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 Plenary </a:t>
            </a: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meetings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1" marL="914400" marR="190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1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 Breakout </a:t>
            </a: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sessions in total of which: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2" marL="1371600" marR="571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BoF meetings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2" marL="1371600" marR="571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 Interest Group meetings 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2" marL="1371600" marR="571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Working Group meetings 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2" marL="1371600" marR="571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 Joint group sessions 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2" marL="1371600" marR="5715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●"/>
            </a:pPr>
            <a:r>
              <a:rPr b="0" i="0" lang="en-GB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Community of practice meeting 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1" name="Google Shape;1301;g27bf0b7fa3b_0_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2600" y="1276100"/>
            <a:ext cx="4184700" cy="2688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2" name="Google Shape;1302;g27bf0b7fa3b_0_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84138" y="4159625"/>
            <a:ext cx="4130100" cy="2552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2944b5dcac4_0_25"/>
          <p:cNvSpPr txBox="1"/>
          <p:nvPr>
            <p:ph idx="11" type="ftr"/>
          </p:nvPr>
        </p:nvSpPr>
        <p:spPr>
          <a:xfrm>
            <a:off x="3055662" y="6425625"/>
            <a:ext cx="72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rd-alliance.org                                 @resdatall | @rda_europe | @rda_us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9" name="Google Shape;1309;g2944b5dcac4_0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7800"/>
            <a:ext cx="12192000" cy="63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g2944b5dcac4_0_25"/>
          <p:cNvSpPr txBox="1"/>
          <p:nvPr/>
        </p:nvSpPr>
        <p:spPr>
          <a:xfrm>
            <a:off x="-25" y="0"/>
            <a:ext cx="12192000" cy="64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RDA’s Plenary 21st [part of International Data Week 2023]</a:t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2944b5dcac4_0_37"/>
          <p:cNvSpPr/>
          <p:nvPr/>
        </p:nvSpPr>
        <p:spPr>
          <a:xfrm>
            <a:off x="0" y="9775"/>
            <a:ext cx="12192000" cy="6319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g2944b5dcac4_0_37"/>
          <p:cNvSpPr txBox="1"/>
          <p:nvPr>
            <p:ph type="title"/>
          </p:nvPr>
        </p:nvSpPr>
        <p:spPr>
          <a:xfrm>
            <a:off x="2209800" y="284880"/>
            <a:ext cx="9351900" cy="10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18" name="Google Shape;1318;g2944b5dcac4_0_37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rd-alliance.org 		@resdatall</a:t>
            </a:r>
            <a:endParaRPr/>
          </a:p>
        </p:txBody>
      </p:sp>
      <p:pic>
        <p:nvPicPr>
          <p:cNvPr id="1319" name="Google Shape;1319;g2944b5dcac4_0_37"/>
          <p:cNvPicPr preferRelativeResize="0"/>
          <p:nvPr/>
        </p:nvPicPr>
        <p:blipFill rotWithShape="1">
          <a:blip r:embed="rId3">
            <a:alphaModFix/>
          </a:blip>
          <a:srcRect b="0" l="0" r="0" t="2723"/>
          <a:stretch/>
        </p:blipFill>
        <p:spPr>
          <a:xfrm>
            <a:off x="172300" y="0"/>
            <a:ext cx="11847398" cy="605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g2944b5dcac4_0_37"/>
          <p:cNvSpPr txBox="1"/>
          <p:nvPr/>
        </p:nvSpPr>
        <p:spPr>
          <a:xfrm>
            <a:off x="1776775" y="6036175"/>
            <a:ext cx="8031900" cy="293400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b="1" i="0" lang="en-GB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https://www.rd-alliance.org/rdas-21st-plenary-programme</a:t>
            </a:r>
            <a:endParaRPr b="1" i="0" sz="1100" u="sng" cap="none" strike="noStrik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g2944b5dcac4_0_37"/>
          <p:cNvSpPr txBox="1"/>
          <p:nvPr/>
        </p:nvSpPr>
        <p:spPr>
          <a:xfrm>
            <a:off x="5811200" y="887050"/>
            <a:ext cx="4128600" cy="67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g2944b5dcac4_0_37"/>
          <p:cNvSpPr txBox="1"/>
          <p:nvPr/>
        </p:nvSpPr>
        <p:spPr>
          <a:xfrm>
            <a:off x="5869850" y="953950"/>
            <a:ext cx="4011300" cy="538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3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⇨</a:t>
            </a:r>
            <a:r>
              <a:rPr b="1" i="0" lang="en-GB" sz="2300" u="sng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View</a:t>
            </a:r>
            <a:r>
              <a:rPr b="1" i="0" lang="en-GB" sz="2200" u="sng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Plenary Takeaways</a:t>
            </a:r>
            <a:r>
              <a:rPr b="1" i="0" lang="en-GB" sz="23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⇦</a:t>
            </a:r>
            <a:endParaRPr b="1" i="0" sz="23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2bf36a25673_0_0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9" name="Google Shape;1329;g2bf36a25673_0_0"/>
          <p:cNvSpPr txBox="1"/>
          <p:nvPr/>
        </p:nvSpPr>
        <p:spPr>
          <a:xfrm>
            <a:off x="0" y="9775"/>
            <a:ext cx="12221400" cy="684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0" name="Google Shape;1330;g2bf36a2567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0" y="9775"/>
            <a:ext cx="12135997" cy="672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g2bf36a25673_0_0"/>
          <p:cNvSpPr/>
          <p:nvPr/>
        </p:nvSpPr>
        <p:spPr>
          <a:xfrm>
            <a:off x="5547050" y="2484925"/>
            <a:ext cx="4608000" cy="802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g2bf36a25673_0_0"/>
          <p:cNvSpPr txBox="1"/>
          <p:nvPr/>
        </p:nvSpPr>
        <p:spPr>
          <a:xfrm>
            <a:off x="6055700" y="2426225"/>
            <a:ext cx="409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Learn More Here </a:t>
            </a:r>
            <a:endParaRPr b="1" sz="3900">
              <a:solidFill>
                <a:srgbClr val="79B9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2944b5dcac4_1_1"/>
          <p:cNvSpPr/>
          <p:nvPr/>
        </p:nvSpPr>
        <p:spPr>
          <a:xfrm>
            <a:off x="0" y="0"/>
            <a:ext cx="12192000" cy="63429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9" name="Google Shape;1339;g2944b5dcac4_1_1"/>
          <p:cNvSpPr txBox="1"/>
          <p:nvPr>
            <p:ph type="title"/>
          </p:nvPr>
        </p:nvSpPr>
        <p:spPr>
          <a:xfrm>
            <a:off x="2209800" y="284880"/>
            <a:ext cx="9351900" cy="10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rPr lang="en-GB"/>
              <a:t>RDA’s 23 Plenary, San Jose, Costa Rica</a:t>
            </a:r>
            <a:br>
              <a:rPr lang="en-GB"/>
            </a:br>
            <a:endParaRPr/>
          </a:p>
        </p:txBody>
      </p:sp>
      <p:sp>
        <p:nvSpPr>
          <p:cNvPr id="1340" name="Google Shape;1340;g2944b5dcac4_1_1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rd-alliance.org 		@resdatall</a:t>
            </a:r>
            <a:endParaRPr/>
          </a:p>
        </p:txBody>
      </p:sp>
      <p:pic>
        <p:nvPicPr>
          <p:cNvPr id="1341" name="Google Shape;1341;g2944b5dcac4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450" y="25"/>
            <a:ext cx="10869100" cy="63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g2944b5dcac4_1_1"/>
          <p:cNvSpPr txBox="1"/>
          <p:nvPr/>
        </p:nvSpPr>
        <p:spPr>
          <a:xfrm>
            <a:off x="6114500" y="2534000"/>
            <a:ext cx="4363200" cy="68460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g2944b5dcac4_1_1"/>
          <p:cNvSpPr txBox="1"/>
          <p:nvPr/>
        </p:nvSpPr>
        <p:spPr>
          <a:xfrm>
            <a:off x="6202525" y="2534000"/>
            <a:ext cx="4363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GB" sz="2900" u="sng" cap="none" strike="noStrike">
                <a:solidFill>
                  <a:srgbClr val="F3DE0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⇨Learn More About P23⇦</a:t>
            </a:r>
            <a:endParaRPr b="1" i="0" sz="2900" u="none" cap="none" strike="noStrike">
              <a:solidFill>
                <a:srgbClr val="F3DE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944b5dcac4_0_9"/>
          <p:cNvSpPr txBox="1"/>
          <p:nvPr>
            <p:ph type="title"/>
          </p:nvPr>
        </p:nvSpPr>
        <p:spPr>
          <a:xfrm>
            <a:off x="2143250" y="297175"/>
            <a:ext cx="96846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alibri"/>
              <a:buNone/>
            </a:pPr>
            <a:r>
              <a:rPr lang="en-GB" sz="3800">
                <a:solidFill>
                  <a:srgbClr val="4C661A"/>
                </a:solidFill>
              </a:rPr>
              <a:t>RDA Plenary Meetings: benefits of attending</a:t>
            </a:r>
            <a:endParaRPr sz="3800">
              <a:solidFill>
                <a:srgbClr val="4C661A"/>
              </a:solidFill>
            </a:endParaRPr>
          </a:p>
        </p:txBody>
      </p:sp>
      <p:sp>
        <p:nvSpPr>
          <p:cNvPr id="960" name="Google Shape;960;g2944b5dcac4_0_9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961" name="Google Shape;961;g2944b5dcac4_0_9"/>
          <p:cNvSpPr/>
          <p:nvPr/>
        </p:nvSpPr>
        <p:spPr>
          <a:xfrm>
            <a:off x="3718450" y="1419687"/>
            <a:ext cx="6143100" cy="91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Exchange knowledge, share discoveries, discuss barriers and potential solutions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g2944b5dcac4_0_9"/>
          <p:cNvSpPr/>
          <p:nvPr/>
        </p:nvSpPr>
        <p:spPr>
          <a:xfrm>
            <a:off x="3971839" y="2486233"/>
            <a:ext cx="6143100" cy="91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about new trends, strategies, research developments, directions and policies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g2944b5dcac4_0_9"/>
          <p:cNvSpPr/>
          <p:nvPr/>
        </p:nvSpPr>
        <p:spPr>
          <a:xfrm>
            <a:off x="4412513" y="3489349"/>
            <a:ext cx="6144900" cy="132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your network and meet new committed and passionate data science professionals, working in multiple disciplines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g2944b5dcac4_0_9"/>
          <p:cNvSpPr/>
          <p:nvPr/>
        </p:nvSpPr>
        <p:spPr>
          <a:xfrm>
            <a:off x="4941323" y="4900989"/>
            <a:ext cx="6160800" cy="91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 to acceleration of data infrastructure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g2944b5dcac4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5512" y="1027390"/>
            <a:ext cx="1512946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g2944b5dcac4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3124" y="2338875"/>
            <a:ext cx="1328736" cy="132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g2944b5dcac4_0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42601" y="3489380"/>
            <a:ext cx="1512950" cy="113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g2944b5dcac4_0_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50550" y="4901975"/>
            <a:ext cx="1328725" cy="99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27bf0bb69db_0_0"/>
          <p:cNvSpPr txBox="1"/>
          <p:nvPr>
            <p:ph type="title"/>
          </p:nvPr>
        </p:nvSpPr>
        <p:spPr>
          <a:xfrm>
            <a:off x="2209800" y="284880"/>
            <a:ext cx="9351900" cy="10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50" name="Google Shape;1350;g27bf0bb69db_0_0"/>
          <p:cNvSpPr txBox="1"/>
          <p:nvPr>
            <p:ph idx="1" type="body"/>
          </p:nvPr>
        </p:nvSpPr>
        <p:spPr>
          <a:xfrm>
            <a:off x="838200" y="1627992"/>
            <a:ext cx="10723500" cy="4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51" name="Google Shape;1351;g27bf0bb69db_0_0"/>
          <p:cNvSpPr txBox="1"/>
          <p:nvPr>
            <p:ph idx="12" type="sldNum"/>
          </p:nvPr>
        </p:nvSpPr>
        <p:spPr>
          <a:xfrm>
            <a:off x="10271342" y="6425625"/>
            <a:ext cx="701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52" name="Google Shape;1352;g27bf0bb69d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g27bf0bb69db_0_0"/>
          <p:cNvSpPr txBox="1"/>
          <p:nvPr/>
        </p:nvSpPr>
        <p:spPr>
          <a:xfrm>
            <a:off x="505250" y="5317575"/>
            <a:ext cx="44364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Including 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Research Data Alliance 25th Plenary Meeting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g27bf0bb69db_0_0"/>
          <p:cNvSpPr txBox="1"/>
          <p:nvPr/>
        </p:nvSpPr>
        <p:spPr>
          <a:xfrm>
            <a:off x="5165525" y="900050"/>
            <a:ext cx="6916800" cy="58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g27bf0bb69db_0_0"/>
          <p:cNvSpPr txBox="1"/>
          <p:nvPr/>
        </p:nvSpPr>
        <p:spPr>
          <a:xfrm>
            <a:off x="5131325" y="851125"/>
            <a:ext cx="6985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sng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⇨Learn More About IDW 2025/RDA P25⇦</a:t>
            </a:r>
            <a:endParaRPr b="1" i="0" sz="3000" u="none" cap="none" strike="noStrik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295c06aec1d_0_0"/>
          <p:cNvSpPr txBox="1"/>
          <p:nvPr>
            <p:ph type="title"/>
          </p:nvPr>
        </p:nvSpPr>
        <p:spPr>
          <a:xfrm>
            <a:off x="2209800" y="284880"/>
            <a:ext cx="9351900" cy="10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91425" spcFirstLastPara="1" rIns="91425" wrap="square" tIns="7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62" name="Google Shape;1362;g295c06aec1d_0_0"/>
          <p:cNvSpPr txBox="1"/>
          <p:nvPr>
            <p:ph idx="1" type="body"/>
          </p:nvPr>
        </p:nvSpPr>
        <p:spPr>
          <a:xfrm>
            <a:off x="838200" y="1627992"/>
            <a:ext cx="10723500" cy="4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63" name="Google Shape;1363;g295c06aec1d_0_0"/>
          <p:cNvPicPr preferRelativeResize="0"/>
          <p:nvPr/>
        </p:nvPicPr>
        <p:blipFill rotWithShape="1">
          <a:blip r:embed="rId3">
            <a:alphaModFix/>
          </a:blip>
          <a:srcRect b="7672" l="0" r="0" t="0"/>
          <a:stretch/>
        </p:blipFill>
        <p:spPr>
          <a:xfrm>
            <a:off x="0" y="2675"/>
            <a:ext cx="12192001" cy="632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g295c06aec1d_0_0"/>
          <p:cNvSpPr txBox="1"/>
          <p:nvPr/>
        </p:nvSpPr>
        <p:spPr>
          <a:xfrm>
            <a:off x="8334900" y="3365875"/>
            <a:ext cx="38571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  <a:t>Including Research Data Alliance </a:t>
            </a:r>
            <a:br>
              <a:rPr b="1" i="0" lang="en-GB" sz="1900" u="none" cap="none" strike="noStrike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1900" u="none" cap="none" strike="noStrike">
                <a:solidFill>
                  <a:srgbClr val="4C661A"/>
                </a:solidFill>
                <a:latin typeface="Calibri"/>
                <a:ea typeface="Calibri"/>
                <a:cs typeface="Calibri"/>
                <a:sym typeface="Calibri"/>
              </a:rPr>
              <a:t>Plenary Meeting</a:t>
            </a:r>
            <a:endParaRPr b="1" i="0" sz="1900" u="none" cap="none" strike="noStrike">
              <a:solidFill>
                <a:srgbClr val="4C66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g295c06aec1d_0_0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rd-alliance.org 		@resdatall</a:t>
            </a:r>
            <a:endParaRPr/>
          </a:p>
        </p:txBody>
      </p:sp>
      <p:sp>
        <p:nvSpPr>
          <p:cNvPr id="1366" name="Google Shape;1366;g295c06aec1d_0_0"/>
          <p:cNvSpPr txBox="1"/>
          <p:nvPr/>
        </p:nvSpPr>
        <p:spPr>
          <a:xfrm>
            <a:off x="205450" y="1672925"/>
            <a:ext cx="6740700" cy="764100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g295c06aec1d_0_0"/>
          <p:cNvSpPr txBox="1"/>
          <p:nvPr/>
        </p:nvSpPr>
        <p:spPr>
          <a:xfrm>
            <a:off x="153350" y="1739375"/>
            <a:ext cx="6685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GB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⇨</a:t>
            </a:r>
            <a:r>
              <a:rPr b="1" i="0" lang="en-GB" sz="2600" u="sng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Learn More About IDW 2027/RDA Plenary</a:t>
            </a:r>
            <a:r>
              <a:rPr b="1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⇦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9b81f76e1b_0_127"/>
          <p:cNvSpPr txBox="1"/>
          <p:nvPr/>
        </p:nvSpPr>
        <p:spPr>
          <a:xfrm>
            <a:off x="3557250" y="244575"/>
            <a:ext cx="50775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548135"/>
                </a:solidFill>
                <a:latin typeface="Gisha"/>
                <a:ea typeface="Gisha"/>
                <a:cs typeface="Gisha"/>
                <a:sym typeface="Gisha"/>
              </a:rPr>
              <a:t>RDA Global Contact Details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g29b81f76e1b_0_127"/>
          <p:cNvSpPr txBox="1"/>
          <p:nvPr/>
        </p:nvSpPr>
        <p:spPr>
          <a:xfrm>
            <a:off x="4761575" y="1487300"/>
            <a:ext cx="5775000" cy="1976100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548135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Gisha"/>
              <a:buNone/>
            </a:pPr>
            <a:r>
              <a:rPr b="1" i="0" lang="en-GB" sz="1800" u="none" cap="none" strike="noStrike">
                <a:solidFill>
                  <a:srgbClr val="548135"/>
                </a:solidFill>
                <a:latin typeface="Gisha"/>
                <a:ea typeface="Gisha"/>
                <a:cs typeface="Gisha"/>
                <a:sym typeface="Gisha"/>
              </a:rPr>
              <a:t>Email - </a:t>
            </a:r>
            <a:r>
              <a:rPr b="1" i="0" lang="en-GB" sz="1800" u="none" cap="none" strike="noStrike">
                <a:solidFill>
                  <a:srgbClr val="385623"/>
                </a:solidFill>
                <a:latin typeface="Gisha"/>
                <a:ea typeface="Gisha"/>
                <a:cs typeface="Gisha"/>
                <a:sym typeface="Gisha"/>
              </a:rPr>
              <a:t>enquiries@rd-alliance.org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Gisha"/>
              <a:buNone/>
            </a:pPr>
            <a:r>
              <a:rPr b="1" i="0" lang="en-GB" sz="1800" u="none" cap="none" strike="noStrike">
                <a:solidFill>
                  <a:srgbClr val="548135"/>
                </a:solidFill>
                <a:latin typeface="Gisha"/>
                <a:ea typeface="Gisha"/>
                <a:cs typeface="Gisha"/>
                <a:sym typeface="Gisha"/>
              </a:rPr>
              <a:t>Web - </a:t>
            </a:r>
            <a:r>
              <a:rPr b="1" i="0" lang="en-GB" sz="1800" u="none" cap="none" strike="noStrike">
                <a:solidFill>
                  <a:srgbClr val="385623"/>
                </a:solidFill>
                <a:latin typeface="Gisha"/>
                <a:ea typeface="Gisha"/>
                <a:cs typeface="Gisha"/>
                <a:sym typeface="Gisha"/>
              </a:rPr>
              <a:t>www.rd-alliance.org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Gisha"/>
              <a:buNone/>
            </a:pPr>
            <a:r>
              <a:rPr b="1" i="0" lang="en-GB" sz="1800" u="none" cap="none" strike="noStrike">
                <a:solidFill>
                  <a:srgbClr val="548135"/>
                </a:solidFill>
                <a:latin typeface="Gisha"/>
                <a:ea typeface="Gisha"/>
                <a:cs typeface="Gisha"/>
                <a:sym typeface="Gisha"/>
              </a:rPr>
              <a:t>X [formerly Twitter] - </a:t>
            </a:r>
            <a:r>
              <a:rPr b="1" i="0" lang="en-GB" sz="1800" u="none" cap="none" strike="noStrike">
                <a:solidFill>
                  <a:srgbClr val="385623"/>
                </a:solidFill>
                <a:latin typeface="Gisha"/>
                <a:ea typeface="Gisha"/>
                <a:cs typeface="Gisha"/>
                <a:sym typeface="Gisha"/>
              </a:rPr>
              <a:t>@resdatall</a:t>
            </a:r>
            <a:endParaRPr b="1" i="0" sz="1800" u="none" cap="none" strike="noStrike">
              <a:solidFill>
                <a:srgbClr val="385623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Gisha"/>
              <a:buNone/>
            </a:pPr>
            <a:r>
              <a:rPr b="1" i="0" lang="en-GB" sz="1800" u="none" cap="none" strike="noStrike">
                <a:solidFill>
                  <a:srgbClr val="548135"/>
                </a:solidFill>
                <a:latin typeface="Gisha"/>
                <a:ea typeface="Gisha"/>
                <a:cs typeface="Gisha"/>
                <a:sym typeface="Gisha"/>
              </a:rPr>
              <a:t>LinkedIn - </a:t>
            </a:r>
            <a:r>
              <a:rPr b="1" i="0" lang="en-GB" sz="1800" u="none" cap="none" strike="noStrike">
                <a:solidFill>
                  <a:srgbClr val="385623"/>
                </a:solidFill>
                <a:latin typeface="Gisha"/>
                <a:ea typeface="Gisha"/>
                <a:cs typeface="Gisha"/>
                <a:sym typeface="Gisha"/>
              </a:rPr>
              <a:t>www.linkedin.com/in/ResearchDataAlliance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Gisha"/>
              <a:buNone/>
            </a:pPr>
            <a:r>
              <a:t/>
            </a:r>
            <a:endParaRPr b="0" i="0" sz="1800" u="none" cap="none" strike="noStrike">
              <a:solidFill>
                <a:srgbClr val="385623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sp>
        <p:nvSpPr>
          <p:cNvPr id="1375" name="Google Shape;1375;g29b81f76e1b_0_127"/>
          <p:cNvSpPr txBox="1"/>
          <p:nvPr>
            <p:ph idx="11" type="ftr"/>
          </p:nvPr>
        </p:nvSpPr>
        <p:spPr>
          <a:xfrm>
            <a:off x="3350549" y="642562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1376" name="Google Shape;1376;g29b81f76e1b_0_127"/>
          <p:cNvSpPr txBox="1"/>
          <p:nvPr/>
        </p:nvSpPr>
        <p:spPr>
          <a:xfrm>
            <a:off x="4761575" y="3860225"/>
            <a:ext cx="5775000" cy="1334700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</a:pPr>
            <a:r>
              <a:rPr b="1" i="0" lang="en-GB" sz="1800" u="none" cap="none" strike="noStrike">
                <a:solidFill>
                  <a:srgbClr val="385623"/>
                </a:solidFill>
                <a:latin typeface="Gisha"/>
                <a:ea typeface="Gisha"/>
                <a:cs typeface="Gisha"/>
                <a:sym typeface="Gisha"/>
              </a:rPr>
              <a:t>Contact for the RDA Plenaries</a:t>
            </a:r>
            <a:endParaRPr b="1" i="0" sz="1800" u="none" cap="none" strike="noStrike">
              <a:solidFill>
                <a:srgbClr val="548135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Gisha"/>
              <a:buChar char="●"/>
            </a:pPr>
            <a:r>
              <a:rPr b="1" i="0" lang="en-GB" sz="1800" u="none" cap="none" strike="noStrike">
                <a:solidFill>
                  <a:srgbClr val="548135"/>
                </a:solidFill>
                <a:latin typeface="Gisha"/>
                <a:ea typeface="Gisha"/>
                <a:cs typeface="Gisha"/>
                <a:sym typeface="Gisha"/>
              </a:rPr>
              <a:t>Irina Hope, RDA Global Events Manager</a:t>
            </a:r>
            <a:endParaRPr b="1" i="0" sz="1800" u="none" cap="none" strike="noStrike">
              <a:solidFill>
                <a:srgbClr val="548135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Gisha"/>
              <a:buChar char="●"/>
            </a:pPr>
            <a:r>
              <a:rPr b="1" i="0" lang="en-GB" sz="1800" u="none" cap="none" strike="noStrike">
                <a:solidFill>
                  <a:srgbClr val="548135"/>
                </a:solidFill>
                <a:latin typeface="Gisha"/>
                <a:ea typeface="Gisha"/>
                <a:cs typeface="Gisha"/>
                <a:sym typeface="Gisha"/>
              </a:rPr>
              <a:t>Email - </a:t>
            </a:r>
            <a:r>
              <a:rPr b="1" i="0" lang="en-GB" sz="1800" u="none" cap="none" strike="noStrike">
                <a:solidFill>
                  <a:srgbClr val="385623"/>
                </a:solidFill>
                <a:latin typeface="Gisha"/>
                <a:ea typeface="Gisha"/>
                <a:cs typeface="Gisha"/>
                <a:sym typeface="Gisha"/>
              </a:rPr>
              <a:t>irina.hope@rda-foundation.org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Gisha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Gisha"/>
              <a:buNone/>
            </a:pPr>
            <a:r>
              <a:t/>
            </a:r>
            <a:endParaRPr b="0" i="0" sz="1800" u="none" cap="none" strike="noStrike">
              <a:solidFill>
                <a:srgbClr val="385623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pic>
        <p:nvPicPr>
          <p:cNvPr id="1377" name="Google Shape;1377;g29b81f76e1b_0_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275" y="2286188"/>
            <a:ext cx="2499011" cy="2499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5"/>
          <p:cNvSpPr txBox="1"/>
          <p:nvPr>
            <p:ph type="title"/>
          </p:nvPr>
        </p:nvSpPr>
        <p:spPr>
          <a:xfrm>
            <a:off x="2158075" y="317975"/>
            <a:ext cx="48075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Gisha"/>
              <a:buNone/>
            </a:pPr>
            <a:r>
              <a:rPr lang="en-GB" sz="3200">
                <a:solidFill>
                  <a:srgbClr val="4C661A"/>
                </a:solidFill>
              </a:rPr>
              <a:t>1</a:t>
            </a:r>
            <a:r>
              <a:rPr baseline="30000" lang="en-GB" sz="3200">
                <a:solidFill>
                  <a:srgbClr val="4C661A"/>
                </a:solidFill>
              </a:rPr>
              <a:t>st</a:t>
            </a:r>
            <a:r>
              <a:rPr lang="en-GB" sz="3200">
                <a:solidFill>
                  <a:srgbClr val="4C661A"/>
                </a:solidFill>
              </a:rPr>
              <a:t> RDA Plenary</a:t>
            </a:r>
            <a:br>
              <a:rPr lang="en-GB" sz="3200">
                <a:solidFill>
                  <a:srgbClr val="4C661A"/>
                </a:solidFill>
              </a:rPr>
            </a:br>
            <a:r>
              <a:rPr lang="en-GB" sz="3200">
                <a:solidFill>
                  <a:srgbClr val="4C661A"/>
                </a:solidFill>
              </a:rPr>
              <a:t>(Goteborg, Sweden)</a:t>
            </a:r>
            <a:endParaRPr>
              <a:solidFill>
                <a:srgbClr val="4C661A"/>
              </a:solidFill>
            </a:endParaRPr>
          </a:p>
        </p:txBody>
      </p:sp>
      <p:sp>
        <p:nvSpPr>
          <p:cNvPr id="974" name="Google Shape;974;p5"/>
          <p:cNvSpPr txBox="1"/>
          <p:nvPr/>
        </p:nvSpPr>
        <p:spPr>
          <a:xfrm>
            <a:off x="3505200" y="4572001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sp>
        <p:nvSpPr>
          <p:cNvPr id="975" name="Google Shape;975;p5"/>
          <p:cNvSpPr txBox="1"/>
          <p:nvPr>
            <p:ph idx="1" type="body"/>
          </p:nvPr>
        </p:nvSpPr>
        <p:spPr>
          <a:xfrm>
            <a:off x="1426859" y="2354643"/>
            <a:ext cx="4897438" cy="2763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sha"/>
              <a:buChar char="•"/>
            </a:pPr>
            <a:r>
              <a:rPr b="1" lang="en-GB">
                <a:latin typeface="Gisha"/>
                <a:ea typeface="Gisha"/>
                <a:cs typeface="Gisha"/>
                <a:sym typeface="Gisha"/>
              </a:rPr>
              <a:t>18-20 March 2013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sha"/>
              <a:buChar char="•"/>
            </a:pPr>
            <a:r>
              <a:rPr lang="en-GB" sz="2400"/>
              <a:t>Theme:  “Launching the Research Data Alliance”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sha"/>
              <a:buChar char="•"/>
            </a:pPr>
            <a:r>
              <a:rPr lang="en-GB" sz="2400"/>
              <a:t>300 attendees from 22 countries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sha"/>
              <a:buChar char="•"/>
            </a:pPr>
            <a:r>
              <a:rPr lang="en-GB" sz="2400"/>
              <a:t>Hosted by RDA Europe, Chalmers     University Sweden</a:t>
            </a:r>
            <a:endParaRPr sz="1400">
              <a:latin typeface="Gisha"/>
              <a:ea typeface="Gisha"/>
              <a:cs typeface="Gisha"/>
              <a:sym typeface="Gisha"/>
            </a:endParaRPr>
          </a:p>
        </p:txBody>
      </p:sp>
      <p:sp>
        <p:nvSpPr>
          <p:cNvPr id="976" name="Google Shape;976;p5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pic>
        <p:nvPicPr>
          <p:cNvPr id="977" name="Google Shape;97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7298" y="0"/>
            <a:ext cx="4694702" cy="312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7908" y="3129482"/>
            <a:ext cx="4314090" cy="3239261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5"/>
          <p:cNvSpPr/>
          <p:nvPr/>
        </p:nvSpPr>
        <p:spPr>
          <a:xfrm>
            <a:off x="331055" y="5517639"/>
            <a:ext cx="7480800" cy="6462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https://www.rd-alliance.org/plenaries/rda-first-plenary-meeting-gothenburg-sweden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126" y="2870692"/>
            <a:ext cx="4302035" cy="2868023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6"/>
          <p:cNvSpPr txBox="1"/>
          <p:nvPr>
            <p:ph type="title"/>
          </p:nvPr>
        </p:nvSpPr>
        <p:spPr>
          <a:xfrm>
            <a:off x="2396875" y="347325"/>
            <a:ext cx="75765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200"/>
              <a:buFont typeface="Gisha"/>
              <a:buNone/>
            </a:pPr>
            <a:r>
              <a:rPr lang="en-GB" sz="3600">
                <a:solidFill>
                  <a:srgbClr val="4C661A"/>
                </a:solidFill>
              </a:rPr>
              <a:t>RDA Plenary 2 (Washington DC, USA)</a:t>
            </a:r>
            <a:endParaRPr sz="3600">
              <a:solidFill>
                <a:srgbClr val="4C661A"/>
              </a:solidFill>
            </a:endParaRPr>
          </a:p>
        </p:txBody>
      </p:sp>
      <p:sp>
        <p:nvSpPr>
          <p:cNvPr id="986" name="Google Shape;986;p6"/>
          <p:cNvSpPr txBox="1"/>
          <p:nvPr/>
        </p:nvSpPr>
        <p:spPr>
          <a:xfrm>
            <a:off x="3505200" y="4572001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sp>
        <p:nvSpPr>
          <p:cNvPr id="987" name="Google Shape;987;p6"/>
          <p:cNvSpPr txBox="1"/>
          <p:nvPr>
            <p:ph idx="1" type="body"/>
          </p:nvPr>
        </p:nvSpPr>
        <p:spPr>
          <a:xfrm>
            <a:off x="1550126" y="1230818"/>
            <a:ext cx="5191805" cy="4548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sha"/>
              <a:buChar char="•"/>
            </a:pPr>
            <a:r>
              <a:rPr b="1" lang="en-GB"/>
              <a:t>16-18 Sept 2013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Theme :  “Building Global Partnerships”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Gisha"/>
              <a:buChar char="•"/>
            </a:pPr>
            <a:r>
              <a:rPr b="1" lang="en-GB" sz="1800">
                <a:solidFill>
                  <a:srgbClr val="00B050"/>
                </a:solidFill>
              </a:rPr>
              <a:t>364 attendees from 23 countries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Hosted by RDA US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latin typeface="Gisha"/>
              <a:ea typeface="Gisha"/>
              <a:cs typeface="Gisha"/>
              <a:sym typeface="Gisha"/>
            </a:endParaRPr>
          </a:p>
        </p:txBody>
      </p:sp>
      <p:pic>
        <p:nvPicPr>
          <p:cNvPr id="988" name="Google Shape;98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2161" y="2522364"/>
            <a:ext cx="4815839" cy="3210559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6"/>
          <p:cNvSpPr txBox="1"/>
          <p:nvPr>
            <p:ph idx="11" type="ftr"/>
          </p:nvPr>
        </p:nvSpPr>
        <p:spPr>
          <a:xfrm>
            <a:off x="3400124" y="6374600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990" name="Google Shape;990;p6"/>
          <p:cNvSpPr/>
          <p:nvPr/>
        </p:nvSpPr>
        <p:spPr>
          <a:xfrm>
            <a:off x="1550126" y="5871999"/>
            <a:ext cx="9190892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https://www.rd-alliance.org/plenaries/rda-second-plenary-meeting-washington-dc-us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7"/>
          <p:cNvSpPr txBox="1"/>
          <p:nvPr>
            <p:ph type="title"/>
          </p:nvPr>
        </p:nvSpPr>
        <p:spPr>
          <a:xfrm>
            <a:off x="2173625" y="225025"/>
            <a:ext cx="92532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ct val="102590"/>
              <a:buFont typeface="Calibri"/>
              <a:buNone/>
            </a:pPr>
            <a:r>
              <a:rPr lang="en-GB" sz="3859">
                <a:solidFill>
                  <a:srgbClr val="4C661A"/>
                </a:solidFill>
              </a:rPr>
              <a:t> RDA Plenary 3 (Dublin, Ireland)</a:t>
            </a:r>
            <a:br>
              <a:rPr lang="en-GB" sz="3859">
                <a:solidFill>
                  <a:srgbClr val="4C661A"/>
                </a:solidFill>
              </a:rPr>
            </a:br>
            <a:r>
              <a:rPr lang="en-GB" sz="3859">
                <a:solidFill>
                  <a:srgbClr val="4C661A"/>
                </a:solidFill>
              </a:rPr>
              <a:t>26-28 March 2014</a:t>
            </a:r>
            <a:endParaRPr sz="3859">
              <a:solidFill>
                <a:srgbClr val="4C661A"/>
              </a:solidFill>
            </a:endParaRPr>
          </a:p>
        </p:txBody>
      </p:sp>
      <p:sp>
        <p:nvSpPr>
          <p:cNvPr id="996" name="Google Shape;996;p7"/>
          <p:cNvSpPr txBox="1"/>
          <p:nvPr/>
        </p:nvSpPr>
        <p:spPr>
          <a:xfrm>
            <a:off x="3505200" y="4572001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pic>
        <p:nvPicPr>
          <p:cNvPr id="997" name="Google Shape;997;p7"/>
          <p:cNvPicPr preferRelativeResize="0"/>
          <p:nvPr/>
        </p:nvPicPr>
        <p:blipFill rotWithShape="1">
          <a:blip r:embed="rId3">
            <a:alphaModFix/>
          </a:blip>
          <a:srcRect b="22553" l="18312" r="22999" t="7234"/>
          <a:stretch/>
        </p:blipFill>
        <p:spPr>
          <a:xfrm>
            <a:off x="6744681" y="1480021"/>
            <a:ext cx="3716039" cy="2611912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View image on Twitter" id="998" name="Google Shape;998;p7"/>
          <p:cNvPicPr preferRelativeResize="0"/>
          <p:nvPr/>
        </p:nvPicPr>
        <p:blipFill rotWithShape="1">
          <a:blip r:embed="rId4">
            <a:alphaModFix/>
          </a:blip>
          <a:srcRect b="0" l="0" r="0" t="35220"/>
          <a:stretch/>
        </p:blipFill>
        <p:spPr>
          <a:xfrm>
            <a:off x="8060585" y="4091933"/>
            <a:ext cx="2447925" cy="211455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99" name="Google Shape;999;p7"/>
          <p:cNvSpPr txBox="1"/>
          <p:nvPr>
            <p:ph idx="1" type="body"/>
          </p:nvPr>
        </p:nvSpPr>
        <p:spPr>
          <a:xfrm>
            <a:off x="1433827" y="1420171"/>
            <a:ext cx="4965609" cy="4786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1905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GB" sz="2200"/>
              <a:t>Theme: “Playing YOUR part”</a:t>
            </a:r>
            <a:endParaRPr sz="2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BA36"/>
              </a:buClr>
              <a:buSzPts val="2100"/>
              <a:buChar char="•"/>
            </a:pPr>
            <a:r>
              <a:rPr b="1" lang="en-GB" sz="2100">
                <a:solidFill>
                  <a:srgbClr val="40BA36"/>
                </a:solidFill>
              </a:rPr>
              <a:t>500 attendees from 35 countries</a:t>
            </a:r>
            <a:endParaRPr sz="31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2100"/>
              <a:t>Hosted by Ireland and Australia</a:t>
            </a:r>
            <a:endParaRPr sz="31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2100"/>
              <a:t>Co-located events:</a:t>
            </a:r>
            <a:endParaRPr sz="3100"/>
          </a:p>
          <a:p>
            <a:pPr indent="-2476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Calibri"/>
              <a:buChar char="o"/>
            </a:pPr>
            <a:r>
              <a:rPr lang="en-GB" sz="1700"/>
              <a:t>EUDAT Training</a:t>
            </a:r>
            <a:endParaRPr sz="2700"/>
          </a:p>
          <a:p>
            <a:pPr indent="-2476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Calibri"/>
              <a:buChar char="o"/>
            </a:pPr>
            <a:r>
              <a:rPr lang="en-GB" sz="1700"/>
              <a:t>MUMIA Meeting on Verifiable Results in Multi-lingual/Multi-faceted Search:  Challenges in Sharing Data, Tools and Results Workshop</a:t>
            </a:r>
            <a:endParaRPr sz="2700"/>
          </a:p>
          <a:p>
            <a:pPr indent="-2476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Calibri"/>
              <a:buChar char="o"/>
            </a:pPr>
            <a:r>
              <a:rPr lang="en-GB" sz="1700"/>
              <a:t>SIM4RDM:  Building Collaborations to address research data management workshop</a:t>
            </a:r>
            <a:endParaRPr sz="2700"/>
          </a:p>
          <a:p>
            <a:pPr indent="-2476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Calibri"/>
              <a:buChar char="o"/>
            </a:pPr>
            <a:r>
              <a:rPr lang="en-GB" sz="1700"/>
              <a:t>APARSEN-EUDAT-SCIDIP-ES Workshop on Data Preservation and Re-use</a:t>
            </a:r>
            <a:endParaRPr sz="27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2100"/>
              <a:t>Focus on emerging professionals :  </a:t>
            </a:r>
            <a:endParaRPr sz="3100"/>
          </a:p>
          <a:p>
            <a:pPr indent="-2476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Calibri"/>
              <a:buChar char="o"/>
            </a:pPr>
            <a:r>
              <a:rPr lang="en-GB" sz="1700"/>
              <a:t>RDA/EU sponsored 22 European Early Career Researchers and Scientists</a:t>
            </a:r>
            <a:endParaRPr sz="2700"/>
          </a:p>
          <a:p>
            <a:pPr indent="-2476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Calibri"/>
              <a:buChar char="o"/>
            </a:pPr>
            <a:r>
              <a:rPr lang="en-GB" sz="1700"/>
              <a:t>RDA/US sponsored 8 Student Interns</a:t>
            </a:r>
            <a:endParaRPr sz="2700"/>
          </a:p>
        </p:txBody>
      </p:sp>
      <p:sp>
        <p:nvSpPr>
          <p:cNvPr id="1000" name="Google Shape;1000;p7"/>
          <p:cNvSpPr txBox="1"/>
          <p:nvPr>
            <p:ph idx="11" type="ftr"/>
          </p:nvPr>
        </p:nvSpPr>
        <p:spPr>
          <a:xfrm>
            <a:off x="3350549" y="6425625"/>
            <a:ext cx="5490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</a:t>
            </a:r>
            <a:endParaRPr/>
          </a:p>
        </p:txBody>
      </p:sp>
      <p:sp>
        <p:nvSpPr>
          <p:cNvPr id="1001" name="Google Shape;1001;p7"/>
          <p:cNvSpPr/>
          <p:nvPr/>
        </p:nvSpPr>
        <p:spPr>
          <a:xfrm>
            <a:off x="76199" y="5946722"/>
            <a:ext cx="7984385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https://www.rd-alliance.org/plenaries/rda-third-plenary-meeting-dublin-ireland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4388" y="1662274"/>
            <a:ext cx="2571197" cy="346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8"/>
          <p:cNvSpPr txBox="1"/>
          <p:nvPr>
            <p:ph type="title"/>
          </p:nvPr>
        </p:nvSpPr>
        <p:spPr>
          <a:xfrm>
            <a:off x="2064250" y="169025"/>
            <a:ext cx="8804700" cy="12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ct val="100000"/>
              <a:buFont typeface="Calibri"/>
              <a:buNone/>
            </a:pPr>
            <a:r>
              <a:rPr lang="en-GB">
                <a:solidFill>
                  <a:srgbClr val="4C661A"/>
                </a:solidFill>
              </a:rPr>
              <a:t>RDA Plenary 4 (Amsterdam)</a:t>
            </a:r>
            <a:br>
              <a:rPr lang="en-GB">
                <a:solidFill>
                  <a:srgbClr val="4C661A"/>
                </a:solidFill>
              </a:rPr>
            </a:br>
            <a:r>
              <a:rPr lang="en-GB">
                <a:solidFill>
                  <a:srgbClr val="4C661A"/>
                </a:solidFill>
              </a:rPr>
              <a:t>22-24 September 2014</a:t>
            </a:r>
            <a:endParaRPr>
              <a:solidFill>
                <a:srgbClr val="4C661A"/>
              </a:solidFill>
            </a:endParaRPr>
          </a:p>
        </p:txBody>
      </p:sp>
      <p:sp>
        <p:nvSpPr>
          <p:cNvPr id="1008" name="Google Shape;1008;p8"/>
          <p:cNvSpPr txBox="1"/>
          <p:nvPr>
            <p:ph idx="1" type="body"/>
          </p:nvPr>
        </p:nvSpPr>
        <p:spPr>
          <a:xfrm>
            <a:off x="1680947" y="1922373"/>
            <a:ext cx="5843208" cy="441762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1" lang="en-GB" sz="1600">
                <a:latin typeface="Gisha"/>
                <a:ea typeface="Gisha"/>
                <a:cs typeface="Gisha"/>
                <a:sym typeface="Gisha"/>
              </a:rPr>
              <a:t>Co-located conferences</a:t>
            </a:r>
            <a:r>
              <a:rPr lang="en-GB" sz="1600">
                <a:latin typeface="Gisha"/>
                <a:ea typeface="Gisha"/>
                <a:cs typeface="Gisha"/>
                <a:sym typeface="Gisha"/>
              </a:rPr>
              <a:t>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GB" sz="1600">
                <a:latin typeface="Gisha"/>
                <a:ea typeface="Gisha"/>
                <a:cs typeface="Gisha"/>
                <a:sym typeface="Gisha"/>
              </a:rPr>
              <a:t>EUDAT Conference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GB" sz="1600">
                <a:latin typeface="Gisha"/>
                <a:ea typeface="Gisha"/>
                <a:cs typeface="Gisha"/>
                <a:sym typeface="Gisha"/>
              </a:rPr>
              <a:t>Crowd Computing 2014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GB" sz="1600">
                <a:latin typeface="Gisha"/>
                <a:ea typeface="Gisha"/>
                <a:cs typeface="Gisha"/>
                <a:sym typeface="Gisha"/>
              </a:rPr>
              <a:t>Data Seal of Approval Conference 2014, etc.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1" lang="en-GB" sz="1600">
                <a:latin typeface="Gisha"/>
                <a:ea typeface="Gisha"/>
                <a:cs typeface="Gisha"/>
                <a:sym typeface="Gisha"/>
              </a:rPr>
              <a:t>1st RDA deliverables </a:t>
            </a:r>
            <a:r>
              <a:rPr lang="en-GB" sz="1600">
                <a:latin typeface="Gisha"/>
                <a:ea typeface="Gisha"/>
                <a:cs typeface="Gisha"/>
                <a:sym typeface="Gisha"/>
              </a:rPr>
              <a:t>presented: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GB" sz="1600">
                <a:latin typeface="Gisha"/>
                <a:ea typeface="Gisha"/>
                <a:cs typeface="Gisha"/>
                <a:sym typeface="Gisha"/>
              </a:rPr>
              <a:t>Data Type Registries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GB" sz="1600">
                <a:latin typeface="Gisha"/>
                <a:ea typeface="Gisha"/>
                <a:cs typeface="Gisha"/>
                <a:sym typeface="Gisha"/>
              </a:rPr>
              <a:t>PID Information Types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GB" sz="1600">
                <a:latin typeface="Gisha"/>
                <a:ea typeface="Gisha"/>
                <a:cs typeface="Gisha"/>
                <a:sym typeface="Gisha"/>
              </a:rPr>
              <a:t>Practical Policy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GB" sz="1600">
                <a:latin typeface="Gisha"/>
                <a:ea typeface="Gisha"/>
                <a:cs typeface="Gisha"/>
                <a:sym typeface="Gisha"/>
              </a:rPr>
              <a:t>Data Foundation and Terminology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1" lang="en-GB" sz="1600">
                <a:latin typeface="Gisha"/>
                <a:ea typeface="Gisha"/>
                <a:cs typeface="Gisha"/>
                <a:sym typeface="Gisha"/>
              </a:rPr>
              <a:t>Focus on emerging professionals </a:t>
            </a:r>
            <a:r>
              <a:rPr lang="en-GB" sz="1600">
                <a:latin typeface="Gisha"/>
                <a:ea typeface="Gisha"/>
                <a:cs typeface="Gisha"/>
                <a:sym typeface="Gisha"/>
              </a:rPr>
              <a:t>: 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GB" sz="1600">
                <a:latin typeface="Gisha"/>
                <a:ea typeface="Gisha"/>
                <a:cs typeface="Gisha"/>
                <a:sym typeface="Gisha"/>
              </a:rPr>
              <a:t>RDA/EU sponsored 14 European Early Career Researchers and Scientists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GB" sz="1600">
                <a:latin typeface="Gisha"/>
                <a:ea typeface="Gisha"/>
                <a:cs typeface="Gisha"/>
                <a:sym typeface="Gisha"/>
              </a:rPr>
              <a:t>RDA/US sponsored 8 Student Interns and 5 Early Career and Student Fellows</a:t>
            </a:r>
            <a:endParaRPr/>
          </a:p>
        </p:txBody>
      </p:sp>
      <p:pic>
        <p:nvPicPr>
          <p:cNvPr id="1009" name="Google Shape;1009;p8"/>
          <p:cNvPicPr preferRelativeResize="0"/>
          <p:nvPr/>
        </p:nvPicPr>
        <p:blipFill rotWithShape="1">
          <a:blip r:embed="rId4">
            <a:alphaModFix/>
          </a:blip>
          <a:srcRect b="4821" l="14201" r="14068" t="13617"/>
          <a:stretch/>
        </p:blipFill>
        <p:spPr>
          <a:xfrm>
            <a:off x="7081928" y="1738526"/>
            <a:ext cx="2532460" cy="162044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https://lh3.googleusercontent.com/yPka-2feAr67sJeozEUqCejqHj4dhKR_txPPyuKeZP8=w749-h500" id="1010" name="Google Shape;1010;p8"/>
          <p:cNvPicPr preferRelativeResize="0"/>
          <p:nvPr/>
        </p:nvPicPr>
        <p:blipFill rotWithShape="1">
          <a:blip r:embed="rId5">
            <a:alphaModFix/>
          </a:blip>
          <a:srcRect b="0" l="0" r="8691" t="16687"/>
          <a:stretch/>
        </p:blipFill>
        <p:spPr>
          <a:xfrm>
            <a:off x="6797369" y="3372651"/>
            <a:ext cx="2817019" cy="171688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11" name="Google Shape;1011;p8"/>
          <p:cNvSpPr txBox="1"/>
          <p:nvPr/>
        </p:nvSpPr>
        <p:spPr>
          <a:xfrm>
            <a:off x="9177257" y="5051182"/>
            <a:ext cx="3014743" cy="1315256"/>
          </a:xfrm>
          <a:prstGeom prst="rect">
            <a:avLst/>
          </a:prstGeom>
          <a:solidFill>
            <a:srgbClr val="9CC2E5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A618"/>
              </a:buClr>
              <a:buSzPts val="1600"/>
              <a:buFont typeface="Noto Sans Symbols"/>
              <a:buNone/>
            </a:pPr>
            <a:r>
              <a:rPr b="0" i="1" lang="en-GB" sz="1600" u="none" cap="none" strike="noStrike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Theme:  “</a:t>
            </a:r>
            <a:r>
              <a:rPr b="1" i="0" lang="en-GB" sz="1600" u="none" cap="none" strike="noStrike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Reaping the Fruits</a:t>
            </a:r>
            <a:r>
              <a:rPr b="0" i="1" lang="en-GB" sz="1600" u="none" cap="none" strike="noStrike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8A618"/>
              </a:buClr>
              <a:buSzPts val="1600"/>
              <a:buFont typeface="Noto Sans Symbols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550 attendees from 40+ countries &amp; Co-hosted by DANS, Netherlands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8"/>
          <p:cNvSpPr txBox="1"/>
          <p:nvPr>
            <p:ph idx="11" type="ftr"/>
          </p:nvPr>
        </p:nvSpPr>
        <p:spPr>
          <a:xfrm>
            <a:off x="3887449" y="6366450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 | @rda_europe</a:t>
            </a:r>
            <a:endParaRPr/>
          </a:p>
        </p:txBody>
      </p:sp>
      <p:sp>
        <p:nvSpPr>
          <p:cNvPr id="1013" name="Google Shape;1013;p8"/>
          <p:cNvSpPr/>
          <p:nvPr/>
        </p:nvSpPr>
        <p:spPr>
          <a:xfrm>
            <a:off x="27845" y="5985940"/>
            <a:ext cx="9291380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https://www.rd-alliance.org/plenaries/rda-fourth-plenary-meeting-amsterdam-netherlands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9"/>
          <p:cNvSpPr txBox="1"/>
          <p:nvPr>
            <p:ph type="title"/>
          </p:nvPr>
        </p:nvSpPr>
        <p:spPr>
          <a:xfrm>
            <a:off x="2284510" y="553951"/>
            <a:ext cx="6725100" cy="735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ct val="100000"/>
              <a:buFont typeface="Calibri"/>
              <a:buNone/>
            </a:pPr>
            <a:r>
              <a:rPr lang="en-GB">
                <a:solidFill>
                  <a:srgbClr val="4C661A"/>
                </a:solidFill>
              </a:rPr>
              <a:t>RDA Plenary 5 (San Diego, CA) 8-11 March 2015</a:t>
            </a:r>
            <a:endParaRPr>
              <a:solidFill>
                <a:srgbClr val="4C661A"/>
              </a:solidFill>
            </a:endParaRPr>
          </a:p>
        </p:txBody>
      </p:sp>
      <p:sp>
        <p:nvSpPr>
          <p:cNvPr id="1019" name="Google Shape;1019;p9"/>
          <p:cNvSpPr txBox="1"/>
          <p:nvPr>
            <p:ph idx="1" type="body"/>
          </p:nvPr>
        </p:nvSpPr>
        <p:spPr>
          <a:xfrm>
            <a:off x="1867982" y="1771736"/>
            <a:ext cx="5425247" cy="43895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b="1" lang="en-GB" sz="1700">
                <a:latin typeface="Gisha"/>
                <a:ea typeface="Gisha"/>
                <a:cs typeface="Gisha"/>
                <a:sym typeface="Gisha"/>
              </a:rPr>
              <a:t>1</a:t>
            </a:r>
            <a:r>
              <a:rPr b="1" baseline="30000" lang="en-GB" sz="1700">
                <a:latin typeface="Gisha"/>
                <a:ea typeface="Gisha"/>
                <a:cs typeface="Gisha"/>
                <a:sym typeface="Gisha"/>
              </a:rPr>
              <a:t>st</a:t>
            </a:r>
            <a:r>
              <a:rPr b="1" lang="en-GB" sz="1700">
                <a:latin typeface="Gisha"/>
                <a:ea typeface="Gisha"/>
                <a:cs typeface="Gisha"/>
                <a:sym typeface="Gisha"/>
              </a:rPr>
              <a:t> Adoption Day &amp; Large scale data projects meeting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b="1" lang="en-GB" sz="1700">
                <a:latin typeface="Gisha"/>
                <a:ea typeface="Gisha"/>
                <a:cs typeface="Gisha"/>
                <a:sym typeface="Gisha"/>
              </a:rPr>
              <a:t>2</a:t>
            </a:r>
            <a:r>
              <a:rPr b="1" baseline="30000" lang="en-GB" sz="1700">
                <a:latin typeface="Gisha"/>
                <a:ea typeface="Gisha"/>
                <a:cs typeface="Gisha"/>
                <a:sym typeface="Gisha"/>
              </a:rPr>
              <a:t>nd</a:t>
            </a:r>
            <a:r>
              <a:rPr b="1" lang="en-GB" sz="1700">
                <a:latin typeface="Gisha"/>
                <a:ea typeface="Gisha"/>
                <a:cs typeface="Gisha"/>
                <a:sym typeface="Gisha"/>
              </a:rPr>
              <a:t> Set of RDA deliverables </a:t>
            </a:r>
            <a:r>
              <a:rPr lang="en-GB" sz="1700">
                <a:latin typeface="Gisha"/>
                <a:ea typeface="Gisha"/>
                <a:cs typeface="Gisha"/>
                <a:sym typeface="Gisha"/>
              </a:rPr>
              <a:t>presented: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Noto Sans Symbols"/>
              <a:buChar char="▪"/>
            </a:pPr>
            <a:r>
              <a:rPr lang="en-GB" sz="1700">
                <a:latin typeface="Gisha"/>
                <a:ea typeface="Gisha"/>
                <a:cs typeface="Gisha"/>
                <a:sym typeface="Gisha"/>
              </a:rPr>
              <a:t>Data Citation: Making Data Citable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Noto Sans Symbols"/>
              <a:buChar char="▪"/>
            </a:pPr>
            <a:r>
              <a:rPr lang="en-GB" sz="1700">
                <a:latin typeface="Gisha"/>
                <a:ea typeface="Gisha"/>
                <a:cs typeface="Gisha"/>
                <a:sym typeface="Gisha"/>
              </a:rPr>
              <a:t>Data Description Registry Interoperability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Noto Sans Symbols"/>
              <a:buChar char="▪"/>
            </a:pPr>
            <a:r>
              <a:rPr lang="en-GB" sz="1700">
                <a:latin typeface="Gisha"/>
                <a:ea typeface="Gisha"/>
                <a:cs typeface="Gisha"/>
                <a:sym typeface="Gisha"/>
              </a:rPr>
              <a:t>Metadata Standards Directory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Noto Sans Symbols"/>
              <a:buChar char="▪"/>
            </a:pPr>
            <a:r>
              <a:rPr lang="en-GB" sz="1700">
                <a:latin typeface="Gisha"/>
                <a:ea typeface="Gisha"/>
                <a:cs typeface="Gisha"/>
                <a:sym typeface="Gisha"/>
              </a:rPr>
              <a:t>Wheat Data Interoperability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b="1" lang="en-GB" sz="1700">
                <a:latin typeface="Gisha"/>
                <a:ea typeface="Gisha"/>
                <a:cs typeface="Gisha"/>
                <a:sym typeface="Gisha"/>
              </a:rPr>
              <a:t>Focus on emerging professionals :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lang="en-GB" sz="1700">
                <a:latin typeface="Gisha"/>
                <a:ea typeface="Gisha"/>
                <a:cs typeface="Gisha"/>
                <a:sym typeface="Gisha"/>
              </a:rPr>
              <a:t>RDA/EU sponsored 5 European Early Career Researchers and Scientists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lang="en-GB" sz="1700">
                <a:latin typeface="Gisha"/>
                <a:ea typeface="Gisha"/>
                <a:cs typeface="Gisha"/>
                <a:sym typeface="Gisha"/>
              </a:rPr>
              <a:t>RDA/US sponsored 5 Fellowship winners</a:t>
            </a:r>
            <a:endParaRPr/>
          </a:p>
          <a:p>
            <a:pPr indent="-1619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None/>
            </a:pPr>
            <a:r>
              <a:t/>
            </a:r>
            <a:endParaRPr sz="1050">
              <a:latin typeface="Gisha"/>
              <a:ea typeface="Gisha"/>
              <a:cs typeface="Gisha"/>
              <a:sym typeface="Gisha"/>
            </a:endParaRPr>
          </a:p>
        </p:txBody>
      </p:sp>
      <p:pic>
        <p:nvPicPr>
          <p:cNvPr id="1020" name="Google Shape;102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2558" y="3180985"/>
            <a:ext cx="2857500" cy="1907381"/>
          </a:xfrm>
          <a:prstGeom prst="rect">
            <a:avLst/>
          </a:prstGeom>
          <a:noFill/>
          <a:ln cap="flat" cmpd="sng" w="9525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021" name="Google Shape;102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1309" y="4825601"/>
            <a:ext cx="1982391" cy="1568054"/>
          </a:xfrm>
          <a:prstGeom prst="rect">
            <a:avLst/>
          </a:prstGeom>
          <a:noFill/>
          <a:ln cap="flat" cmpd="sng" w="9525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22" name="Google Shape;1022;p9"/>
          <p:cNvSpPr txBox="1"/>
          <p:nvPr/>
        </p:nvSpPr>
        <p:spPr>
          <a:xfrm>
            <a:off x="6803572" y="1771736"/>
            <a:ext cx="3110128" cy="1409248"/>
          </a:xfrm>
          <a:prstGeom prst="rect">
            <a:avLst/>
          </a:prstGeom>
          <a:solidFill>
            <a:srgbClr val="9CC2E5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A618"/>
              </a:buClr>
              <a:buSzPts val="1600"/>
              <a:buFont typeface="Noto Sans Symbols"/>
              <a:buNone/>
            </a:pPr>
            <a:r>
              <a:rPr b="0" i="1" lang="en-GB" sz="1600" u="none" cap="none" strike="noStrike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Theme:  “</a:t>
            </a:r>
            <a:r>
              <a:rPr b="1" i="0" lang="en-GB" sz="1600" u="none" cap="none" strike="noStrike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Adopt-a-Deliverable</a:t>
            </a:r>
            <a:r>
              <a:rPr b="0" i="1" lang="en-GB" sz="1600" u="none" cap="none" strike="noStrike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8A618"/>
              </a:buClr>
              <a:buSzPts val="1600"/>
              <a:buFont typeface="Noto Sans Symbols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385 attendees from 30 countries &amp; Supported by the San Diego Super Computing Center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9"/>
          <p:cNvSpPr txBox="1"/>
          <p:nvPr>
            <p:ph idx="11" type="ftr"/>
          </p:nvPr>
        </p:nvSpPr>
        <p:spPr>
          <a:xfrm>
            <a:off x="3869149" y="6445175"/>
            <a:ext cx="549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rd-alliance.org 		@resdatall | @rda_europe</a:t>
            </a:r>
            <a:endParaRPr/>
          </a:p>
        </p:txBody>
      </p:sp>
      <p:sp>
        <p:nvSpPr>
          <p:cNvPr id="1024" name="Google Shape;1024;p9"/>
          <p:cNvSpPr txBox="1"/>
          <p:nvPr/>
        </p:nvSpPr>
        <p:spPr>
          <a:xfrm>
            <a:off x="35170" y="5924138"/>
            <a:ext cx="7784247" cy="369332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https://www.rd-alliance.org/plenaries/rda-fifth-plenary-meeting-san-diego-ca-us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with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ithout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without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without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DBCE2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with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with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2019-12-12T11:42:02Z</dcterms:created>
  <dc:creator>Bridget Walker</dc:creator>
</cp:coreProperties>
</file>