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800" r:id="rId3"/>
  </p:sldMasterIdLst>
  <p:notesMasterIdLst>
    <p:notesMasterId r:id="rId16"/>
  </p:notesMasterIdLst>
  <p:handoutMasterIdLst>
    <p:handoutMasterId r:id="rId17"/>
  </p:handoutMasterIdLst>
  <p:sldIdLst>
    <p:sldId id="307" r:id="rId4"/>
    <p:sldId id="322" r:id="rId5"/>
    <p:sldId id="330" r:id="rId6"/>
    <p:sldId id="331" r:id="rId7"/>
    <p:sldId id="332" r:id="rId8"/>
    <p:sldId id="324" r:id="rId9"/>
    <p:sldId id="323" r:id="rId10"/>
    <p:sldId id="325" r:id="rId11"/>
    <p:sldId id="326" r:id="rId12"/>
    <p:sldId id="327" r:id="rId13"/>
    <p:sldId id="329" r:id="rId14"/>
    <p:sldId id="334" r:id="rId15"/>
  </p:sldIdLst>
  <p:sldSz cx="9144000" cy="6858000" type="screen4x3"/>
  <p:notesSz cx="9874250" cy="679767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D"/>
    <a:srgbClr val="4D1F71"/>
    <a:srgbClr val="850F01"/>
    <a:srgbClr val="58A618"/>
    <a:srgbClr val="E4D700"/>
    <a:srgbClr val="9A9B9C"/>
    <a:srgbClr val="703D29"/>
    <a:srgbClr val="D96A2C"/>
    <a:srgbClr val="CC6021"/>
    <a:srgbClr val="C5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8" autoAdjust="0"/>
    <p:restoredTop sz="96687" autoAdjust="0"/>
  </p:normalViewPr>
  <p:slideViewPr>
    <p:cSldViewPr>
      <p:cViewPr varScale="1">
        <p:scale>
          <a:sx n="65" d="100"/>
          <a:sy n="65" d="100"/>
        </p:scale>
        <p:origin x="6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416" y="-48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0386A-191B-2447-BC5D-2ECD1D147332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E65BF-53FF-5C4E-B10D-72129451ED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780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FA21091-5BA2-AC44-833F-B265DB045E52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9988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133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15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19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40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322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67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336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62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17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1" y="2132856"/>
            <a:ext cx="7272808" cy="2232248"/>
          </a:xfrm>
          <a:prstGeom prst="rect">
            <a:avLst/>
          </a:prstGeom>
        </p:spPr>
        <p:txBody>
          <a:bodyPr anchor="ctr"/>
          <a:lstStyle>
            <a:lvl1pPr algn="ctr">
              <a:defRPr sz="3000" b="1" i="0">
                <a:solidFill>
                  <a:schemeClr val="bg1"/>
                </a:solidFill>
                <a:latin typeface=""/>
                <a:cs typeface="Trebuchet MS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88104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19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8137599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2800" b="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76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3888432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755576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2800" b="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052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2434-B16A-4783-A8F5-452CF6B63BFC}" type="datetimeFigureOut">
              <a:rPr lang="de-DE" smtClean="0"/>
              <a:pPr/>
              <a:t>16.09.2016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EACF-9430-499F-8AA2-E9A5F0F784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3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2434-B16A-4783-A8F5-452CF6B63BFC}" type="datetimeFigureOut">
              <a:rPr lang="de-DE" smtClean="0"/>
              <a:pPr/>
              <a:t>16.09.2016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EACF-9430-499F-8AA2-E9A5F0F784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37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232248"/>
          </a:xfrm>
          <a:prstGeom prst="rect">
            <a:avLst/>
          </a:prstGeom>
        </p:spPr>
        <p:txBody>
          <a:bodyPr vert="horz" anchor="ctr" anchorCtr="0"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8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1" y="2132856"/>
            <a:ext cx="7272808" cy="2232248"/>
          </a:xfrm>
          <a:prstGeom prst="rect">
            <a:avLst/>
          </a:prstGeom>
        </p:spPr>
        <p:txBody>
          <a:bodyPr anchor="ctr"/>
          <a:lstStyle>
            <a:lvl1pPr algn="ctr">
              <a:defRPr sz="3000" b="1" i="0">
                <a:solidFill>
                  <a:schemeClr val="bg1"/>
                </a:solidFill>
                <a:latin typeface=""/>
                <a:cs typeface="Trebuchet MS"/>
              </a:defRPr>
            </a:lvl1pPr>
          </a:lstStyle>
          <a:p>
            <a:pPr lvl="0"/>
            <a:r>
              <a:rPr lang="en-AU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309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8137599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71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3888432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755576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601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9" r:id="rId2"/>
    <p:sldLayoutId id="2147483790" r:id="rId3"/>
    <p:sldLayoutId id="2147483805" r:id="rId4"/>
    <p:sldLayoutId id="2147483806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0">
          <a:solidFill>
            <a:schemeClr val="bg1"/>
          </a:solidFill>
          <a:latin typeface=""/>
          <a:ea typeface="ＭＳ Ｐゴシック" charset="0"/>
          <a:cs typeface="Trebuchet M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879600" algn="l"/>
        </a:tabLst>
        <a:defRPr sz="1600">
          <a:solidFill>
            <a:schemeClr val="bg1"/>
          </a:solidFill>
          <a:latin typeface="Trebuchet MS"/>
          <a:ea typeface="ＭＳ Ｐゴシック" charset="0"/>
          <a:cs typeface="Trebuchet MS"/>
        </a:defRPr>
      </a:lvl1pPr>
      <a:lvl2pPr marL="811213" indent="-3540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19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7960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271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8316416" y="332656"/>
            <a:ext cx="584200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fld id="{7252A759-CE90-8E4D-8205-5455BBF991FC}" type="slidenum">
              <a:rPr lang="en-AU" sz="1000" b="0">
                <a:solidFill>
                  <a:srgbClr val="58A618"/>
                </a:solidFill>
                <a:latin typeface=""/>
                <a:cs typeface="Trebuchet MS"/>
              </a:rPr>
              <a:pPr algn="r">
                <a:defRPr/>
              </a:pPr>
              <a:t>‹Nr.›</a:t>
            </a:fld>
            <a:endParaRPr lang="en-AU" sz="1000" b="0" dirty="0">
              <a:solidFill>
                <a:srgbClr val="58A618"/>
              </a:solidFill>
              <a:latin typeface="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7347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3data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7272808" cy="2232248"/>
          </a:xfrm>
        </p:spPr>
        <p:txBody>
          <a:bodyPr anchor="t" anchorCtr="0"/>
          <a:lstStyle/>
          <a:p>
            <a:br>
              <a:rPr lang="en-US" dirty="0"/>
            </a:br>
            <a:r>
              <a:rPr lang="en-US" dirty="0" err="1"/>
              <a:t>DFIG</a:t>
            </a:r>
            <a:r>
              <a:rPr lang="en-US" dirty="0"/>
              <a:t> Core Session</a:t>
            </a:r>
            <a:br>
              <a:rPr lang="en-US" dirty="0"/>
            </a:br>
            <a:r>
              <a:rPr lang="en-US" dirty="0"/>
              <a:t>- where are we, where to go - </a:t>
            </a:r>
            <a:br>
              <a:rPr lang="en-US" dirty="0"/>
            </a:br>
            <a:br>
              <a:rPr lang="en-US" dirty="0"/>
            </a:br>
            <a:r>
              <a:rPr lang="en-US" sz="1600" dirty="0"/>
              <a:t>A</a:t>
            </a:r>
            <a:r>
              <a:rPr lang="en-US" sz="1600" b="0" dirty="0"/>
              <a:t>lan </a:t>
            </a:r>
            <a:r>
              <a:rPr lang="en-US" sz="1600" b="0" dirty="0" err="1"/>
              <a:t>Blatecky</a:t>
            </a:r>
            <a:r>
              <a:rPr lang="en-US" sz="1600" b="0" dirty="0"/>
              <a:t>, Peter Wittenburg, </a:t>
            </a:r>
            <a:r>
              <a:rPr lang="en-US" sz="1600" b="0" dirty="0" err="1"/>
              <a:t>Yunkiang</a:t>
            </a:r>
            <a:r>
              <a:rPr lang="en-US" sz="1600" b="0" dirty="0"/>
              <a:t> Zhu</a:t>
            </a:r>
          </a:p>
        </p:txBody>
      </p:sp>
    </p:spTree>
    <p:extLst>
      <p:ext uri="{BB962C8B-B14F-4D97-AF65-F5344CB8AC3E}">
        <p14:creationId xmlns:p14="http://schemas.microsoft.com/office/powerpoint/2010/main" val="46514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610865" y="0"/>
            <a:ext cx="7560840" cy="98107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Guidelines – how to move ahead </a:t>
            </a:r>
          </a:p>
        </p:txBody>
      </p:sp>
      <p:sp>
        <p:nvSpPr>
          <p:cNvPr id="3" name="Rechteck 2"/>
          <p:cNvSpPr/>
          <p:nvPr/>
        </p:nvSpPr>
        <p:spPr>
          <a:xfrm>
            <a:off x="827584" y="155679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Guidelines session in Breakout 1 - summary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Presented the approach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Define bundles &amp; start with the </a:t>
            </a:r>
            <a:r>
              <a:rPr lang="en-GB" sz="2400" b="0" dirty="0" err="1">
                <a:solidFill>
                  <a:schemeClr val="tx1"/>
                </a:solidFill>
              </a:rPr>
              <a:t>PID</a:t>
            </a:r>
            <a:r>
              <a:rPr lang="en-GB" sz="2400" b="0" dirty="0">
                <a:solidFill>
                  <a:schemeClr val="tx1"/>
                </a:solidFill>
              </a:rPr>
              <a:t> bundle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Integrate relevant assertions from initiatives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Build short living charrettes to find common messages and areas of disagreements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Broad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integration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of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practitioners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is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important</a:t>
            </a:r>
            <a:endParaRPr lang="de-DE" sz="24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Have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GEDE</a:t>
            </a:r>
            <a:r>
              <a:rPr lang="de-DE" sz="2400" b="0" dirty="0">
                <a:solidFill>
                  <a:schemeClr val="tx1"/>
                </a:solidFill>
              </a:rPr>
              <a:t> in Europe </a:t>
            </a:r>
            <a:r>
              <a:rPr lang="de-DE" sz="2400" b="0" dirty="0" err="1">
                <a:solidFill>
                  <a:schemeClr val="tx1"/>
                </a:solidFill>
              </a:rPr>
              <a:t>with</a:t>
            </a:r>
            <a:r>
              <a:rPr lang="de-DE" sz="2400" b="0" dirty="0">
                <a:solidFill>
                  <a:schemeClr val="tx1"/>
                </a:solidFill>
              </a:rPr>
              <a:t> 45 </a:t>
            </a:r>
            <a:r>
              <a:rPr lang="de-DE" sz="2400" b="0" dirty="0" err="1">
                <a:solidFill>
                  <a:schemeClr val="tx1"/>
                </a:solidFill>
              </a:rPr>
              <a:t>infras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involved</a:t>
            </a:r>
            <a:endParaRPr lang="de-DE" sz="24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What</a:t>
            </a:r>
            <a:r>
              <a:rPr lang="de-DE" sz="2400" b="0" dirty="0">
                <a:solidFill>
                  <a:schemeClr val="tx1"/>
                </a:solidFill>
              </a:rPr>
              <a:t> in </a:t>
            </a:r>
            <a:r>
              <a:rPr lang="de-DE" sz="2400" b="0" dirty="0" err="1">
                <a:solidFill>
                  <a:schemeClr val="tx1"/>
                </a:solidFill>
              </a:rPr>
              <a:t>other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regions</a:t>
            </a:r>
            <a:r>
              <a:rPr lang="de-DE" sz="2400" b="0" dirty="0">
                <a:solidFill>
                  <a:schemeClr val="tx1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Does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it</a:t>
            </a:r>
            <a:r>
              <a:rPr lang="de-DE" sz="2400" b="0" dirty="0">
                <a:solidFill>
                  <a:schemeClr val="tx1"/>
                </a:solidFill>
              </a:rPr>
              <a:t> all </a:t>
            </a:r>
            <a:r>
              <a:rPr lang="de-DE" sz="2400" b="0" dirty="0" err="1">
                <a:solidFill>
                  <a:schemeClr val="tx1"/>
                </a:solidFill>
              </a:rPr>
              <a:t>make</a:t>
            </a:r>
            <a:r>
              <a:rPr lang="de-DE" sz="2400" b="0" dirty="0">
                <a:solidFill>
                  <a:schemeClr val="tx1"/>
                </a:solidFill>
              </a:rPr>
              <a:t> sense?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Will </a:t>
            </a:r>
            <a:r>
              <a:rPr lang="de-DE" sz="2400" b="0" dirty="0" err="1">
                <a:solidFill>
                  <a:schemeClr val="tx1"/>
                </a:solidFill>
              </a:rPr>
              <a:t>it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work</a:t>
            </a:r>
            <a:r>
              <a:rPr lang="de-DE" sz="2400" b="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987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610865" y="0"/>
            <a:ext cx="7560840" cy="98107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Linking Up with Other Groups</a:t>
            </a:r>
          </a:p>
        </p:txBody>
      </p:sp>
      <p:sp>
        <p:nvSpPr>
          <p:cNvPr id="3" name="Rechteck 2"/>
          <p:cNvSpPr/>
          <p:nvPr/>
        </p:nvSpPr>
        <p:spPr>
          <a:xfrm>
            <a:off x="827584" y="1587564"/>
            <a:ext cx="849694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Publishing Workflow Group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Need to build bridges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Talking about the same core issues from 2 views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Data </a:t>
            </a:r>
            <a:r>
              <a:rPr lang="de-DE" sz="2400" b="0" dirty="0" err="1">
                <a:solidFill>
                  <a:schemeClr val="tx1"/>
                </a:solidFill>
              </a:rPr>
              <a:t>practitioners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view</a:t>
            </a:r>
            <a:r>
              <a:rPr lang="de-DE" sz="2400" b="0" dirty="0">
                <a:solidFill>
                  <a:schemeClr val="tx1"/>
                </a:solidFill>
              </a:rPr>
              <a:t> – </a:t>
            </a:r>
            <a:r>
              <a:rPr lang="de-DE" sz="2400" b="0" dirty="0" err="1">
                <a:solidFill>
                  <a:schemeClr val="tx1"/>
                </a:solidFill>
              </a:rPr>
              <a:t>from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the</a:t>
            </a:r>
            <a:r>
              <a:rPr lang="de-DE" sz="2400" b="0" dirty="0">
                <a:solidFill>
                  <a:schemeClr val="tx1"/>
                </a:solidFill>
              </a:rPr>
              <a:t> lab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Data </a:t>
            </a:r>
            <a:r>
              <a:rPr lang="de-DE" sz="2400" b="0" dirty="0" err="1">
                <a:solidFill>
                  <a:schemeClr val="tx1"/>
                </a:solidFill>
              </a:rPr>
              <a:t>publication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view</a:t>
            </a:r>
            <a:r>
              <a:rPr lang="de-DE" sz="2400" b="0" dirty="0">
                <a:solidFill>
                  <a:schemeClr val="tx1"/>
                </a:solidFill>
              </a:rPr>
              <a:t> – </a:t>
            </a:r>
            <a:r>
              <a:rPr lang="de-DE" sz="2400" b="0" dirty="0" err="1">
                <a:solidFill>
                  <a:schemeClr val="tx1"/>
                </a:solidFill>
              </a:rPr>
              <a:t>from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the</a:t>
            </a:r>
            <a:r>
              <a:rPr lang="de-DE" sz="2400" b="0" dirty="0">
                <a:solidFill>
                  <a:schemeClr val="tx1"/>
                </a:solidFill>
              </a:rPr>
              <a:t> publishing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Do </a:t>
            </a:r>
            <a:r>
              <a:rPr lang="de-DE" sz="2400" b="0" dirty="0" err="1">
                <a:solidFill>
                  <a:schemeClr val="tx1"/>
                </a:solidFill>
              </a:rPr>
              <a:t>we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need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to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respect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each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other</a:t>
            </a:r>
            <a:r>
              <a:rPr lang="de-DE" sz="2400" b="0" dirty="0">
                <a:solidFill>
                  <a:schemeClr val="tx1"/>
                </a:solidFill>
              </a:rPr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0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chemeClr val="tx1"/>
                </a:solidFill>
              </a:rPr>
              <a:t>Brokering</a:t>
            </a:r>
            <a:r>
              <a:rPr lang="de-DE" sz="2400" dirty="0">
                <a:solidFill>
                  <a:schemeClr val="tx1"/>
                </a:solidFill>
              </a:rPr>
              <a:t> Group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Brokering</a:t>
            </a:r>
            <a:r>
              <a:rPr lang="de-DE" sz="2400" b="0" dirty="0">
                <a:solidFill>
                  <a:schemeClr val="tx1"/>
                </a:solidFill>
              </a:rPr>
              <a:t>: </a:t>
            </a:r>
            <a:r>
              <a:rPr lang="de-DE" sz="2400" b="0" dirty="0" err="1">
                <a:solidFill>
                  <a:schemeClr val="tx1"/>
                </a:solidFill>
              </a:rPr>
              <a:t>use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external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services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Where</a:t>
            </a:r>
            <a:r>
              <a:rPr lang="de-DE" sz="2400" b="0" dirty="0">
                <a:solidFill>
                  <a:schemeClr val="tx1"/>
                </a:solidFill>
              </a:rPr>
              <a:t> in </a:t>
            </a:r>
            <a:r>
              <a:rPr lang="de-DE" sz="2400" b="0" dirty="0" err="1">
                <a:solidFill>
                  <a:schemeClr val="tx1"/>
                </a:solidFill>
              </a:rPr>
              <a:t>the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cycle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could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brokering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help</a:t>
            </a:r>
            <a:r>
              <a:rPr lang="de-DE" sz="2400" b="0" dirty="0">
                <a:solidFill>
                  <a:schemeClr val="tx1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Which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components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should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be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offered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by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external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SP</a:t>
            </a:r>
            <a:r>
              <a:rPr lang="de-DE" sz="2400" b="0" dirty="0">
                <a:solidFill>
                  <a:schemeClr val="tx1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PID</a:t>
            </a:r>
            <a:r>
              <a:rPr lang="de-DE" sz="2400" b="0" dirty="0">
                <a:solidFill>
                  <a:schemeClr val="tx1"/>
                </a:solidFill>
              </a:rPr>
              <a:t> System, </a:t>
            </a:r>
            <a:r>
              <a:rPr lang="de-DE" sz="2400" b="0" dirty="0" err="1">
                <a:solidFill>
                  <a:schemeClr val="tx1"/>
                </a:solidFill>
              </a:rPr>
              <a:t>Authorisation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records</a:t>
            </a:r>
            <a:r>
              <a:rPr lang="de-DE" sz="2400" b="0" dirty="0">
                <a:solidFill>
                  <a:schemeClr val="tx1"/>
                </a:solidFill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85130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610865" y="0"/>
            <a:ext cx="7560840" cy="98107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</p:txBody>
      </p:sp>
      <p:sp>
        <p:nvSpPr>
          <p:cNvPr id="3" name="Rechteck 2"/>
          <p:cNvSpPr/>
          <p:nvPr/>
        </p:nvSpPr>
        <p:spPr>
          <a:xfrm>
            <a:off x="899592" y="1268760"/>
            <a:ext cx="77775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1: Discussion about Guidelines/Recommendations </a:t>
            </a:r>
            <a:endParaRPr lang="de-DE" sz="1600" b="0" dirty="0">
              <a:solidFill>
                <a:schemeClr val="tx1"/>
              </a:solidFill>
            </a:endParaRPr>
          </a:p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2: configuration building and Minimal </a:t>
            </a:r>
            <a:r>
              <a:rPr lang="en-GB" sz="1600" b="0" dirty="0" err="1">
                <a:solidFill>
                  <a:schemeClr val="tx1"/>
                </a:solidFill>
              </a:rPr>
              <a:t>PID</a:t>
            </a:r>
            <a:r>
              <a:rPr lang="en-GB" sz="1600" b="0" dirty="0">
                <a:solidFill>
                  <a:schemeClr val="tx1"/>
                </a:solidFill>
              </a:rPr>
              <a:t> Types </a:t>
            </a:r>
            <a:endParaRPr lang="de-DE" sz="1600" b="0" dirty="0">
              <a:solidFill>
                <a:schemeClr val="tx1"/>
              </a:solidFill>
            </a:endParaRPr>
          </a:p>
          <a:p>
            <a:pPr lvl="0"/>
            <a:r>
              <a:rPr lang="en-GB" sz="1600" dirty="0">
                <a:solidFill>
                  <a:schemeClr val="tx1"/>
                </a:solidFill>
              </a:rPr>
              <a:t>Breakout 4: </a:t>
            </a:r>
            <a:r>
              <a:rPr lang="en-GB" sz="1600" dirty="0" err="1">
                <a:solidFill>
                  <a:schemeClr val="tx1"/>
                </a:solidFill>
              </a:rPr>
              <a:t>DFIG</a:t>
            </a:r>
            <a:r>
              <a:rPr lang="en-GB" sz="1600" dirty="0">
                <a:solidFill>
                  <a:schemeClr val="tx1"/>
                </a:solidFill>
              </a:rPr>
              <a:t> Core Session </a:t>
            </a:r>
            <a:endParaRPr lang="de-DE" sz="1600" dirty="0">
              <a:solidFill>
                <a:schemeClr val="tx1"/>
              </a:solidFill>
            </a:endParaRPr>
          </a:p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5: Joint session with Brokering Group</a:t>
            </a:r>
            <a:endParaRPr lang="de-DE" sz="1600" b="0" dirty="0">
              <a:solidFill>
                <a:schemeClr val="tx1"/>
              </a:solidFill>
            </a:endParaRPr>
          </a:p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7: Joint meeting with Publishing Data Workflows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4" y="2780928"/>
            <a:ext cx="83617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0" dirty="0">
                <a:solidFill>
                  <a:schemeClr val="tx1"/>
                </a:solidFill>
              </a:rPr>
              <a:t>11.00	Welcome and overview (Peter)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11.15	Discussion about co-chairing (Zhu)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11.20	Guidelines/Recommendations (Peter)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11.30	Repository Registry Case Statement (Peter)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11.45	Components and configuration building (Larry)</a:t>
            </a:r>
            <a:endParaRPr lang="de-DE" sz="240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12.20	How to go ahead and other issues (Alan) 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12.30	End</a:t>
            </a:r>
          </a:p>
          <a:p>
            <a:endParaRPr lang="en-GB" sz="2400" b="0" dirty="0">
              <a:solidFill>
                <a:schemeClr val="tx1"/>
              </a:solidFill>
            </a:endParaRPr>
          </a:p>
          <a:p>
            <a:r>
              <a:rPr lang="en-GB" sz="2400" b="0" dirty="0" err="1">
                <a:solidFill>
                  <a:srgbClr val="C00000"/>
                </a:solidFill>
              </a:rPr>
              <a:t>DFIG</a:t>
            </a:r>
            <a:r>
              <a:rPr lang="en-GB" sz="2400" b="0" dirty="0">
                <a:solidFill>
                  <a:srgbClr val="C00000"/>
                </a:solidFill>
              </a:rPr>
              <a:t> is in phase of change – also </a:t>
            </a:r>
            <a:r>
              <a:rPr lang="en-GB" sz="2400" b="0" dirty="0" err="1">
                <a:solidFill>
                  <a:srgbClr val="C00000"/>
                </a:solidFill>
              </a:rPr>
              <a:t>wrt</a:t>
            </a:r>
            <a:r>
              <a:rPr lang="en-GB" sz="2400" b="0" dirty="0">
                <a:solidFill>
                  <a:srgbClr val="C00000"/>
                </a:solidFill>
              </a:rPr>
              <a:t> </a:t>
            </a:r>
            <a:r>
              <a:rPr lang="en-GB" sz="2400" b="0" dirty="0" err="1">
                <a:solidFill>
                  <a:srgbClr val="C00000"/>
                </a:solidFill>
              </a:rPr>
              <a:t>ch</a:t>
            </a:r>
            <a:r>
              <a:rPr lang="en-GB" sz="2400" b="0" dirty="0">
                <a:solidFill>
                  <a:srgbClr val="C00000"/>
                </a:solidFill>
              </a:rPr>
              <a:t>-chairs</a:t>
            </a:r>
            <a:endParaRPr lang="de-DE" sz="24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2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610865" y="0"/>
            <a:ext cx="7560840" cy="98107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</p:txBody>
      </p:sp>
      <p:sp>
        <p:nvSpPr>
          <p:cNvPr id="3" name="Rechteck 2"/>
          <p:cNvSpPr/>
          <p:nvPr/>
        </p:nvSpPr>
        <p:spPr>
          <a:xfrm>
            <a:off x="899592" y="1268760"/>
            <a:ext cx="77775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1: Discussion about Guidelines/Recommendations </a:t>
            </a:r>
            <a:endParaRPr lang="de-DE" sz="1600" b="0" dirty="0">
              <a:solidFill>
                <a:schemeClr val="tx1"/>
              </a:solidFill>
            </a:endParaRPr>
          </a:p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2: configuration building and Minimal </a:t>
            </a:r>
            <a:r>
              <a:rPr lang="en-GB" sz="1600" b="0" dirty="0" err="1">
                <a:solidFill>
                  <a:schemeClr val="tx1"/>
                </a:solidFill>
              </a:rPr>
              <a:t>PID</a:t>
            </a:r>
            <a:r>
              <a:rPr lang="en-GB" sz="1600" b="0" dirty="0">
                <a:solidFill>
                  <a:schemeClr val="tx1"/>
                </a:solidFill>
              </a:rPr>
              <a:t> Types </a:t>
            </a:r>
            <a:endParaRPr lang="de-DE" sz="1600" b="0" dirty="0">
              <a:solidFill>
                <a:schemeClr val="tx1"/>
              </a:solidFill>
            </a:endParaRPr>
          </a:p>
          <a:p>
            <a:pPr lvl="0"/>
            <a:r>
              <a:rPr lang="en-GB" sz="1600" dirty="0">
                <a:solidFill>
                  <a:schemeClr val="tx1"/>
                </a:solidFill>
              </a:rPr>
              <a:t>Breakout 4: </a:t>
            </a:r>
            <a:r>
              <a:rPr lang="en-GB" sz="1600" dirty="0" err="1">
                <a:solidFill>
                  <a:schemeClr val="tx1"/>
                </a:solidFill>
              </a:rPr>
              <a:t>DFIG</a:t>
            </a:r>
            <a:r>
              <a:rPr lang="en-GB" sz="1600" dirty="0">
                <a:solidFill>
                  <a:schemeClr val="tx1"/>
                </a:solidFill>
              </a:rPr>
              <a:t> Core Session </a:t>
            </a:r>
            <a:endParaRPr lang="de-DE" sz="1600" dirty="0">
              <a:solidFill>
                <a:schemeClr val="tx1"/>
              </a:solidFill>
            </a:endParaRPr>
          </a:p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5: Joint session with Brokering Group</a:t>
            </a:r>
            <a:endParaRPr lang="de-DE" sz="1600" b="0" dirty="0">
              <a:solidFill>
                <a:schemeClr val="tx1"/>
              </a:solidFill>
            </a:endParaRPr>
          </a:p>
          <a:p>
            <a:pPr lvl="0"/>
            <a:r>
              <a:rPr lang="en-GB" sz="1600" b="0" dirty="0">
                <a:solidFill>
                  <a:schemeClr val="tx1"/>
                </a:solidFill>
              </a:rPr>
              <a:t>Breakout 7: Joint meeting with Publishing Data Workflows</a:t>
            </a:r>
            <a:endParaRPr lang="de-DE" sz="1600" b="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67544" y="2780928"/>
            <a:ext cx="83617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0" dirty="0">
                <a:solidFill>
                  <a:schemeClr val="tx1"/>
                </a:solidFill>
              </a:rPr>
              <a:t>11.00	Welcome and overview (Peter)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11.15	Discussion about co-chairing (Zhu)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11.20	Guidelines/Recommendations (Peter)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11.30	Repository Registry Case Statement (Peter)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11.45	Components and configuration building (Larry)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12.20	How to go ahead and other </a:t>
            </a:r>
            <a:r>
              <a:rPr lang="en-GB" sz="2400" b="0">
                <a:solidFill>
                  <a:schemeClr val="tx1"/>
                </a:solidFill>
              </a:rPr>
              <a:t>issues (Alan) </a:t>
            </a:r>
            <a:endParaRPr lang="de-DE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12.30	End</a:t>
            </a:r>
          </a:p>
          <a:p>
            <a:endParaRPr lang="en-GB" sz="2400" b="0" dirty="0">
              <a:solidFill>
                <a:schemeClr val="tx1"/>
              </a:solidFill>
            </a:endParaRPr>
          </a:p>
          <a:p>
            <a:r>
              <a:rPr lang="en-GB" sz="2400" b="0" dirty="0" err="1">
                <a:solidFill>
                  <a:srgbClr val="C00000"/>
                </a:solidFill>
              </a:rPr>
              <a:t>DFIG</a:t>
            </a:r>
            <a:r>
              <a:rPr lang="en-GB" sz="2400" b="0" dirty="0">
                <a:solidFill>
                  <a:srgbClr val="C00000"/>
                </a:solidFill>
              </a:rPr>
              <a:t> is in phase of change – also </a:t>
            </a:r>
            <a:r>
              <a:rPr lang="en-GB" sz="2400" b="0" dirty="0" err="1">
                <a:solidFill>
                  <a:srgbClr val="C00000"/>
                </a:solidFill>
              </a:rPr>
              <a:t>wrt</a:t>
            </a:r>
            <a:r>
              <a:rPr lang="en-GB" sz="2400" b="0" dirty="0">
                <a:solidFill>
                  <a:srgbClr val="C00000"/>
                </a:solidFill>
              </a:rPr>
              <a:t> </a:t>
            </a:r>
            <a:r>
              <a:rPr lang="en-GB" sz="2400" b="0" dirty="0" err="1">
                <a:solidFill>
                  <a:srgbClr val="C00000"/>
                </a:solidFill>
              </a:rPr>
              <a:t>ch</a:t>
            </a:r>
            <a:r>
              <a:rPr lang="en-GB" sz="2400" b="0" dirty="0">
                <a:solidFill>
                  <a:srgbClr val="C00000"/>
                </a:solidFill>
              </a:rPr>
              <a:t>-chairs</a:t>
            </a:r>
            <a:endParaRPr lang="de-DE" sz="24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2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832574" y="1196752"/>
            <a:ext cx="172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Data </a:t>
            </a:r>
            <a:r>
              <a:rPr lang="de-DE" sz="1400" dirty="0" err="1">
                <a:solidFill>
                  <a:schemeClr val="tx1"/>
                </a:solidFill>
              </a:rPr>
              <a:t>Foundation</a:t>
            </a:r>
            <a:r>
              <a:rPr lang="de-DE" sz="1400" dirty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de-DE" sz="1400" dirty="0" err="1">
                <a:solidFill>
                  <a:schemeClr val="tx1"/>
                </a:solidFill>
              </a:rPr>
              <a:t>Terminology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09" y="1254097"/>
            <a:ext cx="1164689" cy="93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58873"/>
            <a:ext cx="926976" cy="92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54" y="2348880"/>
            <a:ext cx="907142" cy="90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33274"/>
            <a:ext cx="926976" cy="92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09877"/>
            <a:ext cx="926976" cy="92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54" y="5589997"/>
            <a:ext cx="926976" cy="92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09" y="2347249"/>
            <a:ext cx="1164689" cy="93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09" y="3428499"/>
            <a:ext cx="1164689" cy="93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09" y="4509877"/>
            <a:ext cx="1164689" cy="93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09" y="5589997"/>
            <a:ext cx="1164689" cy="93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mit Pfeil 2"/>
          <p:cNvCxnSpPr/>
          <p:nvPr/>
        </p:nvCxnSpPr>
        <p:spPr>
          <a:xfrm>
            <a:off x="1978952" y="1719973"/>
            <a:ext cx="1469302" cy="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1978952" y="2813125"/>
            <a:ext cx="146930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1978952" y="3894375"/>
            <a:ext cx="1469302" cy="2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1978952" y="4973365"/>
            <a:ext cx="1469302" cy="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endCxn id="4103" idx="1"/>
          </p:cNvCxnSpPr>
          <p:nvPr/>
        </p:nvCxnSpPr>
        <p:spPr>
          <a:xfrm flipV="1">
            <a:off x="1978952" y="6053485"/>
            <a:ext cx="1469302" cy="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2144351" y="2299473"/>
            <a:ext cx="1075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Data Type 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Registry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927685" y="5748096"/>
            <a:ext cx="1508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Practical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Policy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910325" y="4453572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PID</a:t>
            </a:r>
            <a:r>
              <a:rPr lang="de-DE" sz="1400" dirty="0">
                <a:solidFill>
                  <a:schemeClr val="tx1"/>
                </a:solidFill>
              </a:rPr>
              <a:t> Information </a:t>
            </a:r>
          </a:p>
          <a:p>
            <a:pPr algn="ctr"/>
            <a:r>
              <a:rPr lang="de-DE" sz="1400" dirty="0" err="1">
                <a:solidFill>
                  <a:schemeClr val="tx1"/>
                </a:solidFill>
              </a:rPr>
              <a:t>Types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752432" y="3373542"/>
            <a:ext cx="1883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>
                <a:solidFill>
                  <a:schemeClr val="tx1"/>
                </a:solidFill>
              </a:rPr>
              <a:t>Metadata</a:t>
            </a:r>
            <a:r>
              <a:rPr lang="de-DE" sz="1400" dirty="0">
                <a:solidFill>
                  <a:schemeClr val="tx1"/>
                </a:solidFill>
              </a:rPr>
              <a:t> Standards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Directory</a:t>
            </a:r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4355396" y="1742163"/>
            <a:ext cx="734651" cy="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4355396" y="2835315"/>
            <a:ext cx="73465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4355396" y="3916565"/>
            <a:ext cx="734651" cy="2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4355396" y="4995555"/>
            <a:ext cx="734651" cy="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V="1">
            <a:off x="4355396" y="6075675"/>
            <a:ext cx="734651" cy="2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5432038" y="1484784"/>
            <a:ext cx="377058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0" dirty="0">
                <a:solidFill>
                  <a:schemeClr val="tx1"/>
                </a:solidFill>
              </a:rPr>
              <a:t>and </a:t>
            </a:r>
            <a:r>
              <a:rPr lang="de-DE" sz="2800" b="0" dirty="0" err="1">
                <a:solidFill>
                  <a:schemeClr val="tx1"/>
                </a:solidFill>
              </a:rPr>
              <a:t>now</a:t>
            </a:r>
            <a:r>
              <a:rPr lang="de-DE" sz="2800" b="0" dirty="0">
                <a:solidFill>
                  <a:schemeClr val="tx1"/>
                </a:solidFill>
              </a:rPr>
              <a:t>?</a:t>
            </a:r>
          </a:p>
          <a:p>
            <a:r>
              <a:rPr lang="de-DE" sz="2800" b="0" dirty="0" err="1">
                <a:solidFill>
                  <a:schemeClr val="tx1"/>
                </a:solidFill>
              </a:rPr>
              <a:t>are</a:t>
            </a:r>
            <a:r>
              <a:rPr lang="de-DE" sz="2800" b="0" dirty="0">
                <a:solidFill>
                  <a:schemeClr val="tx1"/>
                </a:solidFill>
              </a:rPr>
              <a:t> </a:t>
            </a:r>
            <a:r>
              <a:rPr lang="de-DE" sz="2800" b="0" dirty="0" err="1">
                <a:solidFill>
                  <a:schemeClr val="tx1"/>
                </a:solidFill>
              </a:rPr>
              <a:t>there</a:t>
            </a:r>
            <a:r>
              <a:rPr lang="de-DE" sz="2800" b="0" dirty="0">
                <a:solidFill>
                  <a:schemeClr val="tx1"/>
                </a:solidFill>
              </a:rPr>
              <a:t> links?</a:t>
            </a:r>
          </a:p>
          <a:p>
            <a:r>
              <a:rPr lang="de-DE" sz="2800" b="0" dirty="0" err="1">
                <a:solidFill>
                  <a:schemeClr val="tx1"/>
                </a:solidFill>
              </a:rPr>
              <a:t>shouldn‘t</a:t>
            </a:r>
            <a:r>
              <a:rPr lang="de-DE" sz="2800" b="0" dirty="0">
                <a:solidFill>
                  <a:schemeClr val="tx1"/>
                </a:solidFill>
              </a:rPr>
              <a:t> </a:t>
            </a:r>
            <a:r>
              <a:rPr lang="de-DE" sz="2800" b="0" dirty="0" err="1">
                <a:solidFill>
                  <a:schemeClr val="tx1"/>
                </a:solidFill>
              </a:rPr>
              <a:t>it</a:t>
            </a:r>
            <a:r>
              <a:rPr lang="de-DE" sz="2800" b="0" dirty="0">
                <a:solidFill>
                  <a:schemeClr val="tx1"/>
                </a:solidFill>
              </a:rPr>
              <a:t> all </a:t>
            </a:r>
            <a:r>
              <a:rPr lang="de-DE" sz="2800" b="0" dirty="0" err="1">
                <a:solidFill>
                  <a:schemeClr val="tx1"/>
                </a:solidFill>
              </a:rPr>
              <a:t>come</a:t>
            </a:r>
            <a:r>
              <a:rPr lang="de-DE" sz="2800" b="0" dirty="0">
                <a:solidFill>
                  <a:schemeClr val="tx1"/>
                </a:solidFill>
              </a:rPr>
              <a:t> </a:t>
            </a:r>
          </a:p>
          <a:p>
            <a:r>
              <a:rPr lang="de-DE" sz="2800" b="0" dirty="0" err="1">
                <a:solidFill>
                  <a:schemeClr val="tx1"/>
                </a:solidFill>
              </a:rPr>
              <a:t>together</a:t>
            </a:r>
            <a:r>
              <a:rPr lang="de-DE" sz="2800" b="0" dirty="0">
                <a:solidFill>
                  <a:schemeClr val="tx1"/>
                </a:solidFill>
              </a:rPr>
              <a:t>?</a:t>
            </a:r>
          </a:p>
          <a:p>
            <a:endParaRPr lang="de-DE" sz="2800" b="0" dirty="0">
              <a:solidFill>
                <a:schemeClr val="tx1"/>
              </a:solidFill>
            </a:endParaRPr>
          </a:p>
          <a:p>
            <a:endParaRPr lang="de-DE" sz="2800" b="0" dirty="0">
              <a:solidFill>
                <a:schemeClr val="tx1"/>
              </a:solidFill>
            </a:endParaRPr>
          </a:p>
          <a:p>
            <a:r>
              <a:rPr lang="de-DE" sz="2800" b="0" dirty="0">
                <a:solidFill>
                  <a:schemeClr val="tx1"/>
                </a:solidFill>
              </a:rPr>
              <a:t>Data </a:t>
            </a:r>
            <a:r>
              <a:rPr lang="de-DE" sz="2800" b="0" dirty="0" err="1">
                <a:solidFill>
                  <a:schemeClr val="tx1"/>
                </a:solidFill>
              </a:rPr>
              <a:t>Fabric</a:t>
            </a:r>
            <a:r>
              <a:rPr lang="de-DE" sz="2800" b="0" dirty="0">
                <a:solidFill>
                  <a:schemeClr val="tx1"/>
                </a:solidFill>
              </a:rPr>
              <a:t> 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chemeClr val="tx1"/>
                </a:solidFill>
              </a:rPr>
              <a:t>bring people </a:t>
            </a:r>
            <a:r>
              <a:rPr lang="de-DE" sz="1600" b="0" dirty="0" err="1">
                <a:solidFill>
                  <a:schemeClr val="tx1"/>
                </a:solidFill>
              </a:rPr>
              <a:t>together</a:t>
            </a:r>
            <a:endParaRPr lang="de-DE" sz="16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chemeClr val="tx1"/>
                </a:solidFill>
              </a:rPr>
              <a:t>bring </a:t>
            </a:r>
            <a:r>
              <a:rPr lang="de-DE" sz="1600" b="0" dirty="0" err="1">
                <a:solidFill>
                  <a:schemeClr val="tx1"/>
                </a:solidFill>
              </a:rPr>
              <a:t>pieces</a:t>
            </a:r>
            <a:r>
              <a:rPr lang="de-DE" sz="1600" b="0" dirty="0">
                <a:solidFill>
                  <a:schemeClr val="tx1"/>
                </a:solidFill>
              </a:rPr>
              <a:t> </a:t>
            </a:r>
            <a:r>
              <a:rPr lang="de-DE" sz="1600" b="0" dirty="0" err="1">
                <a:solidFill>
                  <a:schemeClr val="tx1"/>
                </a:solidFill>
              </a:rPr>
              <a:t>together</a:t>
            </a:r>
            <a:endParaRPr lang="de-DE" sz="16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 err="1">
                <a:solidFill>
                  <a:schemeClr val="tx1"/>
                </a:solidFill>
              </a:rPr>
              <a:t>look</a:t>
            </a:r>
            <a:r>
              <a:rPr lang="de-DE" sz="1600" b="0" dirty="0">
                <a:solidFill>
                  <a:schemeClr val="tx1"/>
                </a:solidFill>
              </a:rPr>
              <a:t> at </a:t>
            </a:r>
            <a:r>
              <a:rPr lang="de-DE" sz="1600" b="0" dirty="0" err="1">
                <a:solidFill>
                  <a:schemeClr val="tx1"/>
                </a:solidFill>
              </a:rPr>
              <a:t>the</a:t>
            </a:r>
            <a:r>
              <a:rPr lang="de-DE" sz="1600" b="0" dirty="0">
                <a:solidFill>
                  <a:schemeClr val="tx1"/>
                </a:solidFill>
              </a:rPr>
              <a:t> </a:t>
            </a:r>
            <a:r>
              <a:rPr lang="de-DE" sz="1600" b="0" dirty="0" err="1">
                <a:solidFill>
                  <a:schemeClr val="tx1"/>
                </a:solidFill>
              </a:rPr>
              <a:t>whole</a:t>
            </a:r>
            <a:r>
              <a:rPr lang="de-DE" sz="1600" b="0" dirty="0">
                <a:solidFill>
                  <a:schemeClr val="tx1"/>
                </a:solidFill>
              </a:rPr>
              <a:t> </a:t>
            </a:r>
            <a:r>
              <a:rPr lang="de-DE" sz="1600" b="0" dirty="0" err="1">
                <a:solidFill>
                  <a:schemeClr val="tx1"/>
                </a:solidFill>
              </a:rPr>
              <a:t>picture</a:t>
            </a:r>
            <a:endParaRPr lang="de-DE" sz="16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 err="1">
                <a:solidFill>
                  <a:schemeClr val="tx1"/>
                </a:solidFill>
              </a:rPr>
              <a:t>identify</a:t>
            </a:r>
            <a:r>
              <a:rPr lang="de-DE" sz="1600" b="0" dirty="0">
                <a:solidFill>
                  <a:schemeClr val="tx1"/>
                </a:solidFill>
              </a:rPr>
              <a:t> </a:t>
            </a:r>
            <a:r>
              <a:rPr lang="de-DE" sz="1600" b="0" dirty="0" err="1">
                <a:solidFill>
                  <a:schemeClr val="tx1"/>
                </a:solidFill>
              </a:rPr>
              <a:t>gaps</a:t>
            </a:r>
            <a:endParaRPr lang="de-DE" sz="16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 err="1">
                <a:solidFill>
                  <a:schemeClr val="tx1"/>
                </a:solidFill>
              </a:rPr>
              <a:t>focus</a:t>
            </a:r>
            <a:r>
              <a:rPr lang="de-DE" sz="1600" b="0" dirty="0">
                <a:solidFill>
                  <a:schemeClr val="tx1"/>
                </a:solidFill>
              </a:rPr>
              <a:t> on </a:t>
            </a:r>
            <a:r>
              <a:rPr lang="de-DE" sz="1600" b="0" dirty="0" err="1">
                <a:solidFill>
                  <a:schemeClr val="tx1"/>
                </a:solidFill>
              </a:rPr>
              <a:t>data</a:t>
            </a:r>
            <a:r>
              <a:rPr lang="de-DE" sz="1600" b="0" dirty="0">
                <a:solidFill>
                  <a:schemeClr val="tx1"/>
                </a:solidFill>
              </a:rPr>
              <a:t> </a:t>
            </a:r>
            <a:r>
              <a:rPr lang="de-DE" sz="1600" b="0" dirty="0" err="1">
                <a:solidFill>
                  <a:schemeClr val="tx1"/>
                </a:solidFill>
              </a:rPr>
              <a:t>creation</a:t>
            </a:r>
            <a:r>
              <a:rPr lang="de-DE" sz="1600" b="0" dirty="0">
                <a:solidFill>
                  <a:schemeClr val="tx1"/>
                </a:solidFill>
              </a:rPr>
              <a:t>/</a:t>
            </a:r>
            <a:r>
              <a:rPr lang="de-DE" sz="1600" b="0" dirty="0" err="1">
                <a:solidFill>
                  <a:schemeClr val="tx1"/>
                </a:solidFill>
              </a:rPr>
              <a:t>consumption</a:t>
            </a:r>
            <a:r>
              <a:rPr lang="de-DE" sz="1600" b="0" dirty="0">
                <a:solidFill>
                  <a:schemeClr val="tx1"/>
                </a:solidFill>
              </a:rPr>
              <a:t> </a:t>
            </a:r>
          </a:p>
          <a:p>
            <a:r>
              <a:rPr lang="de-DE" sz="1600" b="0" dirty="0">
                <a:solidFill>
                  <a:schemeClr val="tx1"/>
                </a:solidFill>
              </a:rPr>
              <a:t>      </a:t>
            </a:r>
            <a:r>
              <a:rPr lang="de-DE" sz="1600" b="0" dirty="0" err="1">
                <a:solidFill>
                  <a:schemeClr val="tx1"/>
                </a:solidFill>
              </a:rPr>
              <a:t>processes</a:t>
            </a:r>
            <a:endParaRPr lang="de-DE" sz="1600" b="0" dirty="0">
              <a:solidFill>
                <a:schemeClr val="tx1"/>
              </a:solidFill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H="1">
            <a:off x="6568240" y="3428499"/>
            <a:ext cx="1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2"/>
          <p:cNvSpPr txBox="1">
            <a:spLocks/>
          </p:cNvSpPr>
          <p:nvPr/>
        </p:nvSpPr>
        <p:spPr>
          <a:xfrm>
            <a:off x="610865" y="170599"/>
            <a:ext cx="7560840" cy="810129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3200" kern="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Quick Look Back I</a:t>
            </a:r>
          </a:p>
        </p:txBody>
      </p:sp>
    </p:spTree>
    <p:extLst>
      <p:ext uri="{BB962C8B-B14F-4D97-AF65-F5344CB8AC3E}">
        <p14:creationId xmlns:p14="http://schemas.microsoft.com/office/powerpoint/2010/main" val="393999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688931" cy="3857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lipse 1"/>
          <p:cNvSpPr/>
          <p:nvPr/>
        </p:nvSpPr>
        <p:spPr>
          <a:xfrm rot="20153150">
            <a:off x="5525601" y="3686789"/>
            <a:ext cx="3055530" cy="1795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5877271"/>
            <a:ext cx="8153004" cy="8640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b="1" dirty="0">
                <a:solidFill>
                  <a:schemeClr val="tx1"/>
                </a:solidFill>
              </a:rPr>
              <a:t>This slides indicated the continuous cycle of creating data as raw or as derived data based on collections of existing data.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5508" y="4383177"/>
            <a:ext cx="14959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chemeClr val="tx1"/>
                </a:solidFill>
              </a:rPr>
              <a:t>Observations</a:t>
            </a:r>
            <a:endParaRPr lang="de-DE" sz="1600" b="1" dirty="0">
              <a:solidFill>
                <a:schemeClr val="tx1"/>
              </a:solidFill>
            </a:endParaRPr>
          </a:p>
          <a:p>
            <a:r>
              <a:rPr lang="de-DE" sz="1600" b="1" dirty="0">
                <a:solidFill>
                  <a:schemeClr val="tx1"/>
                </a:solidFill>
              </a:rPr>
              <a:t>Experiments</a:t>
            </a:r>
          </a:p>
          <a:p>
            <a:r>
              <a:rPr lang="de-DE" sz="1600" b="1" dirty="0" err="1">
                <a:solidFill>
                  <a:schemeClr val="tx1"/>
                </a:solidFill>
              </a:rPr>
              <a:t>Simulations</a:t>
            </a:r>
            <a:endParaRPr lang="de-DE" sz="1600" b="1" dirty="0">
              <a:solidFill>
                <a:schemeClr val="tx1"/>
              </a:solidFill>
            </a:endParaRPr>
          </a:p>
          <a:p>
            <a:r>
              <a:rPr lang="de-DE" sz="1600" b="1" dirty="0">
                <a:solidFill>
                  <a:schemeClr val="tx1"/>
                </a:solidFill>
              </a:rPr>
              <a:t>etc.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610865" y="170599"/>
            <a:ext cx="7560840" cy="810129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3200" kern="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Quick Look Back II</a:t>
            </a:r>
          </a:p>
        </p:txBody>
      </p:sp>
    </p:spTree>
    <p:extLst>
      <p:ext uri="{BB962C8B-B14F-4D97-AF65-F5344CB8AC3E}">
        <p14:creationId xmlns:p14="http://schemas.microsoft.com/office/powerpoint/2010/main" val="192986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2"/>
          <p:cNvSpPr txBox="1">
            <a:spLocks/>
          </p:cNvSpPr>
          <p:nvPr/>
        </p:nvSpPr>
        <p:spPr>
          <a:xfrm>
            <a:off x="611559" y="4230178"/>
            <a:ext cx="8345917" cy="229516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000" b="0" dirty="0">
                <a:solidFill>
                  <a:schemeClr val="tx1"/>
                </a:solidFill>
              </a:rPr>
              <a:t>Task to solve:</a:t>
            </a:r>
          </a:p>
          <a:p>
            <a:pPr>
              <a:buFontTx/>
              <a:buChar char="-"/>
            </a:pPr>
            <a:r>
              <a:rPr lang="en-US" sz="2000" b="0" dirty="0">
                <a:solidFill>
                  <a:schemeClr val="tx1"/>
                </a:solidFill>
              </a:rPr>
              <a:t>Identify and specify Common Components (</a:t>
            </a:r>
            <a:r>
              <a:rPr lang="en-US" sz="2000" b="0" dirty="0" err="1">
                <a:solidFill>
                  <a:schemeClr val="tx1"/>
                </a:solidFill>
              </a:rPr>
              <a:t>CoCo</a:t>
            </a:r>
            <a:r>
              <a:rPr lang="en-US" sz="2000" b="0" dirty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000" b="0" dirty="0">
                <a:solidFill>
                  <a:schemeClr val="tx1"/>
                </a:solidFill>
              </a:rPr>
              <a:t>Recommend </a:t>
            </a:r>
            <a:r>
              <a:rPr lang="en-US" sz="2000" b="0" dirty="0" err="1">
                <a:solidFill>
                  <a:schemeClr val="tx1"/>
                </a:solidFill>
              </a:rPr>
              <a:t>CoCo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2000" b="0" dirty="0">
                <a:solidFill>
                  <a:schemeClr val="tx1"/>
                </a:solidFill>
              </a:rPr>
              <a:t>Put </a:t>
            </a:r>
            <a:r>
              <a:rPr lang="en-US" sz="2000" b="0" dirty="0" err="1">
                <a:solidFill>
                  <a:schemeClr val="tx1"/>
                </a:solidFill>
              </a:rPr>
              <a:t>CoCo</a:t>
            </a:r>
            <a:r>
              <a:rPr lang="en-US" sz="2000" b="0" dirty="0">
                <a:solidFill>
                  <a:schemeClr val="tx1"/>
                </a:solidFill>
              </a:rPr>
              <a:t> in place </a:t>
            </a:r>
          </a:p>
          <a:p>
            <a:pPr>
              <a:buFontTx/>
              <a:buChar char="-"/>
            </a:pPr>
            <a:endParaRPr lang="en-US" sz="10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0" dirty="0">
                <a:solidFill>
                  <a:schemeClr val="tx1"/>
                </a:solidFill>
              </a:rPr>
              <a:t>Task is not to identify ONE architecture, but to identify </a:t>
            </a:r>
            <a:r>
              <a:rPr lang="en-US" sz="2000" b="0" dirty="0" err="1">
                <a:solidFill>
                  <a:schemeClr val="tx1"/>
                </a:solidFill>
              </a:rPr>
              <a:t>CoCos</a:t>
            </a:r>
            <a:r>
              <a:rPr lang="en-US" sz="2000" b="0" dirty="0">
                <a:solidFill>
                  <a:schemeClr val="tx1"/>
                </a:solidFill>
              </a:rPr>
              <a:t> that could cooperate in specific configurations to solve a function (infra, </a:t>
            </a:r>
            <a:r>
              <a:rPr lang="en-US" sz="2000" b="0" dirty="0" err="1">
                <a:solidFill>
                  <a:schemeClr val="tx1"/>
                </a:solidFill>
              </a:rPr>
              <a:t>VRE</a:t>
            </a:r>
            <a:r>
              <a:rPr lang="en-US" sz="2000" b="0" dirty="0">
                <a:solidFill>
                  <a:schemeClr val="tx1"/>
                </a:solidFill>
              </a:rPr>
              <a:t>, etc.)</a:t>
            </a:r>
          </a:p>
        </p:txBody>
      </p:sp>
      <p:sp>
        <p:nvSpPr>
          <p:cNvPr id="2" name="Parallelogramm 1"/>
          <p:cNvSpPr/>
          <p:nvPr/>
        </p:nvSpPr>
        <p:spPr>
          <a:xfrm>
            <a:off x="189451" y="1501769"/>
            <a:ext cx="6565900" cy="1200150"/>
          </a:xfrm>
          <a:prstGeom prst="parallelogram">
            <a:avLst>
              <a:gd name="adj" fmla="val 65212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27" y="2019294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850" y="1609718"/>
            <a:ext cx="843402" cy="50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171" y="1625590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529" y="2111365"/>
            <a:ext cx="843402" cy="50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272" y="2092313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272" y="2171693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801" y="1628763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Parallelogramm 20"/>
          <p:cNvSpPr/>
          <p:nvPr/>
        </p:nvSpPr>
        <p:spPr>
          <a:xfrm>
            <a:off x="132153" y="2790817"/>
            <a:ext cx="6565900" cy="1200150"/>
          </a:xfrm>
          <a:prstGeom prst="parallelogram">
            <a:avLst>
              <a:gd name="adj" fmla="val 65212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83" y="2895586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41" y="3417865"/>
            <a:ext cx="843402" cy="50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873" y="2914638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01" y="2879714"/>
            <a:ext cx="843402" cy="50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401" y="3313101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74" y="3313100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503" y="3148004"/>
            <a:ext cx="816716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Legende mit Pfeil in vier Richtungen 28"/>
          <p:cNvSpPr/>
          <p:nvPr/>
        </p:nvSpPr>
        <p:spPr>
          <a:xfrm>
            <a:off x="6948264" y="3977624"/>
            <a:ext cx="686701" cy="709619"/>
          </a:xfrm>
          <a:prstGeom prst="quadArrowCallout">
            <a:avLst>
              <a:gd name="adj1" fmla="val 19831"/>
              <a:gd name="adj2" fmla="val 13910"/>
              <a:gd name="adj3" fmla="val 18515"/>
              <a:gd name="adj4" fmla="val 48123"/>
            </a:avLst>
          </a:prstGeom>
          <a:solidFill>
            <a:srgbClr val="FFC000"/>
          </a:solidFill>
          <a:ln w="3175">
            <a:solidFill>
              <a:schemeClr val="tx1"/>
            </a:solidFill>
          </a:ln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7679563" y="3986054"/>
            <a:ext cx="12779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Common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Components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&amp; Services</a:t>
            </a:r>
          </a:p>
        </p:txBody>
      </p:sp>
      <p:sp>
        <p:nvSpPr>
          <p:cNvPr id="33" name="Legende mit Pfeil in vier Richtungen 32"/>
          <p:cNvSpPr/>
          <p:nvPr/>
        </p:nvSpPr>
        <p:spPr>
          <a:xfrm>
            <a:off x="6948264" y="4672963"/>
            <a:ext cx="686701" cy="709619"/>
          </a:xfrm>
          <a:prstGeom prst="quadArrowCallout">
            <a:avLst>
              <a:gd name="adj1" fmla="val 19831"/>
              <a:gd name="adj2" fmla="val 13910"/>
              <a:gd name="adj3" fmla="val 18515"/>
              <a:gd name="adj4" fmla="val 48123"/>
            </a:avLst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7679563" y="4681393"/>
            <a:ext cx="12779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Specific</a:t>
            </a:r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Components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</a:rPr>
              <a:t>&amp; Services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721377" y="1938424"/>
            <a:ext cx="206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err="1">
                <a:solidFill>
                  <a:schemeClr val="tx1"/>
                </a:solidFill>
              </a:rPr>
              <a:t>configuration</a:t>
            </a:r>
            <a:r>
              <a:rPr lang="de-DE" sz="2000" b="1" dirty="0">
                <a:solidFill>
                  <a:schemeClr val="tx1"/>
                </a:solidFill>
              </a:rPr>
              <a:t> A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711021" y="3217810"/>
            <a:ext cx="2079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 err="1">
                <a:solidFill>
                  <a:schemeClr val="tx1"/>
                </a:solidFill>
              </a:rPr>
              <a:t>configuration</a:t>
            </a:r>
            <a:r>
              <a:rPr lang="de-DE" sz="2000" b="1" dirty="0">
                <a:solidFill>
                  <a:schemeClr val="tx1"/>
                </a:solidFill>
              </a:rPr>
              <a:t> B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610865" y="170599"/>
            <a:ext cx="7560840" cy="810129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3200" kern="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Quick Look Back III</a:t>
            </a:r>
          </a:p>
        </p:txBody>
      </p:sp>
    </p:spTree>
    <p:extLst>
      <p:ext uri="{BB962C8B-B14F-4D97-AF65-F5344CB8AC3E}">
        <p14:creationId xmlns:p14="http://schemas.microsoft.com/office/powerpoint/2010/main" val="23217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755576" y="1484784"/>
            <a:ext cx="8244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1"/>
                </a:solidFill>
              </a:rPr>
              <a:t>DFIG</a:t>
            </a:r>
            <a:r>
              <a:rPr lang="en-GB" dirty="0">
                <a:solidFill>
                  <a:schemeClr val="tx1"/>
                </a:solidFill>
              </a:rPr>
              <a:t> tracks of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White Paper &amp; Docs		need an update!!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Use Cases 			not in focus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Identifying components	shift to configuration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Testing components		pushed a lot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Repository Registry		case statement to TAB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0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Guidelines </a:t>
            </a:r>
            <a:r>
              <a:rPr lang="de-DE" sz="2400" b="0" dirty="0" err="1">
                <a:solidFill>
                  <a:schemeClr val="tx1"/>
                </a:solidFill>
              </a:rPr>
              <a:t>Discussion</a:t>
            </a:r>
            <a:r>
              <a:rPr lang="de-DE" sz="2400" b="0" dirty="0">
                <a:solidFill>
                  <a:schemeClr val="tx1"/>
                </a:solidFill>
              </a:rPr>
              <a:t>	 in </a:t>
            </a:r>
            <a:r>
              <a:rPr lang="de-DE" sz="2400" b="0" dirty="0" err="1">
                <a:solidFill>
                  <a:schemeClr val="tx1"/>
                </a:solidFill>
              </a:rPr>
              <a:t>focus</a:t>
            </a:r>
            <a:endParaRPr lang="de-DE" sz="2400" b="0" dirty="0">
              <a:solidFill>
                <a:schemeClr val="tx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GEDE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group</a:t>
            </a:r>
            <a:r>
              <a:rPr lang="de-DE" sz="2400" b="0" dirty="0">
                <a:solidFill>
                  <a:schemeClr val="tx1"/>
                </a:solidFill>
              </a:rPr>
              <a:t> in EU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de-DE" sz="10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Configuration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building</a:t>
            </a:r>
            <a:r>
              <a:rPr lang="de-DE" sz="2400" b="0" dirty="0">
                <a:solidFill>
                  <a:schemeClr val="tx1"/>
                </a:solidFill>
              </a:rPr>
              <a:t>	in </a:t>
            </a:r>
            <a:r>
              <a:rPr lang="de-DE" sz="2400" b="0" dirty="0" err="1">
                <a:solidFill>
                  <a:schemeClr val="tx1"/>
                </a:solidFill>
              </a:rPr>
              <a:t>focus</a:t>
            </a:r>
            <a:r>
              <a:rPr lang="de-DE" sz="2400" b="0" dirty="0">
                <a:solidFill>
                  <a:schemeClr val="tx1"/>
                </a:solidFill>
              </a:rPr>
              <a:t> - </a:t>
            </a:r>
            <a:r>
              <a:rPr lang="de-DE" sz="2400" b="0" dirty="0" err="1">
                <a:solidFill>
                  <a:schemeClr val="tx1"/>
                </a:solidFill>
              </a:rPr>
              <a:t>need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to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deliver</a:t>
            </a:r>
            <a:endParaRPr lang="de-DE" sz="2400" b="0" dirty="0">
              <a:solidFill>
                <a:schemeClr val="tx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Short </a:t>
            </a:r>
            <a:r>
              <a:rPr lang="de-DE" sz="2400" b="0" dirty="0" err="1">
                <a:solidFill>
                  <a:schemeClr val="tx1"/>
                </a:solidFill>
              </a:rPr>
              <a:t>term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track</a:t>
            </a:r>
            <a:r>
              <a:rPr lang="de-DE" sz="2400" b="0" dirty="0">
                <a:solidFill>
                  <a:schemeClr val="tx1"/>
                </a:solidFill>
              </a:rPr>
              <a:t> 		</a:t>
            </a:r>
            <a:r>
              <a:rPr lang="de-DE" sz="2400" b="0" dirty="0" err="1">
                <a:solidFill>
                  <a:schemeClr val="tx1"/>
                </a:solidFill>
              </a:rPr>
              <a:t>fill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the</a:t>
            </a:r>
            <a:r>
              <a:rPr lang="de-DE" sz="2400" b="0" dirty="0">
                <a:solidFill>
                  <a:schemeClr val="tx1"/>
                </a:solidFill>
              </a:rPr>
              <a:t> immediate </a:t>
            </a:r>
            <a:r>
              <a:rPr lang="de-DE" sz="2400" b="0" dirty="0" err="1">
                <a:solidFill>
                  <a:schemeClr val="tx1"/>
                </a:solidFill>
              </a:rPr>
              <a:t>gap</a:t>
            </a:r>
            <a:endParaRPr lang="de-DE" sz="2400" b="0" dirty="0">
              <a:solidFill>
                <a:schemeClr val="tx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Global DO </a:t>
            </a:r>
            <a:r>
              <a:rPr lang="de-DE" sz="2400" b="0" dirty="0" err="1">
                <a:solidFill>
                  <a:schemeClr val="tx1"/>
                </a:solidFill>
              </a:rPr>
              <a:t>cloud</a:t>
            </a:r>
            <a:r>
              <a:rPr lang="de-DE" sz="2400" b="0" dirty="0">
                <a:solidFill>
                  <a:schemeClr val="tx1"/>
                </a:solidFill>
              </a:rPr>
              <a:t>		</a:t>
            </a:r>
            <a:r>
              <a:rPr lang="de-DE" sz="2400" b="0" dirty="0" err="1">
                <a:solidFill>
                  <a:schemeClr val="tx1"/>
                </a:solidFill>
              </a:rPr>
              <a:t>next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step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10865" y="170599"/>
            <a:ext cx="7560840" cy="810129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3200" kern="0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DFIG</a:t>
            </a:r>
            <a:r>
              <a:rPr lang="en-US" sz="3200" kern="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Tracks - Current Focus</a:t>
            </a:r>
          </a:p>
        </p:txBody>
      </p:sp>
    </p:spTree>
    <p:extLst>
      <p:ext uri="{BB962C8B-B14F-4D97-AF65-F5344CB8AC3E}">
        <p14:creationId xmlns:p14="http://schemas.microsoft.com/office/powerpoint/2010/main" val="302316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610865" y="0"/>
            <a:ext cx="7560840" cy="98107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Co-Chairs</a:t>
            </a:r>
          </a:p>
        </p:txBody>
      </p:sp>
      <p:sp>
        <p:nvSpPr>
          <p:cNvPr id="3" name="Rechteck 2"/>
          <p:cNvSpPr/>
          <p:nvPr/>
        </p:nvSpPr>
        <p:spPr>
          <a:xfrm>
            <a:off x="899592" y="1587564"/>
            <a:ext cx="7488832" cy="410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Alan, Peter and Zhu did it for some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Alan and Zhu stopping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Peter will stop in Barcelona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Need new co-chairs – also RDA rules </a:t>
            </a:r>
            <a:endParaRPr lang="de-DE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Have</a:t>
            </a:r>
            <a:r>
              <a:rPr lang="de-DE" sz="2400" b="0" dirty="0">
                <a:solidFill>
                  <a:schemeClr val="tx1"/>
                </a:solidFill>
              </a:rPr>
              <a:t> 2 </a:t>
            </a:r>
            <a:r>
              <a:rPr lang="de-DE" sz="2400" b="0" dirty="0" err="1">
                <a:solidFill>
                  <a:schemeClr val="tx1"/>
                </a:solidFill>
              </a:rPr>
              <a:t>excellent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candidates</a:t>
            </a:r>
            <a:endParaRPr lang="de-DE" sz="24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>
                <a:solidFill>
                  <a:schemeClr val="tx1"/>
                </a:solidFill>
              </a:rPr>
              <a:t>Bridget Almas (US)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>
                <a:solidFill>
                  <a:schemeClr val="tx1"/>
                </a:solidFill>
              </a:rPr>
              <a:t>Li, </a:t>
            </a:r>
            <a:r>
              <a:rPr lang="de-DE" sz="2400" b="0" dirty="0" err="1">
                <a:solidFill>
                  <a:schemeClr val="tx1"/>
                </a:solidFill>
              </a:rPr>
              <a:t>JianHui</a:t>
            </a:r>
            <a:r>
              <a:rPr lang="de-DE" sz="2400" b="0" dirty="0">
                <a:solidFill>
                  <a:schemeClr val="tx1"/>
                </a:solidFill>
              </a:rPr>
              <a:t> (China)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105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Anyone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else</a:t>
            </a:r>
            <a:r>
              <a:rPr lang="de-DE" sz="2400" b="0" dirty="0">
                <a:solidFill>
                  <a:schemeClr val="tx1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b="0" dirty="0">
              <a:solidFill>
                <a:schemeClr val="tx1"/>
              </a:solidFill>
            </a:endParaRPr>
          </a:p>
          <a:p>
            <a:pPr lvl="1"/>
            <a:r>
              <a:rPr lang="de-DE" sz="2400" b="0" dirty="0" err="1">
                <a:solidFill>
                  <a:schemeClr val="tx1"/>
                </a:solidFill>
              </a:rPr>
              <a:t>One</a:t>
            </a:r>
            <a:r>
              <a:rPr lang="de-DE" sz="2400" b="0" dirty="0">
                <a:solidFill>
                  <a:schemeClr val="tx1"/>
                </a:solidFill>
              </a:rPr>
              <a:t> European </a:t>
            </a:r>
            <a:r>
              <a:rPr lang="de-DE" sz="2400" b="0" dirty="0" err="1">
                <a:solidFill>
                  <a:schemeClr val="tx1"/>
                </a:solidFill>
              </a:rPr>
              <a:t>candidate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to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start</a:t>
            </a:r>
            <a:r>
              <a:rPr lang="de-DE" sz="2400" b="0" dirty="0">
                <a:solidFill>
                  <a:schemeClr val="tx1"/>
                </a:solidFill>
              </a:rPr>
              <a:t> in Barcelona</a:t>
            </a:r>
          </a:p>
        </p:txBody>
      </p:sp>
    </p:spTree>
    <p:extLst>
      <p:ext uri="{BB962C8B-B14F-4D97-AF65-F5344CB8AC3E}">
        <p14:creationId xmlns:p14="http://schemas.microsoft.com/office/powerpoint/2010/main" val="58181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610865" y="0"/>
            <a:ext cx="7560840" cy="98107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Bridget and </a:t>
            </a:r>
            <a:r>
              <a:rPr lang="en-US" sz="32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Jianhui</a:t>
            </a:r>
            <a:endParaRPr lang="en-US" sz="32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0865" y="1362248"/>
            <a:ext cx="85331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Bridget Almas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37424A"/>
                </a:solidFill>
                <a:latin typeface="Arial"/>
                <a:ea typeface="ＭＳ Ｐゴシック"/>
              </a:rPr>
              <a:t>Tufts University, Software Architect, Perseus Project and Perseus Digital Library</a:t>
            </a:r>
            <a:endParaRPr lang="en-US" sz="2400" b="0" dirty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37424A"/>
                </a:solidFill>
                <a:latin typeface="Arial"/>
                <a:ea typeface="ＭＳ Ｐゴシック"/>
              </a:rPr>
              <a:t>Active In RDA since 2013, former member of TAB, currently also co-chair of Collections </a:t>
            </a:r>
            <a:r>
              <a:rPr lang="en-US" sz="2400" b="0" dirty="0" err="1">
                <a:solidFill>
                  <a:srgbClr val="37424A"/>
                </a:solidFill>
                <a:latin typeface="Arial"/>
                <a:ea typeface="ＭＳ Ｐゴシック"/>
              </a:rPr>
              <a:t>WG</a:t>
            </a:r>
            <a:endParaRPr lang="en-US" sz="2400" b="0" dirty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37424A"/>
                </a:solidFill>
                <a:latin typeface="Arial"/>
                <a:ea typeface="ＭＳ Ｐゴシック"/>
              </a:rPr>
              <a:t>Interested in </a:t>
            </a:r>
            <a:r>
              <a:rPr lang="en-US" sz="2400" b="0" dirty="0" err="1">
                <a:solidFill>
                  <a:srgbClr val="37424A"/>
                </a:solidFill>
                <a:latin typeface="Arial"/>
                <a:ea typeface="ＭＳ Ｐゴシック"/>
              </a:rPr>
              <a:t>DFIG</a:t>
            </a:r>
            <a:r>
              <a:rPr lang="en-US" sz="2400" b="0" dirty="0">
                <a:solidFill>
                  <a:srgbClr val="37424A"/>
                </a:solidFill>
                <a:latin typeface="Arial"/>
                <a:ea typeface="ＭＳ Ｐゴシック"/>
              </a:rPr>
              <a:t> for its impact contextualizing the outputs of RDA</a:t>
            </a:r>
            <a:endParaRPr lang="en-US" sz="2400" b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800" b="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Li </a:t>
            </a:r>
            <a:r>
              <a:rPr lang="de-DE" sz="2400" dirty="0" err="1">
                <a:solidFill>
                  <a:schemeClr val="tx1"/>
                </a:solidFill>
              </a:rPr>
              <a:t>Jianhui</a:t>
            </a:r>
            <a:endParaRPr lang="de-DE" sz="24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b="0" dirty="0">
                <a:solidFill>
                  <a:schemeClr val="tx1"/>
                </a:solidFill>
              </a:rPr>
              <a:t>Computer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Network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Information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Center,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de-DE" sz="2400" b="0" dirty="0">
                <a:solidFill>
                  <a:schemeClr val="tx1"/>
                </a:solidFill>
              </a:rPr>
              <a:t> CAS</a:t>
            </a:r>
            <a:r>
              <a:rPr lang="en-US" altLang="zh-CN" sz="2400" b="0" dirty="0">
                <a:solidFill>
                  <a:schemeClr val="tx1"/>
                </a:solidFill>
              </a:rPr>
              <a:t>,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research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zh-CN" altLang="zh-CN" sz="2400" b="0" dirty="0">
                <a:solidFill>
                  <a:schemeClr val="tx1"/>
                </a:solidFill>
              </a:rPr>
              <a:t>f</a:t>
            </a:r>
            <a:r>
              <a:rPr lang="en-US" altLang="zh-CN" sz="2400" b="0" dirty="0" err="1">
                <a:solidFill>
                  <a:schemeClr val="tx1"/>
                </a:solidFill>
              </a:rPr>
              <a:t>ellow</a:t>
            </a:r>
            <a:endParaRPr lang="de-DE" sz="24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zh-CN" sz="2400" b="0" dirty="0">
                <a:solidFill>
                  <a:schemeClr val="tx1"/>
                </a:solidFill>
              </a:rPr>
              <a:t>D</a:t>
            </a:r>
            <a:r>
              <a:rPr lang="en-US" altLang="zh-CN" sz="2400" b="0" dirty="0" err="1">
                <a:solidFill>
                  <a:schemeClr val="tx1"/>
                </a:solidFill>
              </a:rPr>
              <a:t>evelop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advance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zh-CN" altLang="zh-CN" sz="2400" b="0" dirty="0">
                <a:solidFill>
                  <a:schemeClr val="tx1"/>
                </a:solidFill>
              </a:rPr>
              <a:t>S</a:t>
            </a:r>
            <a:r>
              <a:rPr lang="en-US" altLang="zh-CN" sz="2400" b="0" dirty="0" err="1">
                <a:solidFill>
                  <a:schemeClr val="tx1"/>
                </a:solidFill>
              </a:rPr>
              <a:t>cientific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zh-CN" altLang="zh-CN" sz="2400" b="0" dirty="0">
                <a:solidFill>
                  <a:schemeClr val="tx1"/>
                </a:solidFill>
              </a:rPr>
              <a:t>d</a:t>
            </a:r>
            <a:r>
              <a:rPr lang="en-US" altLang="zh-CN" sz="2400" b="0" dirty="0" err="1">
                <a:solidFill>
                  <a:schemeClr val="tx1"/>
                </a:solidFill>
              </a:rPr>
              <a:t>ata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infrastructure</a:t>
            </a:r>
            <a:r>
              <a:rPr lang="de-DE" sz="2400" b="0" dirty="0">
                <a:solidFill>
                  <a:schemeClr val="tx1"/>
                </a:solidFill>
              </a:rPr>
              <a:t>  </a:t>
            </a:r>
            <a:r>
              <a:rPr lang="de-DE" sz="2400" b="0" dirty="0" err="1">
                <a:solidFill>
                  <a:schemeClr val="tx1"/>
                </a:solidFill>
              </a:rPr>
              <a:t>for</a:t>
            </a:r>
            <a:r>
              <a:rPr lang="de-DE" sz="2400" b="0" dirty="0">
                <a:solidFill>
                  <a:schemeClr val="tx1"/>
                </a:solidFill>
              </a:rPr>
              <a:t> CAS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Active</a:t>
            </a:r>
            <a:r>
              <a:rPr lang="de-DE" sz="2400" b="0" dirty="0">
                <a:solidFill>
                  <a:schemeClr val="tx1"/>
                </a:solidFill>
              </a:rPr>
              <a:t> in </a:t>
            </a:r>
            <a:r>
              <a:rPr lang="de-DE" sz="2400" b="0" dirty="0" err="1">
                <a:solidFill>
                  <a:schemeClr val="tx1"/>
                </a:solidFill>
              </a:rPr>
              <a:t>CODATA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as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a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member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of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executive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committee</a:t>
            </a:r>
            <a:endParaRPr lang="de-DE" sz="24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rgbClr val="FF0000"/>
                </a:solidFill>
              </a:rPr>
              <a:t>Interested</a:t>
            </a:r>
            <a:r>
              <a:rPr lang="de-DE" sz="2400" b="0" dirty="0">
                <a:solidFill>
                  <a:srgbClr val="FF0000"/>
                </a:solidFill>
              </a:rPr>
              <a:t> in </a:t>
            </a:r>
            <a:r>
              <a:rPr lang="de-DE" sz="2400" b="0" dirty="0" err="1">
                <a:solidFill>
                  <a:srgbClr val="FF0000"/>
                </a:solidFill>
              </a:rPr>
              <a:t>DFIG</a:t>
            </a:r>
            <a:r>
              <a:rPr lang="de-DE" sz="2400" b="0" dirty="0">
                <a:solidFill>
                  <a:srgbClr val="FF0000"/>
                </a:solidFill>
              </a:rPr>
              <a:t> due </a:t>
            </a:r>
            <a:r>
              <a:rPr lang="de-DE" sz="2400" b="0" dirty="0" err="1">
                <a:solidFill>
                  <a:srgbClr val="FF0000"/>
                </a:solidFill>
              </a:rPr>
              <a:t>to</a:t>
            </a:r>
            <a:r>
              <a:rPr lang="de-DE" sz="2400" b="0" dirty="0">
                <a:solidFill>
                  <a:srgbClr val="FF0000"/>
                </a:solidFill>
              </a:rPr>
              <a:t> </a:t>
            </a:r>
            <a:r>
              <a:rPr lang="de-DE" sz="2400" b="0" dirty="0" err="1">
                <a:solidFill>
                  <a:srgbClr val="FF0000"/>
                </a:solidFill>
              </a:rPr>
              <a:t>its</a:t>
            </a:r>
            <a:r>
              <a:rPr lang="de-DE" sz="2400" b="0" dirty="0">
                <a:solidFill>
                  <a:srgbClr val="FF0000"/>
                </a:solidFill>
              </a:rPr>
              <a:t> relevant </a:t>
            </a:r>
            <a:r>
              <a:rPr lang="de-DE" sz="2400" b="0" dirty="0" err="1">
                <a:solidFill>
                  <a:srgbClr val="FF0000"/>
                </a:solidFill>
              </a:rPr>
              <a:t>topics</a:t>
            </a:r>
            <a:r>
              <a:rPr lang="de-DE" sz="2400" b="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757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"/>
          <p:cNvSpPr>
            <a:spLocks noGrp="1"/>
          </p:cNvSpPr>
          <p:nvPr>
            <p:ph type="title"/>
          </p:nvPr>
        </p:nvSpPr>
        <p:spPr>
          <a:xfrm>
            <a:off x="610865" y="0"/>
            <a:ext cx="7560840" cy="981075"/>
          </a:xfrm>
        </p:spPr>
        <p:txBody>
          <a:bodyPr/>
          <a:lstStyle/>
          <a:p>
            <a:r>
              <a:rPr lang="en-US" sz="3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Repository Registry – how to move ahead</a:t>
            </a:r>
          </a:p>
        </p:txBody>
      </p:sp>
      <p:sp>
        <p:nvSpPr>
          <p:cNvPr id="3" name="Rechteck 2"/>
          <p:cNvSpPr/>
          <p:nvPr/>
        </p:nvSpPr>
        <p:spPr>
          <a:xfrm>
            <a:off x="610865" y="1412776"/>
            <a:ext cx="77775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repository registries </a:t>
            </a:r>
            <a:r>
              <a:rPr lang="en-US" sz="2400" b="0" dirty="0">
                <a:solidFill>
                  <a:schemeClr val="tx1"/>
                </a:solidFill>
              </a:rPr>
              <a:t>such as </a:t>
            </a:r>
            <a:r>
              <a:rPr lang="en-US" sz="2400" b="0" dirty="0" err="1">
                <a:solidFill>
                  <a:schemeClr val="tx1"/>
                </a:solidFill>
                <a:hlinkClick r:id="rId3"/>
              </a:rPr>
              <a:t>re3data</a:t>
            </a:r>
            <a:r>
              <a:rPr lang="en-US" sz="2400" b="0" dirty="0">
                <a:solidFill>
                  <a:schemeClr val="tx1"/>
                </a:solidFill>
              </a:rPr>
              <a:t> that collect much useful information about repositories for human consumption mainly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collection registries </a:t>
            </a:r>
            <a:r>
              <a:rPr lang="en-US" sz="2400" b="0" dirty="0">
                <a:solidFill>
                  <a:schemeClr val="tx1"/>
                </a:solidFill>
              </a:rPr>
              <a:t>describe major collections also meant mainly for human consumption informing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federation repository registries </a:t>
            </a:r>
            <a:r>
              <a:rPr lang="en-US" sz="2400" b="0" dirty="0">
                <a:solidFill>
                  <a:schemeClr val="tx1"/>
                </a:solidFill>
              </a:rPr>
              <a:t>(</a:t>
            </a:r>
            <a:r>
              <a:rPr lang="en-US" sz="2400" b="0" dirty="0" err="1">
                <a:solidFill>
                  <a:schemeClr val="tx1"/>
                </a:solidFill>
              </a:rPr>
              <a:t>FRR</a:t>
            </a:r>
            <a:r>
              <a:rPr lang="en-US" sz="2400" b="0" dirty="0">
                <a:solidFill>
                  <a:schemeClr val="tx1"/>
                </a:solidFill>
              </a:rPr>
              <a:t>) as they are required in the increasingly large federations that are meant mainly for machine consumption to enable efficient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for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FRR</a:t>
            </a:r>
            <a:r>
              <a:rPr lang="de-DE" sz="2400" b="0" dirty="0">
                <a:solidFill>
                  <a:schemeClr val="tx1"/>
                </a:solidFill>
              </a:rPr>
              <a:t> WG Case Statement </a:t>
            </a:r>
            <a:r>
              <a:rPr lang="de-DE" sz="2400" b="0" dirty="0" err="1">
                <a:solidFill>
                  <a:schemeClr val="tx1"/>
                </a:solidFill>
              </a:rPr>
              <a:t>has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been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submitted</a:t>
            </a:r>
            <a:endParaRPr lang="de-DE" sz="24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0" dirty="0" err="1">
                <a:solidFill>
                  <a:schemeClr val="tx1"/>
                </a:solidFill>
              </a:rPr>
              <a:t>need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to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make</a:t>
            </a:r>
            <a:r>
              <a:rPr lang="de-DE" sz="2400" b="0" dirty="0">
                <a:solidFill>
                  <a:schemeClr val="tx1"/>
                </a:solidFill>
              </a:rPr>
              <a:t> a </a:t>
            </a:r>
            <a:r>
              <a:rPr lang="de-DE" sz="2400" b="0" dirty="0" err="1">
                <a:solidFill>
                  <a:schemeClr val="tx1"/>
                </a:solidFill>
              </a:rPr>
              <a:t>campaign</a:t>
            </a:r>
            <a:r>
              <a:rPr lang="de-DE" sz="2400" b="0" dirty="0">
                <a:solidFill>
                  <a:schemeClr val="tx1"/>
                </a:solidFill>
              </a:rPr>
              <a:t> still – </a:t>
            </a:r>
            <a:r>
              <a:rPr lang="de-DE" sz="2400" b="0" dirty="0" err="1">
                <a:solidFill>
                  <a:schemeClr val="tx1"/>
                </a:solidFill>
              </a:rPr>
              <a:t>no</a:t>
            </a:r>
            <a:r>
              <a:rPr lang="de-DE" sz="2400" b="0" dirty="0">
                <a:solidFill>
                  <a:schemeClr val="tx1"/>
                </a:solidFill>
              </a:rPr>
              <a:t> time </a:t>
            </a:r>
            <a:r>
              <a:rPr lang="de-DE" sz="2400" b="0" dirty="0" err="1">
                <a:solidFill>
                  <a:schemeClr val="tx1"/>
                </a:solidFill>
              </a:rPr>
              <a:t>yet</a:t>
            </a:r>
            <a:endParaRPr lang="de-DE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09805"/>
      </p:ext>
    </p:extLst>
  </p:cSld>
  <p:clrMapOvr>
    <a:masterClrMapping/>
  </p:clrMapOvr>
</p:sld>
</file>

<file path=ppt/theme/theme1.xml><?xml version="1.0" encoding="utf-8"?>
<a:theme xmlns:a="http://schemas.openxmlformats.org/drawingml/2006/main" name="RDA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ction Slide 1">
  <a:themeElements>
    <a:clrScheme name="Section Slide 1 13">
      <a:dk1>
        <a:srgbClr val="292929"/>
      </a:dk1>
      <a:lt1>
        <a:srgbClr val="FFFFFF"/>
      </a:lt1>
      <a:dk2>
        <a:srgbClr val="FFFFFF"/>
      </a:dk2>
      <a:lt2>
        <a:srgbClr val="FFFFFF"/>
      </a:lt2>
      <a:accent1>
        <a:srgbClr val="007F7B"/>
      </a:accent1>
      <a:accent2>
        <a:srgbClr val="969696"/>
      </a:accent2>
      <a:accent3>
        <a:srgbClr val="FFFFFF"/>
      </a:accent3>
      <a:accent4>
        <a:srgbClr val="212121"/>
      </a:accent4>
      <a:accent5>
        <a:srgbClr val="AAC0BF"/>
      </a:accent5>
      <a:accent6>
        <a:srgbClr val="878787"/>
      </a:accent6>
      <a:hlink>
        <a:srgbClr val="E17A00"/>
      </a:hlink>
      <a:folHlink>
        <a:srgbClr val="1C9D92"/>
      </a:folHlink>
    </a:clrScheme>
    <a:fontScheme name="Section Slid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tion Slid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E17A00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14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RDA.potx</Template>
  <TotalTime>0</TotalTime>
  <Words>611</Words>
  <Application>Microsoft Office PowerPoint</Application>
  <PresentationFormat>Bildschirmpräsentation (4:3)</PresentationFormat>
  <Paragraphs>155</Paragraphs>
  <Slides>12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Calibri</vt:lpstr>
      <vt:lpstr>Trebuchet MS</vt:lpstr>
      <vt:lpstr>Wingdings</vt:lpstr>
      <vt:lpstr>RDA</vt:lpstr>
      <vt:lpstr>Section Slide 1</vt:lpstr>
      <vt:lpstr>Standard Content Slide</vt:lpstr>
      <vt:lpstr> DFIG Core Session - where are we, where to go -   Alan Blatecky, Peter Wittenburg, Yunkiang Zhu</vt:lpstr>
      <vt:lpstr>Agenda</vt:lpstr>
      <vt:lpstr>PowerPoint-Präsentation</vt:lpstr>
      <vt:lpstr>PowerPoint-Präsentation</vt:lpstr>
      <vt:lpstr>PowerPoint-Präsentation</vt:lpstr>
      <vt:lpstr>PowerPoint-Präsentation</vt:lpstr>
      <vt:lpstr>Co-Chairs</vt:lpstr>
      <vt:lpstr>Bridget and Jianhui</vt:lpstr>
      <vt:lpstr>Repository Registry – how to move ahead</vt:lpstr>
      <vt:lpstr>Guidelines – how to move ahead </vt:lpstr>
      <vt:lpstr>Linking Up with Other Groups</vt:lpstr>
      <vt:lpstr>Agenda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pewi</cp:lastModifiedBy>
  <cp:revision>277</cp:revision>
  <cp:lastPrinted>2015-11-23T15:36:43Z</cp:lastPrinted>
  <dcterms:created xsi:type="dcterms:W3CDTF">2011-02-25T12:57:11Z</dcterms:created>
  <dcterms:modified xsi:type="dcterms:W3CDTF">2016-09-16T15:18:58Z</dcterms:modified>
</cp:coreProperties>
</file>