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1" r:id="rId5"/>
    <p:sldId id="291" r:id="rId6"/>
    <p:sldId id="259" r:id="rId7"/>
    <p:sldId id="272" r:id="rId8"/>
    <p:sldId id="293" r:id="rId9"/>
    <p:sldId id="294" r:id="rId10"/>
    <p:sldId id="295" r:id="rId11"/>
    <p:sldId id="292" r:id="rId12"/>
    <p:sldId id="296"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6FADD-91FE-499A-946A-0D19E97A1A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D20F955-E719-4B44-9D8C-DD1E99B52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3972034-EB42-4164-9DE1-EB4486D84A6F}"/>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B324FBCF-3009-4F10-BE96-4DC7642BDA4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A7F3F03-2955-4ABD-9DD5-724E3D8EA7A4}"/>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155733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6BD8-B869-4C81-8635-0119868F606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12EA9B9-BA99-4A1B-990B-00C3C3D5FD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0DA6C8-0843-487E-A36B-7E883331E214}"/>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2E5F8AB5-F42B-468C-AC25-2A65B8F9B6A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26FE239-6F69-4FA5-A843-D604EC14D0C4}"/>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39112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11787F-2B2C-4AA9-B8F4-7DF8F41412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A54CC3C-FA66-4AC8-BA3B-F2838F656D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2315771-6144-460D-9B18-9E7A211D496D}"/>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1CBFE0C3-317F-4CCB-AB59-AA088DDD038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52E238D-403B-45E0-8672-8C7C9C26AC92}"/>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63803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032A-3325-487E-A360-D226396AD35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B601DBF-FCD6-4E90-BCB6-3D6548B47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08FC9BA-C4F9-4CAE-B208-64319E13DD93}"/>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8078982B-CE75-4D50-86AB-6C4F65F9AE0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F91C33A-377F-4EF0-BE2C-BEBD3D9B93A7}"/>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43671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AEC5-D723-4F65-868E-AA0C9B89E1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F20F9F26-936D-4E41-A99C-4B2547325D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0628F3-2D62-4471-B82D-813A8C3C53D8}"/>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C21F7F1F-F6D2-49FC-B14B-EEFE58881FD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FAA7722-E26F-49BD-B30F-EC19FDA4B8FF}"/>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696920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00BA-442B-40A3-8E9D-F67FD7612B2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9C8D241-5F6E-4BBB-8BE4-6948F8A039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FAA38F7B-EE40-4EFB-AABE-B3AB5756F8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C4427D1-F56D-42AC-8FCD-24524035BAB9}"/>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6" name="Footer Placeholder 5">
            <a:extLst>
              <a:ext uri="{FF2B5EF4-FFF2-40B4-BE49-F238E27FC236}">
                <a16:creationId xmlns:a16="http://schemas.microsoft.com/office/drawing/2014/main" id="{209B8629-01F7-46B6-883C-DE69F237D43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AA10030-9F9D-4F50-A840-F30287DCCEDA}"/>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148581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2AF1F-EAF6-4FFD-A8AC-921174D315E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9C65FFA-7F27-4179-9511-B80D598E8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3359E5-E75B-46E5-B3D4-E1FF6B079B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12ACE91-192A-486F-AB95-BBA985EF5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3866D8-EA41-4D20-9AB6-AFE5B5163A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119CED7-DCDF-4112-874F-0AC3B9FEEA95}"/>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8" name="Footer Placeholder 7">
            <a:extLst>
              <a:ext uri="{FF2B5EF4-FFF2-40B4-BE49-F238E27FC236}">
                <a16:creationId xmlns:a16="http://schemas.microsoft.com/office/drawing/2014/main" id="{031F3E2E-5B91-4FB9-AD92-B7037F260E8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B40A3E7-3802-47D0-AFA5-8DD17129C887}"/>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332848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3981-38CD-4E84-A5F1-FABB39EB858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2DFF8226-0222-4F7A-9DD0-054A14887438}"/>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4" name="Footer Placeholder 3">
            <a:extLst>
              <a:ext uri="{FF2B5EF4-FFF2-40B4-BE49-F238E27FC236}">
                <a16:creationId xmlns:a16="http://schemas.microsoft.com/office/drawing/2014/main" id="{C649B72F-90FF-46AD-9460-6A5C5386A225}"/>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30D238B-B88B-4036-8FFB-684CA9933B0D}"/>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254996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650FB0-21B0-4DC6-9F27-44B612E3A9E5}"/>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3" name="Footer Placeholder 2">
            <a:extLst>
              <a:ext uri="{FF2B5EF4-FFF2-40B4-BE49-F238E27FC236}">
                <a16:creationId xmlns:a16="http://schemas.microsoft.com/office/drawing/2014/main" id="{3CA1315C-F413-49DF-8D8F-599E92FF7C3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AC57509-8D3F-47AF-851F-DD3F541B0DDF}"/>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67649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A118-2491-45DD-ABC7-2D1BD22FC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C8B9A34-1D93-439C-A22B-2D8ADE4DDE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696D1A9-50BA-45C4-AA89-E60EF863D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69E5F-AAC8-4928-80AE-139A26E283DB}"/>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6" name="Footer Placeholder 5">
            <a:extLst>
              <a:ext uri="{FF2B5EF4-FFF2-40B4-BE49-F238E27FC236}">
                <a16:creationId xmlns:a16="http://schemas.microsoft.com/office/drawing/2014/main" id="{1B1DE0EA-2833-4807-8E71-C3676F5E3F3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312ADA2-01DA-443B-8686-1B61EF8D9BFB}"/>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173905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18E1-7836-4DDB-9A22-13C60AC71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FF5C225-E3F8-4546-B674-5ECA9799FC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47BF4BC0-337A-45EC-A896-C87785DA4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432675-20FD-453C-862F-A0652B5D69B5}"/>
              </a:ext>
            </a:extLst>
          </p:cNvPr>
          <p:cNvSpPr>
            <a:spLocks noGrp="1"/>
          </p:cNvSpPr>
          <p:nvPr>
            <p:ph type="dt" sz="half" idx="10"/>
          </p:nvPr>
        </p:nvSpPr>
        <p:spPr/>
        <p:txBody>
          <a:bodyPr/>
          <a:lstStyle/>
          <a:p>
            <a:fld id="{30F3130D-1ABB-4933-A89E-B7CC247233B6}" type="datetimeFigureOut">
              <a:rPr lang="en-IE" smtClean="0"/>
              <a:t>09/09/2019</a:t>
            </a:fld>
            <a:endParaRPr lang="en-IE"/>
          </a:p>
        </p:txBody>
      </p:sp>
      <p:sp>
        <p:nvSpPr>
          <p:cNvPr id="6" name="Footer Placeholder 5">
            <a:extLst>
              <a:ext uri="{FF2B5EF4-FFF2-40B4-BE49-F238E27FC236}">
                <a16:creationId xmlns:a16="http://schemas.microsoft.com/office/drawing/2014/main" id="{51CEFF6A-CEA9-4C29-A324-9B26B030095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F8C4B3F-E384-40D3-A4A4-CD80D03A19F9}"/>
              </a:ext>
            </a:extLst>
          </p:cNvPr>
          <p:cNvSpPr>
            <a:spLocks noGrp="1"/>
          </p:cNvSpPr>
          <p:nvPr>
            <p:ph type="sldNum" sz="quarter" idx="12"/>
          </p:nvPr>
        </p:nvSpPr>
        <p:spPr/>
        <p:txBody>
          <a:bodyPr/>
          <a:lstStyle/>
          <a:p>
            <a:fld id="{65C7A9B4-576E-46B3-86B2-9AB143FD8AAE}" type="slidenum">
              <a:rPr lang="en-IE" smtClean="0"/>
              <a:t>‹N›</a:t>
            </a:fld>
            <a:endParaRPr lang="en-IE"/>
          </a:p>
        </p:txBody>
      </p:sp>
    </p:spTree>
    <p:extLst>
      <p:ext uri="{BB962C8B-B14F-4D97-AF65-F5344CB8AC3E}">
        <p14:creationId xmlns:p14="http://schemas.microsoft.com/office/powerpoint/2010/main" val="320928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2896F6-F606-486C-B1E3-D36074EC56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BEB35C-45C0-486C-8E4A-63815A237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A8DED1E-89A7-455C-8D3B-43870584D0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3130D-1ABB-4933-A89E-B7CC247233B6}" type="datetimeFigureOut">
              <a:rPr lang="en-IE" smtClean="0"/>
              <a:t>09/09/2019</a:t>
            </a:fld>
            <a:endParaRPr lang="en-IE"/>
          </a:p>
        </p:txBody>
      </p:sp>
      <p:sp>
        <p:nvSpPr>
          <p:cNvPr id="5" name="Footer Placeholder 4">
            <a:extLst>
              <a:ext uri="{FF2B5EF4-FFF2-40B4-BE49-F238E27FC236}">
                <a16:creationId xmlns:a16="http://schemas.microsoft.com/office/drawing/2014/main" id="{194DFF12-E956-40C0-B789-FBA3A85E57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DD742CB-48F0-4A55-BD82-DC5C286200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7A9B4-576E-46B3-86B2-9AB143FD8AAE}" type="slidenum">
              <a:rPr lang="en-IE" smtClean="0"/>
              <a:t>‹N›</a:t>
            </a:fld>
            <a:endParaRPr lang="en-IE"/>
          </a:p>
        </p:txBody>
      </p:sp>
    </p:spTree>
    <p:extLst>
      <p:ext uri="{BB962C8B-B14F-4D97-AF65-F5344CB8AC3E}">
        <p14:creationId xmlns:p14="http://schemas.microsoft.com/office/powerpoint/2010/main" val="298841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hyperlink" Target="mailto:hilary.hanahoe@rda-foundation.or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rd-alliance.org/sites/default/files/attachment/RDAValueStatementLibraries.docx" TargetMode="External"/><Relationship Id="rId5" Type="http://schemas.openxmlformats.org/officeDocument/2006/relationships/hyperlink" Target="https://www.rd-alliance.org/get-involved/value-research-data-alliance-libraries" TargetMode="Externa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6547E1-5E5B-49B9-914A-315F229B331B}"/>
              </a:ext>
            </a:extLst>
          </p:cNvPr>
          <p:cNvSpPr>
            <a:spLocks noGrp="1"/>
          </p:cNvSpPr>
          <p:nvPr>
            <p:ph type="title"/>
          </p:nvPr>
        </p:nvSpPr>
        <p:spPr>
          <a:xfrm>
            <a:off x="630900" y="4502169"/>
            <a:ext cx="10765410" cy="719123"/>
          </a:xfrm>
        </p:spPr>
        <p:txBody>
          <a:bodyPr vert="horz" lIns="91440" tIns="45720" rIns="91440" bIns="45720" rtlCol="0" anchor="b">
            <a:noAutofit/>
          </a:bodyPr>
          <a:lstStyle/>
          <a:p>
            <a:pPr algn="ctr"/>
            <a:r>
              <a:rPr lang="en-US" sz="5400" b="1" dirty="0">
                <a:solidFill>
                  <a:schemeClr val="accent2">
                    <a:lumMod val="50000"/>
                  </a:schemeClr>
                </a:solidFill>
              </a:rPr>
              <a:t>The Value of the RDA for Libraries</a:t>
            </a:r>
          </a:p>
        </p:txBody>
      </p:sp>
      <p:sp>
        <p:nvSpPr>
          <p:cNvPr id="6" name="Text Placeholder 5">
            <a:extLst>
              <a:ext uri="{FF2B5EF4-FFF2-40B4-BE49-F238E27FC236}">
                <a16:creationId xmlns:a16="http://schemas.microsoft.com/office/drawing/2014/main" id="{A1EFA634-FF0F-4463-9ACD-2DEFFAD53B60}"/>
              </a:ext>
            </a:extLst>
          </p:cNvPr>
          <p:cNvSpPr>
            <a:spLocks noGrp="1"/>
          </p:cNvSpPr>
          <p:nvPr>
            <p:ph type="body" sz="half" idx="2"/>
          </p:nvPr>
        </p:nvSpPr>
        <p:spPr>
          <a:xfrm>
            <a:off x="1067147" y="5505599"/>
            <a:ext cx="9426806" cy="1207268"/>
          </a:xfrm>
        </p:spPr>
        <p:txBody>
          <a:bodyPr vert="horz" lIns="91440" tIns="45720" rIns="91440" bIns="45720" rtlCol="0">
            <a:normAutofit/>
          </a:bodyPr>
          <a:lstStyle/>
          <a:p>
            <a:pPr algn="ctr"/>
            <a:r>
              <a:rPr lang="en-US" sz="2400" i="1" dirty="0">
                <a:solidFill>
                  <a:schemeClr val="bg2">
                    <a:lumMod val="50000"/>
                  </a:schemeClr>
                </a:solidFill>
              </a:rPr>
              <a:t>The research Data Alliance’s vision is researchers and innovators openly sharing data across technologies, disciplines, and countries to address the grand challenges of society</a:t>
            </a:r>
            <a:endParaRPr lang="en-US" sz="2400" dirty="0">
              <a:solidFill>
                <a:schemeClr val="bg2">
                  <a:lumMod val="50000"/>
                </a:schemeClr>
              </a:solidFill>
            </a:endParaRPr>
          </a:p>
        </p:txBody>
      </p:sp>
      <p:pic>
        <p:nvPicPr>
          <p:cNvPr id="9" name="Picture 8" descr="A close up of a sign&#10;&#10;Description automatically generated">
            <a:extLst>
              <a:ext uri="{FF2B5EF4-FFF2-40B4-BE49-F238E27FC236}">
                <a16:creationId xmlns:a16="http://schemas.microsoft.com/office/drawing/2014/main" id="{E6A8183C-2F48-4E80-AABB-AAC8B6DA60A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21734" y="409543"/>
            <a:ext cx="5458816" cy="3808641"/>
          </a:xfrm>
          <a:prstGeom prst="rect">
            <a:avLst/>
          </a:prstGeom>
        </p:spPr>
      </p:pic>
      <p:pic>
        <p:nvPicPr>
          <p:cNvPr id="12" name="Picture 11">
            <a:extLst>
              <a:ext uri="{FF2B5EF4-FFF2-40B4-BE49-F238E27FC236}">
                <a16:creationId xmlns:a16="http://schemas.microsoft.com/office/drawing/2014/main" id="{AD1D157C-0893-134C-AE0E-2A700885876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411450" y="409866"/>
            <a:ext cx="5458813" cy="3807996"/>
          </a:xfrm>
          <a:prstGeom prst="rect">
            <a:avLst/>
          </a:prstGeom>
        </p:spPr>
      </p:pic>
    </p:spTree>
    <p:extLst>
      <p:ext uri="{BB962C8B-B14F-4D97-AF65-F5344CB8AC3E}">
        <p14:creationId xmlns:p14="http://schemas.microsoft.com/office/powerpoint/2010/main" val="1345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Content Placeholder 8" descr="A close up of a sign&#10;&#10;Description automatically generated">
            <a:extLst>
              <a:ext uri="{FF2B5EF4-FFF2-40B4-BE49-F238E27FC236}">
                <a16:creationId xmlns:a16="http://schemas.microsoft.com/office/drawing/2014/main" id="{32677863-A2A4-4340-BD99-857CDC4D753A}"/>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20" y="10"/>
            <a:ext cx="12191980" cy="6857990"/>
          </a:xfrm>
          <a:prstGeom prst="rect">
            <a:avLst/>
          </a:prstGeom>
        </p:spPr>
      </p:pic>
    </p:spTree>
    <p:extLst>
      <p:ext uri="{BB962C8B-B14F-4D97-AF65-F5344CB8AC3E}">
        <p14:creationId xmlns:p14="http://schemas.microsoft.com/office/powerpoint/2010/main" val="16649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33">
            <a:extLst>
              <a:ext uri="{FF2B5EF4-FFF2-40B4-BE49-F238E27FC236}">
                <a16:creationId xmlns:a16="http://schemas.microsoft.com/office/drawing/2014/main" id="{DEE5C6BA-FE2A-4C38-8D88-E70C06E54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35">
            <a:extLst>
              <a:ext uri="{FF2B5EF4-FFF2-40B4-BE49-F238E27FC236}">
                <a16:creationId xmlns:a16="http://schemas.microsoft.com/office/drawing/2014/main" id="{53E66F28-0926-4CFB-BDAB-646CAB184C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D6CE2FEE-ACBC-4EB3-BD28-2855DCC602B7}"/>
              </a:ext>
            </a:extLst>
          </p:cNvPr>
          <p:cNvSpPr>
            <a:spLocks noGrp="1"/>
          </p:cNvSpPr>
          <p:nvPr>
            <p:ph type="title"/>
          </p:nvPr>
        </p:nvSpPr>
        <p:spPr>
          <a:xfrm>
            <a:off x="804672" y="802955"/>
            <a:ext cx="4977976" cy="1454051"/>
          </a:xfrm>
        </p:spPr>
        <p:txBody>
          <a:bodyPr vert="horz" lIns="91440" tIns="45720" rIns="91440" bIns="45720" rtlCol="0" anchor="ctr">
            <a:normAutofit/>
          </a:bodyPr>
          <a:lstStyle/>
          <a:p>
            <a:r>
              <a:rPr lang="en-US" sz="4100" b="1" kern="1200" dirty="0">
                <a:solidFill>
                  <a:schemeClr val="accent2">
                    <a:lumMod val="50000"/>
                  </a:schemeClr>
                </a:solidFill>
                <a:latin typeface="+mj-lt"/>
                <a:ea typeface="+mj-ea"/>
                <a:cs typeface="+mj-cs"/>
              </a:rPr>
              <a:t>Why should libraries </a:t>
            </a:r>
            <a:br>
              <a:rPr lang="en-US" sz="4100" b="1" kern="1200" dirty="0">
                <a:solidFill>
                  <a:schemeClr val="accent2">
                    <a:lumMod val="50000"/>
                  </a:schemeClr>
                </a:solidFill>
                <a:latin typeface="+mj-lt"/>
                <a:ea typeface="+mj-ea"/>
                <a:cs typeface="+mj-cs"/>
              </a:rPr>
            </a:br>
            <a:r>
              <a:rPr lang="en-US" sz="4100" b="1" kern="1200" dirty="0">
                <a:solidFill>
                  <a:schemeClr val="accent2">
                    <a:lumMod val="50000"/>
                  </a:schemeClr>
                </a:solidFill>
                <a:latin typeface="+mj-lt"/>
                <a:ea typeface="+mj-ea"/>
                <a:cs typeface="+mj-cs"/>
              </a:rPr>
              <a:t>	engage with RDA?</a:t>
            </a:r>
          </a:p>
        </p:txBody>
      </p:sp>
      <p:sp>
        <p:nvSpPr>
          <p:cNvPr id="44" name="Freeform 60">
            <a:extLst>
              <a:ext uri="{FF2B5EF4-FFF2-40B4-BE49-F238E27FC236}">
                <a16:creationId xmlns:a16="http://schemas.microsoft.com/office/drawing/2014/main" id="{DE9FA85F-F0FB-4952-A05F-04CC67B18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5" descr="A close up of a sign&#10;&#10;Description automatically generated">
            <a:extLst>
              <a:ext uri="{FF2B5EF4-FFF2-40B4-BE49-F238E27FC236}">
                <a16:creationId xmlns:a16="http://schemas.microsoft.com/office/drawing/2014/main" id="{887C79A1-DF33-484C-B07C-8511D85B48B6}"/>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632714" y="1"/>
            <a:ext cx="3674754"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3" name="TextBox 2">
            <a:extLst>
              <a:ext uri="{FF2B5EF4-FFF2-40B4-BE49-F238E27FC236}">
                <a16:creationId xmlns:a16="http://schemas.microsoft.com/office/drawing/2014/main" id="{3CCCAFEC-595E-8A46-B06E-BC357839326A}"/>
              </a:ext>
            </a:extLst>
          </p:cNvPr>
          <p:cNvSpPr txBox="1"/>
          <p:nvPr/>
        </p:nvSpPr>
        <p:spPr>
          <a:xfrm>
            <a:off x="767602" y="2368627"/>
            <a:ext cx="4977976" cy="4046065"/>
          </a:xfrm>
          <a:prstGeom prst="rect">
            <a:avLst/>
          </a:prstGeom>
        </p:spPr>
        <p:txBody>
          <a:bodyPr vert="horz" lIns="91440" tIns="45720" rIns="91440" bIns="45720" rtlCol="0" anchor="ctr">
            <a:normAutofit fontScale="92500" lnSpcReduction="10000"/>
          </a:bodyPr>
          <a:lstStyle/>
          <a:p>
            <a:pPr marL="285750" indent="-264600">
              <a:lnSpc>
                <a:spcPct val="90000"/>
              </a:lnSpc>
              <a:spcAft>
                <a:spcPts val="1200"/>
              </a:spcAft>
              <a:buFont typeface="Arial" panose="020B0604020202020204" pitchFamily="34" charset="0"/>
              <a:buChar char="•"/>
            </a:pPr>
            <a:endParaRPr lang="en-US" sz="1900" b="1" dirty="0">
              <a:solidFill>
                <a:schemeClr val="tx1">
                  <a:lumMod val="65000"/>
                  <a:lumOff val="35000"/>
                </a:schemeClr>
              </a:solidFill>
            </a:endParaRP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Interact</a:t>
            </a:r>
            <a:r>
              <a:rPr lang="en-US" sz="1900" dirty="0">
                <a:solidFill>
                  <a:schemeClr val="tx1">
                    <a:lumMod val="65000"/>
                    <a:lumOff val="35000"/>
                  </a:schemeClr>
                </a:solidFill>
              </a:rPr>
              <a:t> with data professionals, researchers, ICT experts and academics;</a:t>
            </a: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Partner</a:t>
            </a:r>
            <a:r>
              <a:rPr lang="en-US" sz="1900" dirty="0">
                <a:solidFill>
                  <a:schemeClr val="tx1">
                    <a:lumMod val="65000"/>
                    <a:lumOff val="35000"/>
                  </a:schemeClr>
                </a:solidFill>
              </a:rPr>
              <a:t> with experts to augment the library community and its interoperability solutions;</a:t>
            </a: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Develop</a:t>
            </a:r>
            <a:r>
              <a:rPr lang="en-US" sz="1900" dirty="0">
                <a:solidFill>
                  <a:schemeClr val="tx1">
                    <a:lumMod val="65000"/>
                    <a:lumOff val="35000"/>
                  </a:schemeClr>
                </a:solidFill>
              </a:rPr>
              <a:t> strategic, collaborative relationships and partnerships with data producing stakeholders;</a:t>
            </a: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Engage</a:t>
            </a:r>
            <a:r>
              <a:rPr lang="en-US" sz="1900" dirty="0">
                <a:solidFill>
                  <a:schemeClr val="tx1">
                    <a:lumMod val="65000"/>
                    <a:lumOff val="35000"/>
                  </a:schemeClr>
                </a:solidFill>
              </a:rPr>
              <a:t> in institution-wide advocacy processes;</a:t>
            </a: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Engage</a:t>
            </a:r>
            <a:r>
              <a:rPr lang="en-US" sz="1900" dirty="0">
                <a:solidFill>
                  <a:schemeClr val="tx1">
                    <a:lumMod val="65000"/>
                    <a:lumOff val="35000"/>
                  </a:schemeClr>
                </a:solidFill>
              </a:rPr>
              <a:t> in an international forum;</a:t>
            </a:r>
          </a:p>
          <a:p>
            <a:pPr marL="285750" indent="-264600">
              <a:lnSpc>
                <a:spcPct val="90000"/>
              </a:lnSpc>
              <a:spcAft>
                <a:spcPts val="1200"/>
              </a:spcAft>
              <a:buFont typeface="Arial" panose="020B0604020202020204" pitchFamily="34" charset="0"/>
              <a:buChar char="•"/>
            </a:pPr>
            <a:r>
              <a:rPr lang="en-US" sz="1900" b="1" dirty="0">
                <a:solidFill>
                  <a:schemeClr val="tx1">
                    <a:lumMod val="65000"/>
                    <a:lumOff val="35000"/>
                  </a:schemeClr>
                </a:solidFill>
              </a:rPr>
              <a:t>Adopt</a:t>
            </a:r>
            <a:r>
              <a:rPr lang="en-US" sz="1900" dirty="0">
                <a:solidFill>
                  <a:schemeClr val="tx1">
                    <a:lumMod val="65000"/>
                    <a:lumOff val="35000"/>
                  </a:schemeClr>
                </a:solidFill>
              </a:rPr>
              <a:t> RDA recommendations and outputs to support the strategic aims of libraries.</a:t>
            </a:r>
          </a:p>
          <a:p>
            <a:pPr fontAlgn="base">
              <a:lnSpc>
                <a:spcPct val="90000"/>
              </a:lnSpc>
              <a:spcAft>
                <a:spcPts val="1200"/>
              </a:spcAft>
            </a:pPr>
            <a:endParaRPr lang="en-US" sz="1600" dirty="0">
              <a:solidFill>
                <a:srgbClr val="000000"/>
              </a:solidFill>
            </a:endParaRPr>
          </a:p>
          <a:p>
            <a:pPr indent="-228600">
              <a:lnSpc>
                <a:spcPct val="90000"/>
              </a:lnSpc>
              <a:buFont typeface="Arial" panose="020B0604020202020204" pitchFamily="34" charset="0"/>
              <a:buChar char="•"/>
            </a:pPr>
            <a:endParaRPr lang="en-US" sz="1600" dirty="0">
              <a:solidFill>
                <a:srgbClr val="000000"/>
              </a:solidFill>
            </a:endParaRPr>
          </a:p>
        </p:txBody>
      </p:sp>
      <p:sp>
        <p:nvSpPr>
          <p:cNvPr id="45" name="Freeform 68">
            <a:extLst>
              <a:ext uri="{FF2B5EF4-FFF2-40B4-BE49-F238E27FC236}">
                <a16:creationId xmlns:a16="http://schemas.microsoft.com/office/drawing/2014/main" id="{FEBD362A-CC27-47D9-8FC3-A5E91BA0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10">
            <a:extLst>
              <a:ext uri="{FF2B5EF4-FFF2-40B4-BE49-F238E27FC236}">
                <a16:creationId xmlns:a16="http://schemas.microsoft.com/office/drawing/2014/main" id="{12A505C6-570A-6C4F-8F13-64AB84AA32A1}"/>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7399326" y="3086207"/>
            <a:ext cx="4792674"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pic>
        <p:nvPicPr>
          <p:cNvPr id="10" name="Picture 9">
            <a:extLst>
              <a:ext uri="{FF2B5EF4-FFF2-40B4-BE49-F238E27FC236}">
                <a16:creationId xmlns:a16="http://schemas.microsoft.com/office/drawing/2014/main" id="{51422A1C-723A-4C44-8A0E-3795FEA3112C}"/>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0887120" y="5676516"/>
            <a:ext cx="1093718" cy="1093718"/>
          </a:xfrm>
          <a:prstGeom prst="rect">
            <a:avLst/>
          </a:prstGeom>
        </p:spPr>
      </p:pic>
    </p:spTree>
    <p:extLst>
      <p:ext uri="{BB962C8B-B14F-4D97-AF65-F5344CB8AC3E}">
        <p14:creationId xmlns:p14="http://schemas.microsoft.com/office/powerpoint/2010/main" val="238362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6CE2FEE-ACBC-4EB3-BD28-2855DCC602B7}"/>
              </a:ext>
            </a:extLst>
          </p:cNvPr>
          <p:cNvSpPr>
            <a:spLocks noGrp="1"/>
          </p:cNvSpPr>
          <p:nvPr>
            <p:ph type="title"/>
          </p:nvPr>
        </p:nvSpPr>
        <p:spPr>
          <a:xfrm>
            <a:off x="5457206" y="802955"/>
            <a:ext cx="5614875" cy="1454051"/>
          </a:xfrm>
        </p:spPr>
        <p:txBody>
          <a:bodyPr>
            <a:normAutofit/>
          </a:bodyPr>
          <a:lstStyle/>
          <a:p>
            <a:r>
              <a:rPr lang="en-IE" sz="3200" b="1" dirty="0">
                <a:solidFill>
                  <a:schemeClr val="accent2">
                    <a:lumMod val="50000"/>
                  </a:schemeClr>
                </a:solidFill>
              </a:rPr>
              <a:t>What’s in it for librarians and     	information management 		professionals?</a:t>
            </a:r>
          </a:p>
        </p:txBody>
      </p:sp>
      <p:sp>
        <p:nvSpPr>
          <p:cNvPr id="1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5" descr="A close up of a sign&#10;&#10;Description automatically generated">
            <a:extLst>
              <a:ext uri="{FF2B5EF4-FFF2-40B4-BE49-F238E27FC236}">
                <a16:creationId xmlns:a16="http://schemas.microsoft.com/office/drawing/2014/main" id="{887C79A1-DF33-484C-B07C-8511D85B48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9349" y="2244427"/>
            <a:ext cx="3661831" cy="2389344"/>
          </a:xfrm>
          <a:prstGeom prst="rect">
            <a:avLst/>
          </a:prstGeom>
        </p:spPr>
      </p:pic>
      <p:sp>
        <p:nvSpPr>
          <p:cNvPr id="3" name="TextBox 2">
            <a:extLst>
              <a:ext uri="{FF2B5EF4-FFF2-40B4-BE49-F238E27FC236}">
                <a16:creationId xmlns:a16="http://schemas.microsoft.com/office/drawing/2014/main" id="{3CCCAFEC-595E-8A46-B06E-BC357839326A}"/>
              </a:ext>
            </a:extLst>
          </p:cNvPr>
          <p:cNvSpPr txBox="1"/>
          <p:nvPr/>
        </p:nvSpPr>
        <p:spPr>
          <a:xfrm>
            <a:off x="5758458" y="2743200"/>
            <a:ext cx="6004193" cy="2831544"/>
          </a:xfrm>
          <a:prstGeom prst="rect">
            <a:avLst/>
          </a:prstGeom>
          <a:noFill/>
        </p:spPr>
        <p:txBody>
          <a:bodyPr wrap="square" rtlCol="0">
            <a:spAutoFit/>
          </a:bodyPr>
          <a:lstStyle/>
          <a:p>
            <a:pPr marL="285750" indent="-285750" fontAlgn="base">
              <a:spcAft>
                <a:spcPts val="1200"/>
              </a:spcAft>
              <a:buFont typeface="Arial" panose="020B0604020202020204" pitchFamily="34" charset="0"/>
              <a:buChar char="•"/>
            </a:pPr>
            <a:r>
              <a:rPr lang="en-US" sz="2000" b="1" dirty="0">
                <a:solidFill>
                  <a:schemeClr val="tx1">
                    <a:lumMod val="65000"/>
                    <a:lumOff val="35000"/>
                  </a:schemeClr>
                </a:solidFill>
              </a:rPr>
              <a:t>Gain</a:t>
            </a:r>
            <a:r>
              <a:rPr lang="en-US" sz="2000" dirty="0">
                <a:solidFill>
                  <a:schemeClr val="tx1">
                    <a:lumMod val="65000"/>
                    <a:lumOff val="35000"/>
                  </a:schemeClr>
                </a:solidFill>
              </a:rPr>
              <a:t> greater experience and expertise; ​</a:t>
            </a:r>
          </a:p>
          <a:p>
            <a:pPr marL="285750" indent="-285750" fontAlgn="base">
              <a:spcAft>
                <a:spcPts val="1200"/>
              </a:spcAft>
              <a:buFont typeface="Arial" panose="020B0604020202020204" pitchFamily="34" charset="0"/>
              <a:buChar char="•"/>
            </a:pPr>
            <a:r>
              <a:rPr lang="en-US" sz="2000" b="1" dirty="0">
                <a:solidFill>
                  <a:schemeClr val="tx1">
                    <a:lumMod val="65000"/>
                    <a:lumOff val="35000"/>
                  </a:schemeClr>
                </a:solidFill>
              </a:rPr>
              <a:t>Enhance</a:t>
            </a:r>
            <a:r>
              <a:rPr lang="en-US" sz="2000" dirty="0">
                <a:solidFill>
                  <a:schemeClr val="tx1">
                    <a:lumMod val="65000"/>
                    <a:lumOff val="35000"/>
                  </a:schemeClr>
                </a:solidFill>
              </a:rPr>
              <a:t> the quality and effectiveness of personal work and activities; ​</a:t>
            </a:r>
          </a:p>
          <a:p>
            <a:pPr marL="285750" indent="-285750" fontAlgn="base">
              <a:spcAft>
                <a:spcPts val="1200"/>
              </a:spcAft>
              <a:buFont typeface="Arial" panose="020B0604020202020204" pitchFamily="34" charset="0"/>
              <a:buChar char="•"/>
            </a:pPr>
            <a:r>
              <a:rPr lang="en-US" sz="2000" b="1" dirty="0">
                <a:solidFill>
                  <a:schemeClr val="tx1">
                    <a:lumMod val="65000"/>
                    <a:lumOff val="35000"/>
                  </a:schemeClr>
                </a:solidFill>
              </a:rPr>
              <a:t>Improve</a:t>
            </a:r>
            <a:r>
              <a:rPr lang="en-US" sz="2000" dirty="0">
                <a:solidFill>
                  <a:schemeClr val="tx1">
                    <a:lumMod val="65000"/>
                    <a:lumOff val="35000"/>
                  </a:schemeClr>
                </a:solidFill>
              </a:rPr>
              <a:t> your competitive advantage professionally; </a:t>
            </a:r>
          </a:p>
          <a:p>
            <a:pPr marL="285750" indent="-285750" fontAlgn="base">
              <a:spcAft>
                <a:spcPts val="1200"/>
              </a:spcAft>
              <a:buFont typeface="Arial" panose="020B0604020202020204" pitchFamily="34" charset="0"/>
              <a:buChar char="•"/>
            </a:pPr>
            <a:r>
              <a:rPr lang="en-US" sz="2000" b="1" dirty="0">
                <a:solidFill>
                  <a:schemeClr val="tx1">
                    <a:lumMod val="65000"/>
                    <a:lumOff val="35000"/>
                  </a:schemeClr>
                </a:solidFill>
              </a:rPr>
              <a:t>Access</a:t>
            </a:r>
            <a:r>
              <a:rPr lang="en-US" sz="2000" dirty="0">
                <a:solidFill>
                  <a:schemeClr val="tx1">
                    <a:lumMod val="65000"/>
                    <a:lumOff val="35000"/>
                  </a:schemeClr>
                </a:solidFill>
              </a:rPr>
              <a:t> an extraordinary network of international colleagues and </a:t>
            </a:r>
            <a:r>
              <a:rPr lang="en-US" sz="2000" dirty="0" err="1">
                <a:solidFill>
                  <a:schemeClr val="tx1">
                    <a:lumMod val="65000"/>
                    <a:lumOff val="35000"/>
                  </a:schemeClr>
                </a:solidFill>
              </a:rPr>
              <a:t>organisations</a:t>
            </a:r>
            <a:r>
              <a:rPr lang="en-US" sz="2000" dirty="0">
                <a:solidFill>
                  <a:schemeClr val="tx1">
                    <a:lumMod val="65000"/>
                    <a:lumOff val="35000"/>
                  </a:schemeClr>
                </a:solidFill>
              </a:rPr>
              <a:t>.</a:t>
            </a:r>
            <a:r>
              <a:rPr lang="en-US" dirty="0"/>
              <a:t> ​</a:t>
            </a:r>
          </a:p>
          <a:p>
            <a:endParaRPr lang="it-IT" dirty="0"/>
          </a:p>
        </p:txBody>
      </p:sp>
      <p:pic>
        <p:nvPicPr>
          <p:cNvPr id="10" name="Picture 9">
            <a:extLst>
              <a:ext uri="{FF2B5EF4-FFF2-40B4-BE49-F238E27FC236}">
                <a16:creationId xmlns:a16="http://schemas.microsoft.com/office/drawing/2014/main" id="{51422A1C-723A-4C44-8A0E-3795FEA3112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0525222" y="5390078"/>
            <a:ext cx="1093718" cy="1093718"/>
          </a:xfrm>
          <a:prstGeom prst="rect">
            <a:avLst/>
          </a:prstGeom>
        </p:spPr>
      </p:pic>
    </p:spTree>
    <p:extLst>
      <p:ext uri="{BB962C8B-B14F-4D97-AF65-F5344CB8AC3E}">
        <p14:creationId xmlns:p14="http://schemas.microsoft.com/office/powerpoint/2010/main" val="53649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4" name="Title 3">
            <a:extLst>
              <a:ext uri="{FF2B5EF4-FFF2-40B4-BE49-F238E27FC236}">
                <a16:creationId xmlns:a16="http://schemas.microsoft.com/office/drawing/2014/main" id="{A1DC5643-2D72-49BD-884B-16570561B791}"/>
              </a:ext>
            </a:extLst>
          </p:cNvPr>
          <p:cNvSpPr>
            <a:spLocks noGrp="1"/>
          </p:cNvSpPr>
          <p:nvPr>
            <p:ph type="ctrTitle"/>
          </p:nvPr>
        </p:nvSpPr>
        <p:spPr>
          <a:xfrm>
            <a:off x="583895" y="802955"/>
            <a:ext cx="5706736" cy="1454051"/>
          </a:xfrm>
        </p:spPr>
        <p:txBody>
          <a:bodyPr vert="horz" lIns="91440" tIns="45720" rIns="91440" bIns="45720" rtlCol="0" anchor="ctr">
            <a:normAutofit/>
          </a:bodyPr>
          <a:lstStyle/>
          <a:p>
            <a:pPr algn="l"/>
            <a:r>
              <a:rPr lang="en-US" sz="4000" b="1" dirty="0">
                <a:solidFill>
                  <a:schemeClr val="accent2">
                    <a:lumMod val="50000"/>
                  </a:schemeClr>
                </a:solidFill>
              </a:rPr>
              <a:t>How can libraries engage?</a:t>
            </a:r>
          </a:p>
        </p:txBody>
      </p:sp>
      <p:sp>
        <p:nvSpPr>
          <p:cNvPr id="58"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A close up of a sign&#10;&#10;Description automatically generated">
            <a:extLst>
              <a:ext uri="{FF2B5EF4-FFF2-40B4-BE49-F238E27FC236}">
                <a16:creationId xmlns:a16="http://schemas.microsoft.com/office/drawing/2014/main" id="{6649B894-8F2A-479B-A524-9E5C8339CA5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422400" y="266436"/>
            <a:ext cx="2094821" cy="1366871"/>
          </a:xfrm>
          <a:prstGeom prst="rect">
            <a:avLst/>
          </a:prstGeom>
        </p:spPr>
      </p:pic>
      <p:sp>
        <p:nvSpPr>
          <p:cNvPr id="2" name="TextBox 1">
            <a:extLst>
              <a:ext uri="{FF2B5EF4-FFF2-40B4-BE49-F238E27FC236}">
                <a16:creationId xmlns:a16="http://schemas.microsoft.com/office/drawing/2014/main" id="{903D9205-4C57-2040-8415-88E4697FD6C6}"/>
              </a:ext>
            </a:extLst>
          </p:cNvPr>
          <p:cNvSpPr txBox="1"/>
          <p:nvPr/>
        </p:nvSpPr>
        <p:spPr>
          <a:xfrm>
            <a:off x="804672" y="2421682"/>
            <a:ext cx="5145024" cy="3639289"/>
          </a:xfrm>
          <a:prstGeom prst="rect">
            <a:avLst/>
          </a:prstGeom>
        </p:spPr>
        <p:txBody>
          <a:bodyPr vert="horz" lIns="91440" tIns="45720" rIns="91440" bIns="45720" rtlCol="0" anchor="ctr">
            <a:normAutofit/>
          </a:bodyPr>
          <a:lstStyle/>
          <a:p>
            <a:pPr marL="342900" lvl="0" indent="-228600" fontAlgn="base">
              <a:lnSpc>
                <a:spcPct val="90000"/>
              </a:lnSpc>
              <a:spcAft>
                <a:spcPts val="1200"/>
              </a:spcAft>
              <a:buFont typeface="Arial" panose="020B0604020202020204" pitchFamily="34" charset="0"/>
              <a:buChar char="•"/>
            </a:pPr>
            <a:r>
              <a:rPr lang="en-US" sz="2000" dirty="0">
                <a:solidFill>
                  <a:schemeClr val="tx1">
                    <a:lumMod val="65000"/>
                    <a:lumOff val="35000"/>
                  </a:schemeClr>
                </a:solidFill>
              </a:rPr>
              <a:t>Become part of a large, </a:t>
            </a:r>
            <a:r>
              <a:rPr lang="en-US" sz="2000" b="1" i="1" dirty="0">
                <a:solidFill>
                  <a:schemeClr val="tx1">
                    <a:lumMod val="65000"/>
                    <a:lumOff val="35000"/>
                  </a:schemeClr>
                </a:solidFill>
              </a:rPr>
              <a:t>international data community;</a:t>
            </a:r>
            <a:r>
              <a:rPr lang="en-US" sz="2000" dirty="0">
                <a:solidFill>
                  <a:schemeClr val="tx1">
                    <a:lumMod val="65000"/>
                    <a:lumOff val="35000"/>
                  </a:schemeClr>
                </a:solidFill>
              </a:rPr>
              <a:t> ​</a:t>
            </a:r>
          </a:p>
          <a:p>
            <a:pPr marL="342900" lvl="0" indent="-228600" fontAlgn="base">
              <a:lnSpc>
                <a:spcPct val="90000"/>
              </a:lnSpc>
              <a:spcAft>
                <a:spcPts val="1200"/>
              </a:spcAft>
              <a:buFont typeface="Arial" panose="020B0604020202020204" pitchFamily="34" charset="0"/>
              <a:buChar char="•"/>
            </a:pPr>
            <a:r>
              <a:rPr lang="en-US" sz="2000" dirty="0">
                <a:solidFill>
                  <a:schemeClr val="tx1">
                    <a:lumMod val="65000"/>
                    <a:lumOff val="35000"/>
                  </a:schemeClr>
                </a:solidFill>
              </a:rPr>
              <a:t>Provide an </a:t>
            </a:r>
            <a:r>
              <a:rPr lang="en-US" sz="2000" b="1" i="1" dirty="0" err="1">
                <a:solidFill>
                  <a:schemeClr val="tx1">
                    <a:lumMod val="65000"/>
                    <a:lumOff val="35000"/>
                  </a:schemeClr>
                </a:solidFill>
              </a:rPr>
              <a:t>organisational</a:t>
            </a:r>
            <a:r>
              <a:rPr lang="en-US" sz="2000" b="1" i="1" dirty="0">
                <a:solidFill>
                  <a:schemeClr val="tx1">
                    <a:lumMod val="65000"/>
                    <a:lumOff val="35000"/>
                  </a:schemeClr>
                </a:solidFill>
              </a:rPr>
              <a:t> perspective </a:t>
            </a:r>
            <a:r>
              <a:rPr lang="en-US" sz="2000" dirty="0">
                <a:solidFill>
                  <a:schemeClr val="tx1">
                    <a:lumMod val="65000"/>
                    <a:lumOff val="35000"/>
                  </a:schemeClr>
                </a:solidFill>
              </a:rPr>
              <a:t>of RDA - influence its direction, assist in the implementation and adoption of RDA’s Recommendations; ​</a:t>
            </a:r>
          </a:p>
          <a:p>
            <a:pPr marL="342900" lvl="0" indent="-228600" fontAlgn="base">
              <a:lnSpc>
                <a:spcPct val="90000"/>
              </a:lnSpc>
              <a:spcAft>
                <a:spcPts val="1200"/>
              </a:spcAft>
              <a:buFont typeface="Arial" panose="020B0604020202020204" pitchFamily="34" charset="0"/>
              <a:buChar char="•"/>
            </a:pPr>
            <a:r>
              <a:rPr lang="en-US" sz="2000" dirty="0">
                <a:solidFill>
                  <a:schemeClr val="tx1">
                    <a:lumMod val="65000"/>
                    <a:lumOff val="35000"/>
                  </a:schemeClr>
                </a:solidFill>
              </a:rPr>
              <a:t>Join RDA as an </a:t>
            </a:r>
            <a:r>
              <a:rPr lang="en-US" sz="2000" b="1" i="1" dirty="0" err="1">
                <a:solidFill>
                  <a:schemeClr val="tx1">
                    <a:lumMod val="65000"/>
                    <a:lumOff val="35000"/>
                  </a:schemeClr>
                </a:solidFill>
              </a:rPr>
              <a:t>organisational</a:t>
            </a:r>
            <a:r>
              <a:rPr lang="en-US" sz="2000" b="1" i="1" dirty="0">
                <a:solidFill>
                  <a:schemeClr val="tx1">
                    <a:lumMod val="65000"/>
                    <a:lumOff val="35000"/>
                  </a:schemeClr>
                </a:solidFill>
              </a:rPr>
              <a:t> member</a:t>
            </a:r>
            <a:r>
              <a:rPr lang="en-US" sz="2000" b="1" dirty="0">
                <a:solidFill>
                  <a:schemeClr val="tx1">
                    <a:lumMod val="65000"/>
                    <a:lumOff val="35000"/>
                  </a:schemeClr>
                </a:solidFill>
              </a:rPr>
              <a:t> </a:t>
            </a:r>
            <a:r>
              <a:rPr lang="en-US" sz="2000" dirty="0">
                <a:solidFill>
                  <a:schemeClr val="tx1">
                    <a:lumMod val="65000"/>
                    <a:lumOff val="35000"/>
                  </a:schemeClr>
                </a:solidFill>
              </a:rPr>
              <a:t>and contribute an annual subscription fee;</a:t>
            </a:r>
          </a:p>
          <a:p>
            <a:pPr marL="342900" lvl="0" indent="-228600" fontAlgn="base">
              <a:lnSpc>
                <a:spcPct val="90000"/>
              </a:lnSpc>
              <a:spcAft>
                <a:spcPts val="1200"/>
              </a:spcAft>
              <a:buFont typeface="Arial" panose="020B0604020202020204" pitchFamily="34" charset="0"/>
              <a:buChar char="•"/>
            </a:pPr>
            <a:r>
              <a:rPr lang="en-US" sz="2000" dirty="0">
                <a:solidFill>
                  <a:schemeClr val="tx1">
                    <a:lumMod val="65000"/>
                    <a:lumOff val="35000"/>
                  </a:schemeClr>
                </a:solidFill>
              </a:rPr>
              <a:t>As a library director, encourage your staff to become RDA </a:t>
            </a:r>
            <a:r>
              <a:rPr lang="en-US" sz="2000" b="1" i="1" dirty="0">
                <a:solidFill>
                  <a:schemeClr val="tx1">
                    <a:lumMod val="65000"/>
                    <a:lumOff val="35000"/>
                  </a:schemeClr>
                </a:solidFill>
              </a:rPr>
              <a:t>community members</a:t>
            </a:r>
            <a:r>
              <a:rPr lang="en-US" sz="2000" dirty="0">
                <a:solidFill>
                  <a:schemeClr val="tx1">
                    <a:lumMod val="65000"/>
                    <a:lumOff val="35000"/>
                  </a:schemeClr>
                </a:solidFill>
              </a:rPr>
              <a:t>.</a:t>
            </a:r>
            <a:r>
              <a:rPr lang="en-US" sz="2000" b="1" dirty="0">
                <a:solidFill>
                  <a:srgbClr val="000000"/>
                </a:solidFill>
              </a:rPr>
              <a:t>  </a:t>
            </a:r>
            <a:endParaRPr lang="en-US" sz="2000" dirty="0">
              <a:solidFill>
                <a:srgbClr val="000000"/>
              </a:solidFill>
            </a:endParaRPr>
          </a:p>
          <a:p>
            <a:pPr indent="-228600">
              <a:lnSpc>
                <a:spcPct val="90000"/>
              </a:lnSpc>
              <a:buFont typeface="Arial" panose="020B0604020202020204" pitchFamily="34" charset="0"/>
              <a:buChar char="•"/>
            </a:pPr>
            <a:endParaRPr lang="en-US" sz="2000" dirty="0">
              <a:solidFill>
                <a:srgbClr val="000000"/>
              </a:solidFill>
            </a:endParaRPr>
          </a:p>
        </p:txBody>
      </p:sp>
      <p:sp>
        <p:nvSpPr>
          <p:cNvPr id="60"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AA79A642-F815-2646-8F88-3DEDF62A380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53388" y="3989614"/>
            <a:ext cx="1586226" cy="2548155"/>
          </a:xfrm>
          <a:prstGeom prst="rect">
            <a:avLst/>
          </a:prstGeom>
        </p:spPr>
      </p:pic>
    </p:spTree>
    <p:extLst>
      <p:ext uri="{BB962C8B-B14F-4D97-AF65-F5344CB8AC3E}">
        <p14:creationId xmlns:p14="http://schemas.microsoft.com/office/powerpoint/2010/main" val="96093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4" name="Title 3">
            <a:extLst>
              <a:ext uri="{FF2B5EF4-FFF2-40B4-BE49-F238E27FC236}">
                <a16:creationId xmlns:a16="http://schemas.microsoft.com/office/drawing/2014/main" id="{A1DC5643-2D72-49BD-884B-16570561B791}"/>
              </a:ext>
            </a:extLst>
          </p:cNvPr>
          <p:cNvSpPr>
            <a:spLocks noGrp="1"/>
          </p:cNvSpPr>
          <p:nvPr>
            <p:ph type="ctrTitle"/>
          </p:nvPr>
        </p:nvSpPr>
        <p:spPr>
          <a:xfrm>
            <a:off x="804672" y="802955"/>
            <a:ext cx="5145024" cy="1454051"/>
          </a:xfrm>
        </p:spPr>
        <p:txBody>
          <a:bodyPr vert="horz" lIns="91440" tIns="45720" rIns="91440" bIns="45720" rtlCol="0" anchor="ctr">
            <a:normAutofit fontScale="90000"/>
          </a:bodyPr>
          <a:lstStyle/>
          <a:p>
            <a:pPr algn="l"/>
            <a:r>
              <a:rPr lang="en-US" sz="4000" b="1" dirty="0">
                <a:solidFill>
                  <a:schemeClr val="accent2">
                    <a:lumMod val="50000"/>
                  </a:schemeClr>
                </a:solidFill>
              </a:rPr>
              <a:t>Libraries offer significant contributions to the RDA by …</a:t>
            </a:r>
          </a:p>
        </p:txBody>
      </p:sp>
      <p:sp>
        <p:nvSpPr>
          <p:cNvPr id="58"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A close up of a sign&#10;&#10;Description automatically generated">
            <a:extLst>
              <a:ext uri="{FF2B5EF4-FFF2-40B4-BE49-F238E27FC236}">
                <a16:creationId xmlns:a16="http://schemas.microsoft.com/office/drawing/2014/main" id="{6649B894-8F2A-479B-A524-9E5C8339CA5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422400" y="266436"/>
            <a:ext cx="2094821" cy="1366871"/>
          </a:xfrm>
          <a:prstGeom prst="rect">
            <a:avLst/>
          </a:prstGeom>
        </p:spPr>
      </p:pic>
      <p:sp>
        <p:nvSpPr>
          <p:cNvPr id="2" name="TextBox 1">
            <a:extLst>
              <a:ext uri="{FF2B5EF4-FFF2-40B4-BE49-F238E27FC236}">
                <a16:creationId xmlns:a16="http://schemas.microsoft.com/office/drawing/2014/main" id="{903D9205-4C57-2040-8415-88E4697FD6C6}"/>
              </a:ext>
            </a:extLst>
          </p:cNvPr>
          <p:cNvSpPr txBox="1"/>
          <p:nvPr/>
        </p:nvSpPr>
        <p:spPr>
          <a:xfrm>
            <a:off x="804672" y="2421682"/>
            <a:ext cx="5145024" cy="3639289"/>
          </a:xfrm>
          <a:prstGeom prst="rect">
            <a:avLst/>
          </a:prstGeom>
        </p:spPr>
        <p:txBody>
          <a:bodyPr vert="horz" lIns="91440" tIns="45720" rIns="91440" bIns="45720" rtlCol="0" anchor="ctr">
            <a:normAutofit/>
          </a:bodyPr>
          <a:lstStyle/>
          <a:p>
            <a:pPr marL="114300" lvl="0" fontAlgn="base">
              <a:lnSpc>
                <a:spcPct val="90000"/>
              </a:lnSpc>
              <a:spcAft>
                <a:spcPts val="1200"/>
              </a:spcAft>
            </a:pPr>
            <a:r>
              <a:rPr lang="en-US" sz="2000" b="1" dirty="0">
                <a:solidFill>
                  <a:srgbClr val="000000"/>
                </a:solidFill>
              </a:rPr>
              <a:t>  </a:t>
            </a:r>
            <a:endParaRPr lang="en-US" sz="2000" dirty="0">
              <a:solidFill>
                <a:srgbClr val="000000"/>
              </a:solidFill>
            </a:endParaRPr>
          </a:p>
          <a:p>
            <a:pPr indent="-228600">
              <a:lnSpc>
                <a:spcPct val="90000"/>
              </a:lnSpc>
              <a:buFont typeface="Arial" panose="020B0604020202020204" pitchFamily="34" charset="0"/>
              <a:buChar char="•"/>
            </a:pPr>
            <a:endParaRPr lang="en-US" sz="2000" dirty="0">
              <a:solidFill>
                <a:srgbClr val="000000"/>
              </a:solidFill>
            </a:endParaRPr>
          </a:p>
        </p:txBody>
      </p:sp>
      <p:sp>
        <p:nvSpPr>
          <p:cNvPr id="60"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AA79A642-F815-2646-8F88-3DEDF62A380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53388" y="3989614"/>
            <a:ext cx="1586226" cy="2548155"/>
          </a:xfrm>
          <a:prstGeom prst="rect">
            <a:avLst/>
          </a:prstGeom>
        </p:spPr>
      </p:pic>
      <p:sp>
        <p:nvSpPr>
          <p:cNvPr id="5" name="TextBox 4">
            <a:extLst>
              <a:ext uri="{FF2B5EF4-FFF2-40B4-BE49-F238E27FC236}">
                <a16:creationId xmlns:a16="http://schemas.microsoft.com/office/drawing/2014/main" id="{6DCD9B16-6AE9-664C-B09A-6F6AE2DD9EC6}"/>
              </a:ext>
            </a:extLst>
          </p:cNvPr>
          <p:cNvSpPr txBox="1"/>
          <p:nvPr/>
        </p:nvSpPr>
        <p:spPr>
          <a:xfrm>
            <a:off x="473726" y="2717832"/>
            <a:ext cx="6775373" cy="3046988"/>
          </a:xfrm>
          <a:prstGeom prst="rect">
            <a:avLst/>
          </a:prstGeom>
          <a:noFill/>
        </p:spPr>
        <p:txBody>
          <a:bodyPr wrap="square" rtlCol="0">
            <a:spAutoFit/>
          </a:bodyPr>
          <a:lstStyle/>
          <a:p>
            <a:pPr marL="285750" indent="-285750" fontAlgn="base">
              <a:spcAft>
                <a:spcPts val="1200"/>
              </a:spcAft>
              <a:buFont typeface="Arial" panose="020B0604020202020204" pitchFamily="34" charset="0"/>
              <a:buChar char="•"/>
            </a:pPr>
            <a:r>
              <a:rPr lang="en" b="1" dirty="0">
                <a:solidFill>
                  <a:schemeClr val="tx1">
                    <a:lumMod val="65000"/>
                    <a:lumOff val="35000"/>
                  </a:schemeClr>
                </a:solidFill>
              </a:rPr>
              <a:t>augmenting and enriching </a:t>
            </a:r>
            <a:r>
              <a:rPr lang="en" dirty="0">
                <a:solidFill>
                  <a:schemeClr val="tx1">
                    <a:lumMod val="65000"/>
                    <a:lumOff val="35000"/>
                  </a:schemeClr>
                </a:solidFill>
              </a:rPr>
              <a:t>the worldwide network of data experts and information professionals; </a:t>
            </a:r>
          </a:p>
          <a:p>
            <a:pPr marL="285750" indent="-285750" fontAlgn="base">
              <a:spcAft>
                <a:spcPts val="1200"/>
              </a:spcAft>
              <a:buFont typeface="Arial" panose="020B0604020202020204" pitchFamily="34" charset="0"/>
              <a:buChar char="•"/>
            </a:pPr>
            <a:r>
              <a:rPr lang="en" b="1" dirty="0">
                <a:solidFill>
                  <a:schemeClr val="tx1">
                    <a:lumMod val="65000"/>
                    <a:lumOff val="35000"/>
                  </a:schemeClr>
                </a:solidFill>
              </a:rPr>
              <a:t>contributing to the development and maintenance </a:t>
            </a:r>
            <a:r>
              <a:rPr lang="en" dirty="0">
                <a:solidFill>
                  <a:schemeClr val="tx1">
                    <a:lumMod val="65000"/>
                    <a:lumOff val="35000"/>
                  </a:schemeClr>
                </a:solidFill>
              </a:rPr>
              <a:t>of high-quality, practical solutions for data interoperability in libraries across the globe;</a:t>
            </a:r>
          </a:p>
          <a:p>
            <a:pPr marL="285750" indent="-285750" fontAlgn="base">
              <a:spcAft>
                <a:spcPts val="1200"/>
              </a:spcAft>
              <a:buFont typeface="Arial" panose="020B0604020202020204" pitchFamily="34" charset="0"/>
              <a:buChar char="•"/>
            </a:pPr>
            <a:r>
              <a:rPr lang="en" dirty="0">
                <a:solidFill>
                  <a:schemeClr val="tx1">
                    <a:lumMod val="65000"/>
                    <a:lumOff val="35000"/>
                  </a:schemeClr>
                </a:solidFill>
              </a:rPr>
              <a:t>acting as the </a:t>
            </a:r>
            <a:r>
              <a:rPr lang="en" b="1" dirty="0">
                <a:solidFill>
                  <a:schemeClr val="tx1">
                    <a:lumMod val="65000"/>
                    <a:lumOff val="35000"/>
                  </a:schemeClr>
                </a:solidFill>
              </a:rPr>
              <a:t>bridge</a:t>
            </a:r>
            <a:r>
              <a:rPr lang="en" dirty="0">
                <a:solidFill>
                  <a:schemeClr val="tx1">
                    <a:lumMod val="65000"/>
                    <a:lumOff val="35000"/>
                  </a:schemeClr>
                </a:solidFill>
              </a:rPr>
              <a:t> and </a:t>
            </a:r>
            <a:r>
              <a:rPr lang="en" b="1" dirty="0">
                <a:solidFill>
                  <a:schemeClr val="tx1">
                    <a:lumMod val="65000"/>
                    <a:lumOff val="35000"/>
                  </a:schemeClr>
                </a:solidFill>
              </a:rPr>
              <a:t>communication</a:t>
            </a:r>
            <a:r>
              <a:rPr lang="en" dirty="0">
                <a:solidFill>
                  <a:schemeClr val="tx1">
                    <a:lumMod val="65000"/>
                    <a:lumOff val="35000"/>
                  </a:schemeClr>
                </a:solidFill>
              </a:rPr>
              <a:t> hub for all activities surrounding the data creation and publication lifecycle; </a:t>
            </a:r>
          </a:p>
          <a:p>
            <a:pPr marL="285750" indent="-285750" fontAlgn="base">
              <a:spcAft>
                <a:spcPts val="1200"/>
              </a:spcAft>
              <a:buFont typeface="Arial" panose="020B0604020202020204" pitchFamily="34" charset="0"/>
              <a:buChar char="•"/>
            </a:pPr>
            <a:r>
              <a:rPr lang="en" dirty="0">
                <a:solidFill>
                  <a:schemeClr val="tx1">
                    <a:lumMod val="65000"/>
                    <a:lumOff val="35000"/>
                  </a:schemeClr>
                </a:solidFill>
              </a:rPr>
              <a:t>acting as </a:t>
            </a:r>
            <a:r>
              <a:rPr lang="en" b="1" dirty="0">
                <a:solidFill>
                  <a:schemeClr val="tx1">
                    <a:lumMod val="65000"/>
                    <a:lumOff val="35000"/>
                  </a:schemeClr>
                </a:solidFill>
              </a:rPr>
              <a:t>RDA adopters </a:t>
            </a:r>
            <a:r>
              <a:rPr lang="en" dirty="0">
                <a:solidFill>
                  <a:schemeClr val="tx1">
                    <a:lumMod val="65000"/>
                    <a:lumOff val="35000"/>
                  </a:schemeClr>
                </a:solidFill>
              </a:rPr>
              <a:t>who </a:t>
            </a:r>
            <a:r>
              <a:rPr lang="en" b="1" dirty="0">
                <a:solidFill>
                  <a:schemeClr val="tx1">
                    <a:lumMod val="65000"/>
                    <a:lumOff val="35000"/>
                  </a:schemeClr>
                </a:solidFill>
              </a:rPr>
              <a:t>amplify, direct, and promote </a:t>
            </a:r>
            <a:r>
              <a:rPr lang="en" dirty="0">
                <a:solidFill>
                  <a:schemeClr val="tx1">
                    <a:lumMod val="65000"/>
                    <a:lumOff val="35000"/>
                  </a:schemeClr>
                </a:solidFill>
              </a:rPr>
              <a:t>RDA Recommendations for the greatest effect and utility in libraries.</a:t>
            </a:r>
            <a:endParaRPr lang="it-IT" dirty="0">
              <a:solidFill>
                <a:schemeClr val="tx1">
                  <a:lumMod val="65000"/>
                  <a:lumOff val="35000"/>
                </a:schemeClr>
              </a:solidFill>
            </a:endParaRPr>
          </a:p>
        </p:txBody>
      </p:sp>
    </p:spTree>
    <p:extLst>
      <p:ext uri="{BB962C8B-B14F-4D97-AF65-F5344CB8AC3E}">
        <p14:creationId xmlns:p14="http://schemas.microsoft.com/office/powerpoint/2010/main" val="2536110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6CE2FEE-ACBC-4EB3-BD28-2855DCC602B7}"/>
              </a:ext>
            </a:extLst>
          </p:cNvPr>
          <p:cNvSpPr>
            <a:spLocks noGrp="1"/>
          </p:cNvSpPr>
          <p:nvPr>
            <p:ph type="title"/>
          </p:nvPr>
        </p:nvSpPr>
        <p:spPr>
          <a:xfrm>
            <a:off x="5457206" y="802955"/>
            <a:ext cx="5614875" cy="1454051"/>
          </a:xfrm>
        </p:spPr>
        <p:txBody>
          <a:bodyPr>
            <a:normAutofit/>
          </a:bodyPr>
          <a:lstStyle/>
          <a:p>
            <a:r>
              <a:rPr lang="en-IE" sz="3200" b="1" dirty="0">
                <a:solidFill>
                  <a:schemeClr val="accent2">
                    <a:lumMod val="50000"/>
                  </a:schemeClr>
                </a:solidFill>
              </a:rPr>
              <a:t>Engaging with the RDA</a:t>
            </a:r>
          </a:p>
        </p:txBody>
      </p:sp>
      <p:sp>
        <p:nvSpPr>
          <p:cNvPr id="1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5" descr="A close up of a sign&#10;&#10;Description automatically generated">
            <a:extLst>
              <a:ext uri="{FF2B5EF4-FFF2-40B4-BE49-F238E27FC236}">
                <a16:creationId xmlns:a16="http://schemas.microsoft.com/office/drawing/2014/main" id="{887C79A1-DF33-484C-B07C-8511D85B48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9349" y="2244427"/>
            <a:ext cx="3661831" cy="2389344"/>
          </a:xfrm>
          <a:prstGeom prst="rect">
            <a:avLst/>
          </a:prstGeom>
        </p:spPr>
      </p:pic>
      <p:sp>
        <p:nvSpPr>
          <p:cNvPr id="3" name="TextBox 2">
            <a:extLst>
              <a:ext uri="{FF2B5EF4-FFF2-40B4-BE49-F238E27FC236}">
                <a16:creationId xmlns:a16="http://schemas.microsoft.com/office/drawing/2014/main" id="{3CCCAFEC-595E-8A46-B06E-BC357839326A}"/>
              </a:ext>
            </a:extLst>
          </p:cNvPr>
          <p:cNvSpPr txBox="1"/>
          <p:nvPr/>
        </p:nvSpPr>
        <p:spPr>
          <a:xfrm>
            <a:off x="5758458" y="1972180"/>
            <a:ext cx="6004193" cy="5170646"/>
          </a:xfrm>
          <a:prstGeom prst="rect">
            <a:avLst/>
          </a:prstGeom>
          <a:noFill/>
        </p:spPr>
        <p:txBody>
          <a:bodyPr wrap="square" rtlCol="0">
            <a:spAutoFit/>
          </a:bodyPr>
          <a:lstStyle/>
          <a:p>
            <a:pPr>
              <a:spcAft>
                <a:spcPts val="1200"/>
              </a:spcAft>
            </a:pPr>
            <a:r>
              <a:rPr lang="it-IT" sz="2000" b="1" dirty="0" err="1">
                <a:solidFill>
                  <a:schemeClr val="tx1">
                    <a:lumMod val="65000"/>
                    <a:lumOff val="35000"/>
                  </a:schemeClr>
                </a:solidFill>
              </a:rPr>
              <a:t>Participate</a:t>
            </a:r>
            <a:r>
              <a:rPr lang="it-IT" b="1" dirty="0">
                <a:solidFill>
                  <a:schemeClr val="tx1">
                    <a:lumMod val="65000"/>
                    <a:lumOff val="35000"/>
                  </a:schemeClr>
                </a:solidFill>
              </a:rPr>
              <a:t>:</a:t>
            </a:r>
            <a:r>
              <a:rPr lang="it-IT" dirty="0">
                <a:solidFill>
                  <a:schemeClr val="tx1">
                    <a:lumMod val="65000"/>
                    <a:lumOff val="35000"/>
                  </a:schemeClr>
                </a:solidFill>
              </a:rPr>
              <a:t>	</a:t>
            </a:r>
          </a:p>
          <a:p>
            <a:pPr marL="285750" indent="-285750">
              <a:spcAft>
                <a:spcPts val="1200"/>
              </a:spcAft>
              <a:buFont typeface="Arial" panose="020B0604020202020204" pitchFamily="34" charset="0"/>
              <a:buChar char="•"/>
            </a:pPr>
            <a:r>
              <a:rPr lang="it-IT" dirty="0">
                <a:solidFill>
                  <a:schemeClr val="tx1">
                    <a:lumMod val="65000"/>
                    <a:lumOff val="35000"/>
                  </a:schemeClr>
                </a:solidFill>
              </a:rPr>
              <a:t>Nominate </a:t>
            </a:r>
            <a:r>
              <a:rPr lang="it-IT" dirty="0" err="1">
                <a:solidFill>
                  <a:schemeClr val="tx1">
                    <a:lumMod val="65000"/>
                    <a:lumOff val="35000"/>
                  </a:schemeClr>
                </a:solidFill>
              </a:rPr>
              <a:t>library</a:t>
            </a:r>
            <a:r>
              <a:rPr lang="it-IT" dirty="0">
                <a:solidFill>
                  <a:schemeClr val="tx1">
                    <a:lumMod val="65000"/>
                    <a:lumOff val="35000"/>
                  </a:schemeClr>
                </a:solidFill>
              </a:rPr>
              <a:t> staff to be </a:t>
            </a:r>
            <a:r>
              <a:rPr lang="it-IT" dirty="0" err="1">
                <a:solidFill>
                  <a:schemeClr val="tx1">
                    <a:lumMod val="65000"/>
                    <a:lumOff val="35000"/>
                  </a:schemeClr>
                </a:solidFill>
              </a:rPr>
              <a:t>involved</a:t>
            </a:r>
            <a:r>
              <a:rPr lang="it-IT" dirty="0">
                <a:solidFill>
                  <a:schemeClr val="tx1">
                    <a:lumMod val="65000"/>
                    <a:lumOff val="35000"/>
                  </a:schemeClr>
                </a:solidFill>
              </a:rPr>
              <a:t> in </a:t>
            </a:r>
            <a:r>
              <a:rPr lang="it-IT" dirty="0" err="1">
                <a:solidFill>
                  <a:schemeClr val="tx1">
                    <a:lumMod val="65000"/>
                    <a:lumOff val="35000"/>
                  </a:schemeClr>
                </a:solidFill>
              </a:rPr>
              <a:t>Working</a:t>
            </a:r>
            <a:r>
              <a:rPr lang="it-IT" dirty="0">
                <a:solidFill>
                  <a:schemeClr val="tx1">
                    <a:lumMod val="65000"/>
                    <a:lumOff val="35000"/>
                  </a:schemeClr>
                </a:solidFill>
              </a:rPr>
              <a:t> and </a:t>
            </a:r>
            <a:r>
              <a:rPr lang="it-IT" dirty="0" err="1">
                <a:solidFill>
                  <a:schemeClr val="tx1">
                    <a:lumMod val="65000"/>
                    <a:lumOff val="35000"/>
                  </a:schemeClr>
                </a:solidFill>
              </a:rPr>
              <a:t>Interest</a:t>
            </a:r>
            <a:r>
              <a:rPr lang="it-IT" dirty="0">
                <a:solidFill>
                  <a:schemeClr val="tx1">
                    <a:lumMod val="65000"/>
                    <a:lumOff val="35000"/>
                  </a:schemeClr>
                </a:solidFill>
              </a:rPr>
              <a:t> </a:t>
            </a:r>
            <a:r>
              <a:rPr lang="it-IT" dirty="0" err="1">
                <a:solidFill>
                  <a:schemeClr val="tx1">
                    <a:lumMod val="65000"/>
                    <a:lumOff val="35000"/>
                  </a:schemeClr>
                </a:solidFill>
              </a:rPr>
              <a:t>Groups</a:t>
            </a:r>
            <a:r>
              <a:rPr lang="it-IT" dirty="0">
                <a:solidFill>
                  <a:schemeClr val="tx1">
                    <a:lumMod val="65000"/>
                    <a:lumOff val="35000"/>
                  </a:schemeClr>
                </a:solidFill>
              </a:rPr>
              <a:t>;</a:t>
            </a:r>
          </a:p>
          <a:p>
            <a:pPr marL="285750" indent="-285750">
              <a:spcAft>
                <a:spcPts val="1200"/>
              </a:spcAft>
              <a:buFont typeface="Arial" panose="020B0604020202020204" pitchFamily="34" charset="0"/>
              <a:buChar char="•"/>
            </a:pPr>
            <a:r>
              <a:rPr lang="it-IT" dirty="0">
                <a:solidFill>
                  <a:schemeClr val="tx1">
                    <a:lumMod val="65000"/>
                    <a:lumOff val="35000"/>
                  </a:schemeClr>
                </a:solidFill>
              </a:rPr>
              <a:t>Propose a new </a:t>
            </a:r>
            <a:r>
              <a:rPr lang="it-IT" dirty="0" err="1">
                <a:solidFill>
                  <a:schemeClr val="tx1">
                    <a:lumMod val="65000"/>
                    <a:lumOff val="35000"/>
                  </a:schemeClr>
                </a:solidFill>
              </a:rPr>
              <a:t>group</a:t>
            </a:r>
            <a:r>
              <a:rPr lang="it-IT" dirty="0">
                <a:solidFill>
                  <a:schemeClr val="tx1">
                    <a:lumMod val="65000"/>
                    <a:lumOff val="35000"/>
                  </a:schemeClr>
                </a:solidFill>
              </a:rPr>
              <a:t> to </a:t>
            </a:r>
            <a:r>
              <a:rPr lang="it-IT" dirty="0" err="1">
                <a:solidFill>
                  <a:schemeClr val="tx1">
                    <a:lumMod val="65000"/>
                    <a:lumOff val="35000"/>
                  </a:schemeClr>
                </a:solidFill>
              </a:rPr>
              <a:t>discuss</a:t>
            </a:r>
            <a:r>
              <a:rPr lang="it-IT" dirty="0">
                <a:solidFill>
                  <a:schemeClr val="tx1">
                    <a:lumMod val="65000"/>
                    <a:lumOff val="35000"/>
                  </a:schemeClr>
                </a:solidFill>
              </a:rPr>
              <a:t> and </a:t>
            </a:r>
            <a:r>
              <a:rPr lang="it-IT" dirty="0" err="1">
                <a:solidFill>
                  <a:schemeClr val="tx1">
                    <a:lumMod val="65000"/>
                    <a:lumOff val="35000"/>
                  </a:schemeClr>
                </a:solidFill>
              </a:rPr>
              <a:t>resolve</a:t>
            </a:r>
            <a:r>
              <a:rPr lang="it-IT" dirty="0">
                <a:solidFill>
                  <a:schemeClr val="tx1">
                    <a:lumMod val="65000"/>
                    <a:lumOff val="35000"/>
                  </a:schemeClr>
                </a:solidFill>
              </a:rPr>
              <a:t> a </a:t>
            </a:r>
            <a:r>
              <a:rPr lang="it-IT" dirty="0" err="1">
                <a:solidFill>
                  <a:schemeClr val="tx1">
                    <a:lumMod val="65000"/>
                    <a:lumOff val="35000"/>
                  </a:schemeClr>
                </a:solidFill>
              </a:rPr>
              <a:t>research</a:t>
            </a:r>
            <a:r>
              <a:rPr lang="it-IT" dirty="0">
                <a:solidFill>
                  <a:schemeClr val="tx1">
                    <a:lumMod val="65000"/>
                    <a:lumOff val="35000"/>
                  </a:schemeClr>
                </a:solidFill>
              </a:rPr>
              <a:t> data </a:t>
            </a:r>
            <a:r>
              <a:rPr lang="it-IT" dirty="0" err="1">
                <a:solidFill>
                  <a:schemeClr val="tx1">
                    <a:lumMod val="65000"/>
                    <a:lumOff val="35000"/>
                  </a:schemeClr>
                </a:solidFill>
              </a:rPr>
              <a:t>challenge</a:t>
            </a:r>
            <a:endParaRPr lang="it-IT" dirty="0">
              <a:solidFill>
                <a:schemeClr val="tx1">
                  <a:lumMod val="65000"/>
                  <a:lumOff val="35000"/>
                </a:schemeClr>
              </a:solidFill>
            </a:endParaRPr>
          </a:p>
          <a:p>
            <a:pPr marL="285750" indent="-285750">
              <a:spcAft>
                <a:spcPts val="1200"/>
              </a:spcAft>
              <a:buFont typeface="Arial" panose="020B0604020202020204" pitchFamily="34" charset="0"/>
              <a:buChar char="•"/>
            </a:pPr>
            <a:r>
              <a:rPr lang="it-IT" dirty="0" err="1">
                <a:solidFill>
                  <a:schemeClr val="tx1">
                    <a:lumMod val="65000"/>
                    <a:lumOff val="35000"/>
                  </a:schemeClr>
                </a:solidFill>
              </a:rPr>
              <a:t>Follow</a:t>
            </a:r>
            <a:r>
              <a:rPr lang="it-IT" dirty="0">
                <a:solidFill>
                  <a:schemeClr val="tx1">
                    <a:lumMod val="65000"/>
                    <a:lumOff val="35000"/>
                  </a:schemeClr>
                </a:solidFill>
              </a:rPr>
              <a:t> and </a:t>
            </a:r>
            <a:r>
              <a:rPr lang="it-IT" dirty="0" err="1">
                <a:solidFill>
                  <a:schemeClr val="tx1">
                    <a:lumMod val="65000"/>
                    <a:lumOff val="35000"/>
                  </a:schemeClr>
                </a:solidFill>
              </a:rPr>
              <a:t>contribute</a:t>
            </a:r>
            <a:r>
              <a:rPr lang="it-IT" dirty="0">
                <a:solidFill>
                  <a:schemeClr val="tx1">
                    <a:lumMod val="65000"/>
                    <a:lumOff val="35000"/>
                  </a:schemeClr>
                </a:solidFill>
              </a:rPr>
              <a:t> to the RDA and </a:t>
            </a:r>
            <a:r>
              <a:rPr lang="it-IT" dirty="0" err="1">
                <a:solidFill>
                  <a:schemeClr val="tx1">
                    <a:lumMod val="65000"/>
                    <a:lumOff val="35000"/>
                  </a:schemeClr>
                </a:solidFill>
              </a:rPr>
              <a:t>Librarianship</a:t>
            </a:r>
            <a:r>
              <a:rPr lang="it-IT" dirty="0">
                <a:solidFill>
                  <a:schemeClr val="tx1">
                    <a:lumMod val="65000"/>
                    <a:lumOff val="35000"/>
                  </a:schemeClr>
                </a:solidFill>
              </a:rPr>
              <a:t> </a:t>
            </a:r>
            <a:r>
              <a:rPr lang="it-IT" dirty="0" err="1">
                <a:solidFill>
                  <a:schemeClr val="tx1">
                    <a:lumMod val="65000"/>
                    <a:lumOff val="35000"/>
                  </a:schemeClr>
                </a:solidFill>
              </a:rPr>
              <a:t>Archival</a:t>
            </a:r>
            <a:r>
              <a:rPr lang="it-IT" dirty="0">
                <a:solidFill>
                  <a:schemeClr val="tx1">
                    <a:lumMod val="65000"/>
                    <a:lumOff val="35000"/>
                  </a:schemeClr>
                </a:solidFill>
              </a:rPr>
              <a:t> Science and Information Service</a:t>
            </a:r>
          </a:p>
          <a:p>
            <a:pPr>
              <a:spcAft>
                <a:spcPts val="1200"/>
              </a:spcAft>
            </a:pPr>
            <a:r>
              <a:rPr lang="it-IT" sz="2000" b="1" dirty="0" err="1">
                <a:solidFill>
                  <a:schemeClr val="tx1">
                    <a:lumMod val="65000"/>
                    <a:lumOff val="35000"/>
                  </a:schemeClr>
                </a:solidFill>
              </a:rPr>
              <a:t>Attend</a:t>
            </a:r>
            <a:r>
              <a:rPr lang="it-IT" b="1" dirty="0">
                <a:solidFill>
                  <a:schemeClr val="tx1">
                    <a:lumMod val="65000"/>
                    <a:lumOff val="35000"/>
                  </a:schemeClr>
                </a:solidFill>
              </a:rPr>
              <a:t>:</a:t>
            </a:r>
          </a:p>
          <a:p>
            <a:pPr marL="285750" indent="-285750">
              <a:spcAft>
                <a:spcPts val="1200"/>
              </a:spcAft>
              <a:buFont typeface="Arial" panose="020B0604020202020204" pitchFamily="34" charset="0"/>
              <a:buChar char="•"/>
            </a:pPr>
            <a:r>
              <a:rPr lang="it-IT" dirty="0" err="1">
                <a:solidFill>
                  <a:schemeClr val="tx1">
                    <a:lumMod val="65000"/>
                    <a:lumOff val="35000"/>
                  </a:schemeClr>
                </a:solidFill>
              </a:rPr>
              <a:t>Send</a:t>
            </a:r>
            <a:r>
              <a:rPr lang="it-IT" dirty="0">
                <a:solidFill>
                  <a:schemeClr val="tx1">
                    <a:lumMod val="65000"/>
                    <a:lumOff val="35000"/>
                  </a:schemeClr>
                </a:solidFill>
              </a:rPr>
              <a:t> </a:t>
            </a:r>
            <a:r>
              <a:rPr lang="it-IT" dirty="0" err="1">
                <a:solidFill>
                  <a:schemeClr val="tx1">
                    <a:lumMod val="65000"/>
                    <a:lumOff val="35000"/>
                  </a:schemeClr>
                </a:solidFill>
              </a:rPr>
              <a:t>library</a:t>
            </a:r>
            <a:r>
              <a:rPr lang="it-IT" dirty="0">
                <a:solidFill>
                  <a:schemeClr val="tx1">
                    <a:lumMod val="65000"/>
                    <a:lumOff val="35000"/>
                  </a:schemeClr>
                </a:solidFill>
              </a:rPr>
              <a:t> </a:t>
            </a:r>
            <a:r>
              <a:rPr lang="it-IT" dirty="0" err="1">
                <a:solidFill>
                  <a:schemeClr val="tx1">
                    <a:lumMod val="65000"/>
                    <a:lumOff val="35000"/>
                  </a:schemeClr>
                </a:solidFill>
              </a:rPr>
              <a:t>representatives</a:t>
            </a:r>
            <a:r>
              <a:rPr lang="it-IT" dirty="0">
                <a:solidFill>
                  <a:schemeClr val="tx1">
                    <a:lumMod val="65000"/>
                    <a:lumOff val="35000"/>
                  </a:schemeClr>
                </a:solidFill>
              </a:rPr>
              <a:t> to the RDA </a:t>
            </a:r>
            <a:r>
              <a:rPr lang="it-IT" dirty="0" err="1">
                <a:solidFill>
                  <a:schemeClr val="tx1">
                    <a:lumMod val="65000"/>
                    <a:lumOff val="35000"/>
                  </a:schemeClr>
                </a:solidFill>
              </a:rPr>
              <a:t>biannual</a:t>
            </a:r>
            <a:r>
              <a:rPr lang="it-IT" dirty="0">
                <a:solidFill>
                  <a:schemeClr val="tx1">
                    <a:lumMod val="65000"/>
                    <a:lumOff val="35000"/>
                  </a:schemeClr>
                </a:solidFill>
              </a:rPr>
              <a:t> </a:t>
            </a:r>
            <a:r>
              <a:rPr lang="it-IT" dirty="0" err="1">
                <a:solidFill>
                  <a:schemeClr val="tx1">
                    <a:lumMod val="65000"/>
                    <a:lumOff val="35000"/>
                  </a:schemeClr>
                </a:solidFill>
              </a:rPr>
              <a:t>plenaries</a:t>
            </a:r>
            <a:endParaRPr lang="it-IT" dirty="0">
              <a:solidFill>
                <a:schemeClr val="tx1">
                  <a:lumMod val="65000"/>
                  <a:lumOff val="35000"/>
                </a:schemeClr>
              </a:solidFill>
            </a:endParaRPr>
          </a:p>
          <a:p>
            <a:pPr>
              <a:spcAft>
                <a:spcPts val="1200"/>
              </a:spcAft>
            </a:pPr>
            <a:r>
              <a:rPr lang="it-IT" sz="2000" b="1" dirty="0" err="1">
                <a:solidFill>
                  <a:schemeClr val="tx1">
                    <a:lumMod val="65000"/>
                    <a:lumOff val="35000"/>
                  </a:schemeClr>
                </a:solidFill>
              </a:rPr>
              <a:t>Adopt</a:t>
            </a:r>
            <a:r>
              <a:rPr lang="it-IT" b="1" dirty="0">
                <a:solidFill>
                  <a:schemeClr val="tx1">
                    <a:lumMod val="65000"/>
                    <a:lumOff val="35000"/>
                  </a:schemeClr>
                </a:solidFill>
              </a:rPr>
              <a:t>:</a:t>
            </a:r>
          </a:p>
          <a:p>
            <a:pPr marL="285750" indent="-285750">
              <a:spcAft>
                <a:spcPts val="1200"/>
              </a:spcAft>
              <a:buFont typeface="Arial" panose="020B0604020202020204" pitchFamily="34" charset="0"/>
              <a:buChar char="•"/>
            </a:pPr>
            <a:r>
              <a:rPr lang="it-IT" dirty="0">
                <a:solidFill>
                  <a:schemeClr val="tx1">
                    <a:lumMod val="65000"/>
                    <a:lumOff val="35000"/>
                  </a:schemeClr>
                </a:solidFill>
              </a:rPr>
              <a:t>An RDA </a:t>
            </a:r>
            <a:r>
              <a:rPr lang="it-IT" dirty="0" err="1">
                <a:solidFill>
                  <a:schemeClr val="tx1">
                    <a:lumMod val="65000"/>
                    <a:lumOff val="35000"/>
                  </a:schemeClr>
                </a:solidFill>
              </a:rPr>
              <a:t>Recommendation</a:t>
            </a:r>
            <a:r>
              <a:rPr lang="it-IT" dirty="0">
                <a:solidFill>
                  <a:schemeClr val="tx1">
                    <a:lumMod val="65000"/>
                    <a:lumOff val="35000"/>
                  </a:schemeClr>
                </a:solidFill>
              </a:rPr>
              <a:t> or Output</a:t>
            </a:r>
          </a:p>
          <a:p>
            <a:pPr fontAlgn="base">
              <a:spcAft>
                <a:spcPts val="1200"/>
              </a:spcAft>
            </a:pPr>
            <a:r>
              <a:rPr lang="en-US" dirty="0"/>
              <a:t> ​</a:t>
            </a:r>
          </a:p>
          <a:p>
            <a:endParaRPr lang="it-IT" dirty="0"/>
          </a:p>
        </p:txBody>
      </p:sp>
      <p:pic>
        <p:nvPicPr>
          <p:cNvPr id="10" name="Picture 9">
            <a:extLst>
              <a:ext uri="{FF2B5EF4-FFF2-40B4-BE49-F238E27FC236}">
                <a16:creationId xmlns:a16="http://schemas.microsoft.com/office/drawing/2014/main" id="{51422A1C-723A-4C44-8A0E-3795FEA3112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0779807" y="5592722"/>
            <a:ext cx="1093718" cy="1093718"/>
          </a:xfrm>
          <a:prstGeom prst="rect">
            <a:avLst/>
          </a:prstGeom>
        </p:spPr>
      </p:pic>
    </p:spTree>
    <p:extLst>
      <p:ext uri="{BB962C8B-B14F-4D97-AF65-F5344CB8AC3E}">
        <p14:creationId xmlns:p14="http://schemas.microsoft.com/office/powerpoint/2010/main" val="94683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6CE2FEE-ACBC-4EB3-BD28-2855DCC602B7}"/>
              </a:ext>
            </a:extLst>
          </p:cNvPr>
          <p:cNvSpPr>
            <a:spLocks noGrp="1"/>
          </p:cNvSpPr>
          <p:nvPr>
            <p:ph type="title"/>
          </p:nvPr>
        </p:nvSpPr>
        <p:spPr>
          <a:xfrm>
            <a:off x="1838364" y="278071"/>
            <a:ext cx="6318649" cy="1454051"/>
          </a:xfrm>
        </p:spPr>
        <p:txBody>
          <a:bodyPr vert="horz" lIns="91440" tIns="45720" rIns="91440" bIns="45720" rtlCol="0" anchor="ctr">
            <a:normAutofit/>
          </a:bodyPr>
          <a:lstStyle/>
          <a:p>
            <a:r>
              <a:rPr lang="en-US" sz="3600" b="1" dirty="0">
                <a:solidFill>
                  <a:schemeClr val="accent2">
                    <a:lumMod val="50000"/>
                  </a:schemeClr>
                </a:solidFill>
              </a:rPr>
              <a:t>What does RDA do?</a:t>
            </a:r>
          </a:p>
        </p:txBody>
      </p:sp>
      <p:sp>
        <p:nvSpPr>
          <p:cNvPr id="3" name="TextBox 2">
            <a:extLst>
              <a:ext uri="{FF2B5EF4-FFF2-40B4-BE49-F238E27FC236}">
                <a16:creationId xmlns:a16="http://schemas.microsoft.com/office/drawing/2014/main" id="{3CCCAFEC-595E-8A46-B06E-BC357839326A}"/>
              </a:ext>
            </a:extLst>
          </p:cNvPr>
          <p:cNvSpPr txBox="1"/>
          <p:nvPr/>
        </p:nvSpPr>
        <p:spPr>
          <a:xfrm>
            <a:off x="328465" y="2640399"/>
            <a:ext cx="5570806" cy="3619241"/>
          </a:xfrm>
          <a:prstGeom prst="rect">
            <a:avLst/>
          </a:prstGeom>
        </p:spPr>
        <p:txBody>
          <a:bodyPr vert="horz" lIns="91440" tIns="45720" rIns="91440" bIns="45720" rtlCol="0" anchor="ctr">
            <a:normAutofit fontScale="92500" lnSpcReduction="20000"/>
          </a:bodyPr>
          <a:lstStyle/>
          <a:p>
            <a:pPr indent="-228600" fontAlgn="base">
              <a:lnSpc>
                <a:spcPct val="90000"/>
              </a:lnSpc>
              <a:spcAft>
                <a:spcPts val="1200"/>
              </a:spcAft>
              <a:buFont typeface="Arial" panose="020B0604020202020204" pitchFamily="34" charset="0"/>
              <a:buChar char="•"/>
            </a:pPr>
            <a:endParaRPr lang="en-US" sz="1000" i="1" dirty="0">
              <a:solidFill>
                <a:srgbClr val="000000"/>
              </a:solidFill>
            </a:endParaRPr>
          </a:p>
          <a:p>
            <a:pPr>
              <a:lnSpc>
                <a:spcPct val="90000"/>
              </a:lnSpc>
            </a:pPr>
            <a:endParaRPr lang="en-US" sz="1000" dirty="0">
              <a:solidFill>
                <a:srgbClr val="000000"/>
              </a:solidFill>
            </a:endParaRPr>
          </a:p>
          <a:p>
            <a:pPr indent="-228600">
              <a:lnSpc>
                <a:spcPct val="90000"/>
              </a:lnSpc>
              <a:buFont typeface="Arial" panose="020B0604020202020204" pitchFamily="34" charset="0"/>
              <a:buChar char="•"/>
            </a:pPr>
            <a:endParaRPr lang="en-US" sz="1000" dirty="0">
              <a:solidFill>
                <a:srgbClr val="000000"/>
              </a:solidFill>
            </a:endParaRPr>
          </a:p>
          <a:p>
            <a:pPr>
              <a:lnSpc>
                <a:spcPct val="90000"/>
              </a:lnSpc>
            </a:pPr>
            <a:r>
              <a:rPr lang="en-US" dirty="0">
                <a:solidFill>
                  <a:schemeClr val="accent2">
                    <a:lumMod val="50000"/>
                  </a:schemeClr>
                </a:solidFill>
              </a:rPr>
              <a:t>RDA members collaborate together across the globe to tackle numerous infrastructure &amp; data sharing challenges related to:</a:t>
            </a:r>
          </a:p>
          <a:p>
            <a:pPr indent="-228600">
              <a:lnSpc>
                <a:spcPct val="90000"/>
              </a:lnSpc>
              <a:buFont typeface="Arial" panose="020B0604020202020204" pitchFamily="34" charset="0"/>
              <a:buChar char="•"/>
            </a:pPr>
            <a:endParaRPr lang="en-US" dirty="0">
              <a:solidFill>
                <a:schemeClr val="accent2">
                  <a:lumMod val="50000"/>
                </a:schemeClr>
              </a:solidFill>
            </a:endParaRP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Reproducibility</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Data preservation</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Best practices for domain repositories</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Legal interoperability</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Data citation</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Data type registries</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Metadata</a:t>
            </a:r>
          </a:p>
          <a:p>
            <a:pPr marL="285750" indent="-228600">
              <a:lnSpc>
                <a:spcPct val="90000"/>
              </a:lnSpc>
              <a:spcAft>
                <a:spcPts val="600"/>
              </a:spcAft>
              <a:buFont typeface="Arial" panose="020B0604020202020204" pitchFamily="34" charset="0"/>
              <a:buChar char="•"/>
            </a:pPr>
            <a:r>
              <a:rPr lang="en-US" dirty="0">
                <a:solidFill>
                  <a:schemeClr val="accent2">
                    <a:lumMod val="50000"/>
                  </a:schemeClr>
                </a:solidFill>
              </a:rPr>
              <a:t>So much more!</a:t>
            </a:r>
          </a:p>
          <a:p>
            <a:pPr>
              <a:lnSpc>
                <a:spcPct val="90000"/>
              </a:lnSpc>
            </a:pPr>
            <a:r>
              <a:rPr lang="en-US" sz="1000" dirty="0">
                <a:solidFill>
                  <a:srgbClr val="000000"/>
                </a:solidFill>
              </a:rPr>
              <a:t> </a:t>
            </a:r>
          </a:p>
        </p:txBody>
      </p:sp>
      <p:sp>
        <p:nvSpPr>
          <p:cNvPr id="74" name="Oval 73">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51422A1C-723A-4C44-8A0E-3795FEA3112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63909" y="3457281"/>
            <a:ext cx="1799301" cy="1799301"/>
          </a:xfrm>
          <a:prstGeom prst="rect">
            <a:avLst/>
          </a:prstGeom>
        </p:spPr>
      </p:pic>
      <p:pic>
        <p:nvPicPr>
          <p:cNvPr id="7" name="Picture 6">
            <a:extLst>
              <a:ext uri="{FF2B5EF4-FFF2-40B4-BE49-F238E27FC236}">
                <a16:creationId xmlns:a16="http://schemas.microsoft.com/office/drawing/2014/main" id="{CD72F13E-92B5-ED4E-99FC-E3B649DBEB0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287132" y="57322"/>
            <a:ext cx="2214478" cy="3053649"/>
          </a:xfrm>
          <a:prstGeom prst="rect">
            <a:avLst/>
          </a:prstGeom>
        </p:spPr>
      </p:pic>
      <p:sp>
        <p:nvSpPr>
          <p:cNvPr id="78"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5" descr="A close up of a sign&#10;&#10;Description automatically generated">
            <a:extLst>
              <a:ext uri="{FF2B5EF4-FFF2-40B4-BE49-F238E27FC236}">
                <a16:creationId xmlns:a16="http://schemas.microsoft.com/office/drawing/2014/main" id="{887C79A1-DF33-484C-B07C-8511D85B48B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1"/>
          <a:stretch/>
        </p:blipFill>
        <p:spPr>
          <a:xfrm>
            <a:off x="9496899" y="5176478"/>
            <a:ext cx="2432116" cy="1397822"/>
          </a:xfrm>
          <a:prstGeom prst="rect">
            <a:avLst/>
          </a:prstGeom>
        </p:spPr>
      </p:pic>
      <p:sp>
        <p:nvSpPr>
          <p:cNvPr id="11" name="TextBox 10">
            <a:extLst>
              <a:ext uri="{FF2B5EF4-FFF2-40B4-BE49-F238E27FC236}">
                <a16:creationId xmlns:a16="http://schemas.microsoft.com/office/drawing/2014/main" id="{08CA0334-03B1-334E-80D9-4EF1B7C1FE62}"/>
              </a:ext>
            </a:extLst>
          </p:cNvPr>
          <p:cNvSpPr txBox="1"/>
          <p:nvPr/>
        </p:nvSpPr>
        <p:spPr>
          <a:xfrm>
            <a:off x="393896" y="1454227"/>
            <a:ext cx="6711984" cy="1477328"/>
          </a:xfrm>
          <a:prstGeom prst="rect">
            <a:avLst/>
          </a:prstGeom>
          <a:noFill/>
        </p:spPr>
        <p:txBody>
          <a:bodyPr wrap="square" rtlCol="0">
            <a:spAutoFit/>
          </a:bodyPr>
          <a:lstStyle/>
          <a:p>
            <a:pPr algn="ctr"/>
            <a:r>
              <a:rPr lang="en-US" b="1" i="1" dirty="0">
                <a:solidFill>
                  <a:schemeClr val="tx1">
                    <a:lumMod val="65000"/>
                    <a:lumOff val="35000"/>
                  </a:schemeClr>
                </a:solidFill>
              </a:rPr>
              <a:t>RDA is building the social and technical bridges that enable open sharing of data to achieve its vision of researchers and innovators openly sharing data across technologies, disciplines, and countries to address the grand challenges of society.</a:t>
            </a:r>
            <a:r>
              <a:rPr lang="en-US" i="1" dirty="0">
                <a:solidFill>
                  <a:schemeClr val="tx1">
                    <a:lumMod val="65000"/>
                    <a:lumOff val="35000"/>
                  </a:schemeClr>
                </a:solidFill>
              </a:rPr>
              <a:t> </a:t>
            </a:r>
            <a:r>
              <a:rPr lang="en-US" dirty="0">
                <a:solidFill>
                  <a:schemeClr val="tx1">
                    <a:lumMod val="65000"/>
                    <a:lumOff val="35000"/>
                  </a:schemeClr>
                </a:solidFill>
              </a:rPr>
              <a:t> ​</a:t>
            </a:r>
          </a:p>
          <a:p>
            <a:endParaRPr lang="it-IT" dirty="0"/>
          </a:p>
        </p:txBody>
      </p:sp>
    </p:spTree>
    <p:extLst>
      <p:ext uri="{BB962C8B-B14F-4D97-AF65-F5344CB8AC3E}">
        <p14:creationId xmlns:p14="http://schemas.microsoft.com/office/powerpoint/2010/main" val="209459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EE5C6BA-FE2A-4C38-8D88-E70C06E54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3E66F28-0926-4CFB-BDAB-646CAB184C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15" name="Freeform 60">
            <a:extLst>
              <a:ext uri="{FF2B5EF4-FFF2-40B4-BE49-F238E27FC236}">
                <a16:creationId xmlns:a16="http://schemas.microsoft.com/office/drawing/2014/main" id="{DE9FA85F-F0FB-4952-A05F-04CC67B18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screenshot of a cell phone&#10;&#10;Description automatically generated">
            <a:extLst>
              <a:ext uri="{FF2B5EF4-FFF2-40B4-BE49-F238E27FC236}">
                <a16:creationId xmlns:a16="http://schemas.microsoft.com/office/drawing/2014/main" id="{C671FCF2-65EB-41D7-A856-5CE6DCE6E09B}"/>
              </a:ext>
            </a:extLst>
          </p:cNvPr>
          <p:cNvPicPr/>
          <p:nvPr/>
        </p:nvPicPr>
        <p:blipFill rotWithShape="1">
          <a:blip r:embed="rId3" cstate="screen">
            <a:alphaModFix/>
            <a:extLst>
              <a:ext uri="{28A0092B-C50C-407E-A947-70E740481C1C}">
                <a14:useLocalDpi xmlns:a14="http://schemas.microsoft.com/office/drawing/2010/main"/>
              </a:ext>
            </a:extLst>
          </a:blip>
          <a:srcRect/>
          <a:stretch/>
        </p:blipFill>
        <p:spPr bwMode="auto">
          <a:xfrm>
            <a:off x="6632714" y="1"/>
            <a:ext cx="3674754"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noFill/>
          <a:effectLst>
            <a:softEdge rad="0"/>
          </a:effectLst>
          <a:extLst>
            <a:ext uri="{FAA26D3D-D897-4be2-8F04-BA451C77F1D7}">
              <ma14:placeholder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val="1"/>
            </a:ext>
          </a:extLst>
        </p:spPr>
      </p:pic>
      <p:sp>
        <p:nvSpPr>
          <p:cNvPr id="6" name="Content Placeholder 5">
            <a:extLst>
              <a:ext uri="{FF2B5EF4-FFF2-40B4-BE49-F238E27FC236}">
                <a16:creationId xmlns:a16="http://schemas.microsoft.com/office/drawing/2014/main" id="{7AC3CD25-9586-4003-A160-A4DA5E392303}"/>
              </a:ext>
            </a:extLst>
          </p:cNvPr>
          <p:cNvSpPr>
            <a:spLocks noGrp="1"/>
          </p:cNvSpPr>
          <p:nvPr>
            <p:ph idx="1"/>
          </p:nvPr>
        </p:nvSpPr>
        <p:spPr>
          <a:xfrm>
            <a:off x="804671" y="2421682"/>
            <a:ext cx="5688427" cy="3639289"/>
          </a:xfrm>
        </p:spPr>
        <p:txBody>
          <a:bodyPr anchor="ctr">
            <a:normAutofit/>
          </a:bodyPr>
          <a:lstStyle/>
          <a:p>
            <a:pPr marL="0" indent="0">
              <a:buNone/>
            </a:pPr>
            <a:r>
              <a:rPr lang="en" sz="2400" b="1" dirty="0">
                <a:solidFill>
                  <a:schemeClr val="tx1">
                    <a:lumMod val="65000"/>
                    <a:lumOff val="35000"/>
                  </a:schemeClr>
                </a:solidFill>
              </a:rPr>
              <a:t>“</a:t>
            </a:r>
            <a:r>
              <a:rPr lang="en" sz="2400" b="1" i="1" dirty="0">
                <a:solidFill>
                  <a:schemeClr val="tx1">
                    <a:lumMod val="65000"/>
                    <a:lumOff val="35000"/>
                  </a:schemeClr>
                </a:solidFill>
              </a:rPr>
              <a:t>At their core, libraries in the information age provide a public means of accessing knowledge</a:t>
            </a:r>
            <a:r>
              <a:rPr lang="en" sz="2400" b="1" dirty="0">
                <a:solidFill>
                  <a:schemeClr val="tx1">
                    <a:lumMod val="65000"/>
                    <a:lumOff val="35000"/>
                  </a:schemeClr>
                </a:solidFill>
              </a:rPr>
              <a:t>” </a:t>
            </a:r>
            <a:r>
              <a:rPr lang="en" sz="1800" dirty="0">
                <a:solidFill>
                  <a:schemeClr val="tx1">
                    <a:lumMod val="65000"/>
                    <a:lumOff val="35000"/>
                  </a:schemeClr>
                </a:solidFill>
              </a:rPr>
              <a:t>David </a:t>
            </a:r>
            <a:r>
              <a:rPr lang="en" sz="1800" dirty="0" err="1">
                <a:solidFill>
                  <a:schemeClr val="tx1">
                    <a:lumMod val="65000"/>
                    <a:lumOff val="35000"/>
                  </a:schemeClr>
                </a:solidFill>
              </a:rPr>
              <a:t>Pescovitz</a:t>
            </a:r>
            <a:r>
              <a:rPr lang="en" sz="1800" dirty="0">
                <a:solidFill>
                  <a:schemeClr val="tx1">
                    <a:lumMod val="65000"/>
                    <a:lumOff val="35000"/>
                  </a:schemeClr>
                </a:solidFill>
              </a:rPr>
              <a:t>, research director at the Institute for the Future</a:t>
            </a:r>
            <a:r>
              <a:rPr lang="en" sz="2000" dirty="0">
                <a:solidFill>
                  <a:schemeClr val="tx1">
                    <a:lumMod val="65000"/>
                    <a:lumOff val="35000"/>
                  </a:schemeClr>
                </a:solidFill>
              </a:rPr>
              <a:t>. </a:t>
            </a:r>
          </a:p>
          <a:p>
            <a:pPr marL="0" indent="0">
              <a:buNone/>
            </a:pPr>
            <a:r>
              <a:rPr lang="en" sz="2400" b="1" dirty="0">
                <a:solidFill>
                  <a:schemeClr val="tx1">
                    <a:lumMod val="65000"/>
                    <a:lumOff val="35000"/>
                  </a:schemeClr>
                </a:solidFill>
              </a:rPr>
              <a:t>“</a:t>
            </a:r>
            <a:r>
              <a:rPr lang="en" sz="2400" b="1" i="1" dirty="0">
                <a:solidFill>
                  <a:schemeClr val="tx1">
                    <a:lumMod val="65000"/>
                    <a:lumOff val="35000"/>
                  </a:schemeClr>
                </a:solidFill>
              </a:rPr>
              <a:t>People will come to see libraries as places to create the future, not just learn about the present.”</a:t>
            </a:r>
            <a:r>
              <a:rPr lang="en-US" sz="2000" b="1" dirty="0">
                <a:solidFill>
                  <a:schemeClr val="tx1">
                    <a:lumMod val="65000"/>
                    <a:lumOff val="35000"/>
                  </a:schemeClr>
                </a:solidFill>
              </a:rPr>
              <a:t> </a:t>
            </a:r>
          </a:p>
          <a:p>
            <a:pPr marL="0" indent="0">
              <a:buNone/>
            </a:pPr>
            <a:endParaRPr lang="en-IE" sz="2000" dirty="0">
              <a:solidFill>
                <a:srgbClr val="000000"/>
              </a:solidFill>
            </a:endParaRPr>
          </a:p>
        </p:txBody>
      </p:sp>
      <p:sp>
        <p:nvSpPr>
          <p:cNvPr id="17" name="Freeform 68">
            <a:extLst>
              <a:ext uri="{FF2B5EF4-FFF2-40B4-BE49-F238E27FC236}">
                <a16:creationId xmlns:a16="http://schemas.microsoft.com/office/drawing/2014/main" id="{FEBD362A-CC27-47D9-8FC3-A5E91BA0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B204AAC4-BA67-E04A-87D3-FB6137F23485}"/>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7399326" y="3086207"/>
            <a:ext cx="4792674"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pic>
        <p:nvPicPr>
          <p:cNvPr id="16" name="Content Placeholder 5" descr="A close up of a sign&#10;&#10;Description automatically generated">
            <a:extLst>
              <a:ext uri="{FF2B5EF4-FFF2-40B4-BE49-F238E27FC236}">
                <a16:creationId xmlns:a16="http://schemas.microsoft.com/office/drawing/2014/main" id="{2F9B153C-39AF-624B-B787-DDA957CB8FF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4217" y="166296"/>
            <a:ext cx="1930400" cy="1261465"/>
          </a:xfrm>
          <a:prstGeom prst="rect">
            <a:avLst/>
          </a:prstGeom>
        </p:spPr>
      </p:pic>
    </p:spTree>
    <p:extLst>
      <p:ext uri="{BB962C8B-B14F-4D97-AF65-F5344CB8AC3E}">
        <p14:creationId xmlns:p14="http://schemas.microsoft.com/office/powerpoint/2010/main" val="194669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5">
            <a:extLst>
              <a:ext uri="{FF2B5EF4-FFF2-40B4-BE49-F238E27FC236}">
                <a16:creationId xmlns:a16="http://schemas.microsoft.com/office/drawing/2014/main" id="{DEE5C6BA-FE2A-4C38-8D88-E70C06E54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3E66F28-0926-4CFB-BDAB-646CAB184CB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D6CE2FEE-ACBC-4EB3-BD28-2855DCC602B7}"/>
              </a:ext>
            </a:extLst>
          </p:cNvPr>
          <p:cNvSpPr>
            <a:spLocks noGrp="1"/>
          </p:cNvSpPr>
          <p:nvPr>
            <p:ph type="title"/>
          </p:nvPr>
        </p:nvSpPr>
        <p:spPr>
          <a:xfrm>
            <a:off x="804672" y="802955"/>
            <a:ext cx="4977976" cy="1454051"/>
          </a:xfrm>
        </p:spPr>
        <p:txBody>
          <a:bodyPr>
            <a:normAutofit/>
          </a:bodyPr>
          <a:lstStyle/>
          <a:p>
            <a:r>
              <a:rPr lang="en-IE" b="1" dirty="0">
                <a:solidFill>
                  <a:schemeClr val="accent2">
                    <a:lumMod val="50000"/>
                  </a:schemeClr>
                </a:solidFill>
              </a:rPr>
              <a:t>Libraries and</a:t>
            </a:r>
            <a:br>
              <a:rPr lang="en-IE" b="1" dirty="0">
                <a:solidFill>
                  <a:schemeClr val="accent2">
                    <a:lumMod val="50000"/>
                  </a:schemeClr>
                </a:solidFill>
              </a:rPr>
            </a:br>
            <a:r>
              <a:rPr lang="en-IE" b="1" dirty="0">
                <a:solidFill>
                  <a:schemeClr val="accent2">
                    <a:lumMod val="50000"/>
                  </a:schemeClr>
                </a:solidFill>
              </a:rPr>
              <a:t>RDA</a:t>
            </a:r>
          </a:p>
        </p:txBody>
      </p:sp>
      <p:sp>
        <p:nvSpPr>
          <p:cNvPr id="20" name="Freeform 60">
            <a:extLst>
              <a:ext uri="{FF2B5EF4-FFF2-40B4-BE49-F238E27FC236}">
                <a16:creationId xmlns:a16="http://schemas.microsoft.com/office/drawing/2014/main" id="{DE9FA85F-F0FB-4952-A05F-04CC67B18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3099" y="1"/>
            <a:ext cx="3960192" cy="2251543"/>
          </a:xfrm>
          <a:custGeom>
            <a:avLst/>
            <a:gdLst>
              <a:gd name="connsiteX0" fmla="*/ 20753 w 3960192"/>
              <a:gd name="connsiteY0" fmla="*/ 0 h 2251543"/>
              <a:gd name="connsiteX1" fmla="*/ 3939439 w 3960192"/>
              <a:gd name="connsiteY1" fmla="*/ 0 h 2251543"/>
              <a:gd name="connsiteX2" fmla="*/ 3949969 w 3960192"/>
              <a:gd name="connsiteY2" fmla="*/ 68994 h 2251543"/>
              <a:gd name="connsiteX3" fmla="*/ 3960192 w 3960192"/>
              <a:gd name="connsiteY3" fmla="*/ 271447 h 2251543"/>
              <a:gd name="connsiteX4" fmla="*/ 1980096 w 3960192"/>
              <a:gd name="connsiteY4" fmla="*/ 2251543 h 2251543"/>
              <a:gd name="connsiteX5" fmla="*/ 0 w 3960192"/>
              <a:gd name="connsiteY5" fmla="*/ 271447 h 2251543"/>
              <a:gd name="connsiteX6" fmla="*/ 10223 w 3960192"/>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251543">
                <a:moveTo>
                  <a:pt x="20753" y="0"/>
                </a:moveTo>
                <a:lnTo>
                  <a:pt x="3939439" y="0"/>
                </a:lnTo>
                <a:lnTo>
                  <a:pt x="3949969" y="68994"/>
                </a:lnTo>
                <a:cubicBezTo>
                  <a:pt x="3956729" y="135559"/>
                  <a:pt x="3960192" y="203099"/>
                  <a:pt x="3960192" y="271447"/>
                </a:cubicBezTo>
                <a:cubicBezTo>
                  <a:pt x="3960192" y="1365024"/>
                  <a:pt x="3073673" y="2251543"/>
                  <a:pt x="1980096" y="2251543"/>
                </a:cubicBezTo>
                <a:cubicBezTo>
                  <a:pt x="886519" y="2251543"/>
                  <a:pt x="0" y="1365024"/>
                  <a:pt x="0" y="271447"/>
                </a:cubicBezTo>
                <a:cubicBezTo>
                  <a:pt x="0" y="203099"/>
                  <a:pt x="3463" y="135559"/>
                  <a:pt x="10223"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a:extLst>
              <a:ext uri="{FF2B5EF4-FFF2-40B4-BE49-F238E27FC236}">
                <a16:creationId xmlns:a16="http://schemas.microsoft.com/office/drawing/2014/main" id="{D8040644-F91F-1144-AD24-B919255064B6}"/>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632714" y="1"/>
            <a:ext cx="3674754" cy="2106932"/>
          </a:xfrm>
          <a:custGeom>
            <a:avLst/>
            <a:gdLst>
              <a:gd name="connsiteX0" fmla="*/ 21954 w 3674754"/>
              <a:gd name="connsiteY0" fmla="*/ 0 h 2106932"/>
              <a:gd name="connsiteX1" fmla="*/ 3652800 w 3674754"/>
              <a:gd name="connsiteY1" fmla="*/ 0 h 2106932"/>
              <a:gd name="connsiteX2" fmla="*/ 3665268 w 3674754"/>
              <a:gd name="connsiteY2" fmla="*/ 81694 h 2106932"/>
              <a:gd name="connsiteX3" fmla="*/ 3674754 w 3674754"/>
              <a:gd name="connsiteY3" fmla="*/ 269555 h 2106932"/>
              <a:gd name="connsiteX4" fmla="*/ 1837377 w 3674754"/>
              <a:gd name="connsiteY4" fmla="*/ 2106932 h 2106932"/>
              <a:gd name="connsiteX5" fmla="*/ 0 w 3674754"/>
              <a:gd name="connsiteY5" fmla="*/ 269555 h 2106932"/>
              <a:gd name="connsiteX6" fmla="*/ 9486 w 3674754"/>
              <a:gd name="connsiteY6" fmla="*/ 81694 h 2106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4754" h="2106932">
                <a:moveTo>
                  <a:pt x="21954" y="0"/>
                </a:moveTo>
                <a:lnTo>
                  <a:pt x="3652800" y="0"/>
                </a:lnTo>
                <a:lnTo>
                  <a:pt x="3665268" y="81694"/>
                </a:lnTo>
                <a:cubicBezTo>
                  <a:pt x="3671541" y="143461"/>
                  <a:pt x="3674754" y="206133"/>
                  <a:pt x="3674754" y="269555"/>
                </a:cubicBezTo>
                <a:cubicBezTo>
                  <a:pt x="3674754" y="1284311"/>
                  <a:pt x="2852132" y="2106932"/>
                  <a:pt x="1837377" y="2106932"/>
                </a:cubicBezTo>
                <a:cubicBezTo>
                  <a:pt x="822622" y="2106932"/>
                  <a:pt x="0" y="1284311"/>
                  <a:pt x="0" y="269555"/>
                </a:cubicBezTo>
                <a:cubicBezTo>
                  <a:pt x="0" y="206133"/>
                  <a:pt x="3214" y="143461"/>
                  <a:pt x="9486" y="81694"/>
                </a:cubicBezTo>
                <a:close/>
              </a:path>
            </a:pathLst>
          </a:custGeom>
          <a:effectLst>
            <a:softEdge rad="0"/>
          </a:effectLst>
        </p:spPr>
      </p:pic>
      <p:sp>
        <p:nvSpPr>
          <p:cNvPr id="22" name="Freeform 68">
            <a:extLst>
              <a:ext uri="{FF2B5EF4-FFF2-40B4-BE49-F238E27FC236}">
                <a16:creationId xmlns:a16="http://schemas.microsoft.com/office/drawing/2014/main" id="{FEBD362A-CC27-47D9-8FC3-A5E91BA0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5296" y="2922177"/>
            <a:ext cx="4956705" cy="3945299"/>
          </a:xfrm>
          <a:custGeom>
            <a:avLst/>
            <a:gdLst>
              <a:gd name="connsiteX0" fmla="*/ 2718646 w 4956705"/>
              <a:gd name="connsiteY0" fmla="*/ 0 h 3945299"/>
              <a:gd name="connsiteX1" fmla="*/ 4816486 w 4956705"/>
              <a:gd name="connsiteY1" fmla="*/ 989335 h 3945299"/>
              <a:gd name="connsiteX2" fmla="*/ 4956705 w 4956705"/>
              <a:gd name="connsiteY2" fmla="*/ 1176848 h 3945299"/>
              <a:gd name="connsiteX3" fmla="*/ 4956705 w 4956705"/>
              <a:gd name="connsiteY3" fmla="*/ 3945299 h 3945299"/>
              <a:gd name="connsiteX4" fmla="*/ 294783 w 4956705"/>
              <a:gd name="connsiteY4" fmla="*/ 3945299 h 3945299"/>
              <a:gd name="connsiteX5" fmla="*/ 213645 w 4956705"/>
              <a:gd name="connsiteY5" fmla="*/ 3776866 h 3945299"/>
              <a:gd name="connsiteX6" fmla="*/ 0 w 4956705"/>
              <a:gd name="connsiteY6" fmla="*/ 2718646 h 3945299"/>
              <a:gd name="connsiteX7" fmla="*/ 2718646 w 4956705"/>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6705" h="3945299">
                <a:moveTo>
                  <a:pt x="2718646" y="0"/>
                </a:moveTo>
                <a:cubicBezTo>
                  <a:pt x="3563221" y="0"/>
                  <a:pt x="4317846" y="385123"/>
                  <a:pt x="4816486" y="989335"/>
                </a:cubicBezTo>
                <a:lnTo>
                  <a:pt x="4956705" y="1176848"/>
                </a:lnTo>
                <a:lnTo>
                  <a:pt x="4956705" y="3945299"/>
                </a:lnTo>
                <a:lnTo>
                  <a:pt x="294783" y="3945299"/>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5" descr="A close up of a sign&#10;&#10;Description automatically generated">
            <a:extLst>
              <a:ext uri="{FF2B5EF4-FFF2-40B4-BE49-F238E27FC236}">
                <a16:creationId xmlns:a16="http://schemas.microsoft.com/office/drawing/2014/main" id="{887C79A1-DF33-484C-B07C-8511D85B48B6}"/>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7399326" y="3086207"/>
            <a:ext cx="4792674" cy="3781268"/>
          </a:xfrm>
          <a:custGeom>
            <a:avLst/>
            <a:gdLst>
              <a:gd name="connsiteX0" fmla="*/ 2554615 w 4792674"/>
              <a:gd name="connsiteY0" fmla="*/ 0 h 3781268"/>
              <a:gd name="connsiteX1" fmla="*/ 4672942 w 4792674"/>
              <a:gd name="connsiteY1" fmla="*/ 1126306 h 3781268"/>
              <a:gd name="connsiteX2" fmla="*/ 4792674 w 4792674"/>
              <a:gd name="connsiteY2" fmla="*/ 1323391 h 3781268"/>
              <a:gd name="connsiteX3" fmla="*/ 4792674 w 4792674"/>
              <a:gd name="connsiteY3" fmla="*/ 3781268 h 3781268"/>
              <a:gd name="connsiteX4" fmla="*/ 313779 w 4792674"/>
              <a:gd name="connsiteY4" fmla="*/ 3781268 h 3781268"/>
              <a:gd name="connsiteX5" fmla="*/ 308328 w 4792674"/>
              <a:gd name="connsiteY5" fmla="*/ 3772297 h 3781268"/>
              <a:gd name="connsiteX6" fmla="*/ 0 w 4792674"/>
              <a:gd name="connsiteY6" fmla="*/ 2554615 h 3781268"/>
              <a:gd name="connsiteX7" fmla="*/ 2554615 w 4792674"/>
              <a:gd name="connsiteY7" fmla="*/ 0 h 378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2674" h="3781268">
                <a:moveTo>
                  <a:pt x="2554615" y="0"/>
                </a:moveTo>
                <a:cubicBezTo>
                  <a:pt x="3436412" y="0"/>
                  <a:pt x="4213859" y="446774"/>
                  <a:pt x="4672942" y="1126306"/>
                </a:cubicBezTo>
                <a:lnTo>
                  <a:pt x="4792674" y="1323391"/>
                </a:lnTo>
                <a:lnTo>
                  <a:pt x="4792674" y="3781268"/>
                </a:lnTo>
                <a:lnTo>
                  <a:pt x="313779" y="3781268"/>
                </a:lnTo>
                <a:lnTo>
                  <a:pt x="308328" y="3772297"/>
                </a:lnTo>
                <a:cubicBezTo>
                  <a:pt x="111694" y="3410325"/>
                  <a:pt x="0" y="2995514"/>
                  <a:pt x="0" y="2554615"/>
                </a:cubicBezTo>
                <a:cubicBezTo>
                  <a:pt x="0" y="1143740"/>
                  <a:pt x="1143740" y="0"/>
                  <a:pt x="2554615" y="0"/>
                </a:cubicBezTo>
                <a:close/>
              </a:path>
            </a:pathLst>
          </a:custGeom>
          <a:effectLst>
            <a:softEdge rad="0"/>
          </a:effectLst>
        </p:spPr>
      </p:pic>
      <p:sp>
        <p:nvSpPr>
          <p:cNvPr id="3" name="TextBox 2">
            <a:extLst>
              <a:ext uri="{FF2B5EF4-FFF2-40B4-BE49-F238E27FC236}">
                <a16:creationId xmlns:a16="http://schemas.microsoft.com/office/drawing/2014/main" id="{519884BE-B350-264E-A2EC-A2B47771F9B6}"/>
              </a:ext>
            </a:extLst>
          </p:cNvPr>
          <p:cNvSpPr txBox="1"/>
          <p:nvPr/>
        </p:nvSpPr>
        <p:spPr>
          <a:xfrm>
            <a:off x="479363" y="2260731"/>
            <a:ext cx="6013736" cy="3816429"/>
          </a:xfrm>
          <a:prstGeom prst="rect">
            <a:avLst/>
          </a:prstGeom>
          <a:noFill/>
        </p:spPr>
        <p:txBody>
          <a:bodyPr wrap="square" rtlCol="0">
            <a:spAutoFit/>
          </a:bodyPr>
          <a:lstStyle/>
          <a:p>
            <a:r>
              <a:rPr lang="it-IT" sz="2000" dirty="0" err="1">
                <a:solidFill>
                  <a:schemeClr val="tx1">
                    <a:lumMod val="65000"/>
                    <a:lumOff val="35000"/>
                  </a:schemeClr>
                </a:solidFill>
              </a:rPr>
              <a:t>Please</a:t>
            </a:r>
            <a:r>
              <a:rPr lang="it-IT" sz="2000" dirty="0">
                <a:solidFill>
                  <a:schemeClr val="tx1">
                    <a:lumMod val="65000"/>
                    <a:lumOff val="35000"/>
                  </a:schemeClr>
                </a:solidFill>
              </a:rPr>
              <a:t> use </a:t>
            </a:r>
            <a:r>
              <a:rPr lang="it-IT" sz="2000" dirty="0" err="1">
                <a:solidFill>
                  <a:schemeClr val="tx1">
                    <a:lumMod val="65000"/>
                    <a:lumOff val="35000"/>
                  </a:schemeClr>
                </a:solidFill>
              </a:rPr>
              <a:t>these</a:t>
            </a:r>
            <a:r>
              <a:rPr lang="it-IT" sz="2000" dirty="0">
                <a:solidFill>
                  <a:schemeClr val="tx1">
                    <a:lumMod val="65000"/>
                    <a:lumOff val="35000"/>
                  </a:schemeClr>
                </a:solidFill>
              </a:rPr>
              <a:t> slide sets for </a:t>
            </a:r>
            <a:r>
              <a:rPr lang="it-IT" sz="2000" dirty="0" err="1">
                <a:solidFill>
                  <a:schemeClr val="tx1">
                    <a:lumMod val="65000"/>
                    <a:lumOff val="35000"/>
                  </a:schemeClr>
                </a:solidFill>
              </a:rPr>
              <a:t>your</a:t>
            </a:r>
            <a:r>
              <a:rPr lang="it-IT" sz="2000" dirty="0">
                <a:solidFill>
                  <a:schemeClr val="tx1">
                    <a:lumMod val="65000"/>
                    <a:lumOff val="35000"/>
                  </a:schemeClr>
                </a:solidFill>
              </a:rPr>
              <a:t> </a:t>
            </a:r>
            <a:r>
              <a:rPr lang="it-IT" sz="2000" dirty="0" err="1">
                <a:solidFill>
                  <a:schemeClr val="tx1">
                    <a:lumMod val="65000"/>
                    <a:lumOff val="35000"/>
                  </a:schemeClr>
                </a:solidFill>
              </a:rPr>
              <a:t>own</a:t>
            </a:r>
            <a:r>
              <a:rPr lang="it-IT" sz="2000" dirty="0">
                <a:solidFill>
                  <a:schemeClr val="tx1">
                    <a:lumMod val="65000"/>
                    <a:lumOff val="35000"/>
                  </a:schemeClr>
                </a:solidFill>
              </a:rPr>
              <a:t> use.</a:t>
            </a:r>
          </a:p>
          <a:p>
            <a:endParaRPr lang="it-IT" sz="2000" dirty="0">
              <a:solidFill>
                <a:schemeClr val="tx1">
                  <a:lumMod val="65000"/>
                  <a:lumOff val="35000"/>
                </a:schemeClr>
              </a:solidFill>
            </a:endParaRPr>
          </a:p>
          <a:p>
            <a:r>
              <a:rPr lang="it-IT" sz="2000" dirty="0">
                <a:solidFill>
                  <a:schemeClr val="tx1">
                    <a:lumMod val="65000"/>
                    <a:lumOff val="35000"/>
                  </a:schemeClr>
                </a:solidFill>
              </a:rPr>
              <a:t>To </a:t>
            </a:r>
            <a:r>
              <a:rPr lang="it-IT" sz="2000" dirty="0" err="1">
                <a:solidFill>
                  <a:schemeClr val="tx1">
                    <a:lumMod val="65000"/>
                    <a:lumOff val="35000"/>
                  </a:schemeClr>
                </a:solidFill>
              </a:rPr>
              <a:t>find</a:t>
            </a:r>
            <a:r>
              <a:rPr lang="it-IT" sz="2000" dirty="0">
                <a:solidFill>
                  <a:schemeClr val="tx1">
                    <a:lumMod val="65000"/>
                    <a:lumOff val="35000"/>
                  </a:schemeClr>
                </a:solidFill>
              </a:rPr>
              <a:t> out more </a:t>
            </a:r>
            <a:r>
              <a:rPr lang="it-IT" sz="2000" dirty="0" err="1">
                <a:solidFill>
                  <a:schemeClr val="tx1">
                    <a:lumMod val="65000"/>
                    <a:lumOff val="35000"/>
                  </a:schemeClr>
                </a:solidFill>
              </a:rPr>
              <a:t>about</a:t>
            </a:r>
            <a:r>
              <a:rPr lang="it-IT" sz="2000" dirty="0">
                <a:solidFill>
                  <a:schemeClr val="tx1">
                    <a:lumMod val="65000"/>
                    <a:lumOff val="35000"/>
                  </a:schemeClr>
                </a:solidFill>
              </a:rPr>
              <a:t> Libraries and RDA </a:t>
            </a:r>
            <a:r>
              <a:rPr lang="it-IT" sz="2000" dirty="0" err="1">
                <a:solidFill>
                  <a:schemeClr val="tx1">
                    <a:lumMod val="65000"/>
                    <a:lumOff val="35000"/>
                  </a:schemeClr>
                </a:solidFill>
              </a:rPr>
              <a:t>visit</a:t>
            </a:r>
            <a:r>
              <a:rPr lang="it-IT" sz="2000" dirty="0">
                <a:solidFill>
                  <a:schemeClr val="tx1">
                    <a:lumMod val="65000"/>
                    <a:lumOff val="35000"/>
                  </a:schemeClr>
                </a:solidFill>
              </a:rPr>
              <a:t> </a:t>
            </a:r>
            <a:r>
              <a:rPr lang="it-IT" sz="1400" dirty="0">
                <a:hlinkClick r:id="rId5"/>
              </a:rPr>
              <a:t>rd-alliance.org/</a:t>
            </a:r>
            <a:r>
              <a:rPr lang="it-IT" sz="1400" dirty="0" err="1">
                <a:hlinkClick r:id="rId5"/>
              </a:rPr>
              <a:t>get-involved</a:t>
            </a:r>
            <a:r>
              <a:rPr lang="it-IT" sz="1400" dirty="0">
                <a:hlinkClick r:id="rId5"/>
              </a:rPr>
              <a:t>/</a:t>
            </a:r>
            <a:r>
              <a:rPr lang="it-IT" sz="1400" dirty="0" err="1">
                <a:hlinkClick r:id="rId5"/>
              </a:rPr>
              <a:t>value</a:t>
            </a:r>
            <a:r>
              <a:rPr lang="it-IT" sz="1400" dirty="0">
                <a:hlinkClick r:id="rId5"/>
              </a:rPr>
              <a:t>-</a:t>
            </a:r>
            <a:r>
              <a:rPr lang="it-IT" sz="1400" dirty="0" err="1">
                <a:hlinkClick r:id="rId5"/>
              </a:rPr>
              <a:t>research</a:t>
            </a:r>
            <a:r>
              <a:rPr lang="it-IT" sz="1400" dirty="0">
                <a:hlinkClick r:id="rId5"/>
              </a:rPr>
              <a:t>-data-</a:t>
            </a:r>
            <a:r>
              <a:rPr lang="it-IT" sz="1400" dirty="0" err="1">
                <a:hlinkClick r:id="rId5"/>
              </a:rPr>
              <a:t>alliance</a:t>
            </a:r>
            <a:r>
              <a:rPr lang="it-IT" sz="1400" dirty="0">
                <a:hlinkClick r:id="rId5"/>
              </a:rPr>
              <a:t>-libraries</a:t>
            </a:r>
            <a:endParaRPr lang="it-IT" sz="1400" dirty="0">
              <a:solidFill>
                <a:schemeClr val="tx1">
                  <a:lumMod val="65000"/>
                  <a:lumOff val="35000"/>
                </a:schemeClr>
              </a:solidFill>
            </a:endParaRPr>
          </a:p>
          <a:p>
            <a:r>
              <a:rPr lang="it-IT" sz="2000" dirty="0">
                <a:solidFill>
                  <a:schemeClr val="tx1">
                    <a:lumMod val="65000"/>
                    <a:lumOff val="35000"/>
                  </a:schemeClr>
                </a:solidFill>
              </a:rPr>
              <a:t>For the complete RDA Value statement for Libraries </a:t>
            </a:r>
            <a:r>
              <a:rPr lang="it-IT" sz="2000" dirty="0">
                <a:solidFill>
                  <a:schemeClr val="tx1">
                    <a:lumMod val="65000"/>
                    <a:lumOff val="35000"/>
                  </a:schemeClr>
                </a:solidFill>
                <a:hlinkClick r:id="rId6"/>
              </a:rPr>
              <a:t>click </a:t>
            </a:r>
            <a:r>
              <a:rPr lang="it-IT" sz="2000" dirty="0" err="1">
                <a:solidFill>
                  <a:schemeClr val="tx1">
                    <a:lumMod val="65000"/>
                    <a:lumOff val="35000"/>
                  </a:schemeClr>
                </a:solidFill>
                <a:hlinkClick r:id="rId6"/>
              </a:rPr>
              <a:t>here</a:t>
            </a:r>
            <a:endParaRPr lang="it-IT" sz="2000" dirty="0">
              <a:solidFill>
                <a:schemeClr val="tx1">
                  <a:lumMod val="65000"/>
                  <a:lumOff val="35000"/>
                </a:schemeClr>
              </a:solidFill>
            </a:endParaRPr>
          </a:p>
          <a:p>
            <a:r>
              <a:rPr lang="it-IT" sz="1600" dirty="0">
                <a:solidFill>
                  <a:schemeClr val="tx1">
                    <a:lumMod val="65000"/>
                    <a:lumOff val="35000"/>
                  </a:schemeClr>
                </a:solidFill>
              </a:rPr>
              <a:t>Stay up to date with RDA:</a:t>
            </a:r>
          </a:p>
          <a:p>
            <a:pPr fontAlgn="base"/>
            <a:r>
              <a:rPr lang="fr-FR" sz="1600" b="1" dirty="0">
                <a:solidFill>
                  <a:schemeClr val="tx1">
                    <a:lumMod val="65000"/>
                    <a:lumOff val="35000"/>
                  </a:schemeClr>
                </a:solidFill>
              </a:rPr>
              <a:t>Email - </a:t>
            </a:r>
            <a:r>
              <a:rPr lang="fr-FR" sz="1600" b="1" dirty="0" err="1">
                <a:solidFill>
                  <a:schemeClr val="tx1">
                    <a:lumMod val="65000"/>
                    <a:lumOff val="35000"/>
                  </a:schemeClr>
                </a:solidFill>
              </a:rPr>
              <a:t>enquiries@rd-alliance.org</a:t>
            </a:r>
            <a:r>
              <a:rPr lang="en-US" sz="1600" dirty="0">
                <a:solidFill>
                  <a:schemeClr val="tx1">
                    <a:lumMod val="65000"/>
                    <a:lumOff val="35000"/>
                  </a:schemeClr>
                </a:solidFill>
              </a:rPr>
              <a:t>​</a:t>
            </a:r>
            <a:endParaRPr lang="it-IT" sz="1600" dirty="0">
              <a:solidFill>
                <a:schemeClr val="tx1">
                  <a:lumMod val="65000"/>
                  <a:lumOff val="35000"/>
                </a:schemeClr>
              </a:solidFill>
            </a:endParaRPr>
          </a:p>
          <a:p>
            <a:pPr fontAlgn="base"/>
            <a:r>
              <a:rPr lang="fr-FR" sz="1600" b="1" dirty="0">
                <a:solidFill>
                  <a:schemeClr val="tx1">
                    <a:lumMod val="65000"/>
                    <a:lumOff val="35000"/>
                  </a:schemeClr>
                </a:solidFill>
              </a:rPr>
              <a:t>Web - </a:t>
            </a:r>
            <a:r>
              <a:rPr lang="fr-FR" sz="1600" b="1" dirty="0" err="1">
                <a:solidFill>
                  <a:schemeClr val="tx1">
                    <a:lumMod val="65000"/>
                    <a:lumOff val="35000"/>
                  </a:schemeClr>
                </a:solidFill>
              </a:rPr>
              <a:t>www.rd-alliance.org</a:t>
            </a:r>
            <a:r>
              <a:rPr lang="en-US" sz="1600" dirty="0">
                <a:solidFill>
                  <a:schemeClr val="tx1">
                    <a:lumMod val="65000"/>
                    <a:lumOff val="35000"/>
                  </a:schemeClr>
                </a:solidFill>
              </a:rPr>
              <a:t>​</a:t>
            </a:r>
            <a:endParaRPr lang="it-IT" sz="1600" dirty="0">
              <a:solidFill>
                <a:schemeClr val="tx1">
                  <a:lumMod val="65000"/>
                  <a:lumOff val="35000"/>
                </a:schemeClr>
              </a:solidFill>
            </a:endParaRPr>
          </a:p>
          <a:p>
            <a:pPr fontAlgn="base"/>
            <a:r>
              <a:rPr lang="fr-FR" sz="1600" b="1" dirty="0">
                <a:solidFill>
                  <a:schemeClr val="tx1">
                    <a:lumMod val="65000"/>
                    <a:lumOff val="35000"/>
                  </a:schemeClr>
                </a:solidFill>
              </a:rPr>
              <a:t>Twitter - @</a:t>
            </a:r>
            <a:r>
              <a:rPr lang="fr-FR" sz="1600" b="1" dirty="0" err="1">
                <a:solidFill>
                  <a:schemeClr val="tx1">
                    <a:lumMod val="65000"/>
                    <a:lumOff val="35000"/>
                  </a:schemeClr>
                </a:solidFill>
              </a:rPr>
              <a:t>resdatall</a:t>
            </a:r>
            <a:r>
              <a:rPr lang="fr-FR" sz="1600" dirty="0">
                <a:solidFill>
                  <a:schemeClr val="tx1">
                    <a:lumMod val="65000"/>
                    <a:lumOff val="35000"/>
                  </a:schemeClr>
                </a:solidFill>
              </a:rPr>
              <a:t>​</a:t>
            </a:r>
            <a:endParaRPr lang="it-IT" sz="1600" dirty="0">
              <a:solidFill>
                <a:schemeClr val="tx1">
                  <a:lumMod val="65000"/>
                  <a:lumOff val="35000"/>
                </a:schemeClr>
              </a:solidFill>
            </a:endParaRPr>
          </a:p>
          <a:p>
            <a:pPr fontAlgn="base"/>
            <a:r>
              <a:rPr lang="fr-FR" sz="1600" b="1" dirty="0">
                <a:solidFill>
                  <a:schemeClr val="tx1">
                    <a:lumMod val="65000"/>
                    <a:lumOff val="35000"/>
                  </a:schemeClr>
                </a:solidFill>
              </a:rPr>
              <a:t>LinkedIn - </a:t>
            </a:r>
            <a:r>
              <a:rPr lang="fr-FR" sz="1600" b="1" dirty="0" err="1">
                <a:solidFill>
                  <a:schemeClr val="tx1">
                    <a:lumMod val="65000"/>
                    <a:lumOff val="35000"/>
                  </a:schemeClr>
                </a:solidFill>
              </a:rPr>
              <a:t>www.linkedin.com</a:t>
            </a:r>
            <a:r>
              <a:rPr lang="fr-FR" sz="1600" b="1" dirty="0">
                <a:solidFill>
                  <a:schemeClr val="tx1">
                    <a:lumMod val="65000"/>
                    <a:lumOff val="35000"/>
                  </a:schemeClr>
                </a:solidFill>
              </a:rPr>
              <a:t>/in/</a:t>
            </a:r>
            <a:r>
              <a:rPr lang="fr-FR" sz="1600" b="1" dirty="0" err="1">
                <a:solidFill>
                  <a:schemeClr val="tx1">
                    <a:lumMod val="65000"/>
                    <a:lumOff val="35000"/>
                  </a:schemeClr>
                </a:solidFill>
              </a:rPr>
              <a:t>ResearchDataAlliance</a:t>
            </a:r>
            <a:r>
              <a:rPr lang="en-US" sz="1600" dirty="0">
                <a:solidFill>
                  <a:schemeClr val="tx1">
                    <a:lumMod val="65000"/>
                    <a:lumOff val="35000"/>
                  </a:schemeClr>
                </a:solidFill>
              </a:rPr>
              <a:t>​</a:t>
            </a:r>
            <a:endParaRPr lang="it-IT" sz="1600" dirty="0">
              <a:solidFill>
                <a:schemeClr val="tx1">
                  <a:lumMod val="65000"/>
                  <a:lumOff val="35000"/>
                </a:schemeClr>
              </a:solidFill>
            </a:endParaRPr>
          </a:p>
          <a:p>
            <a:r>
              <a:rPr lang="it-IT" sz="1600" b="1" dirty="0">
                <a:solidFill>
                  <a:schemeClr val="tx1">
                    <a:lumMod val="65000"/>
                    <a:lumOff val="35000"/>
                  </a:schemeClr>
                </a:solidFill>
              </a:rPr>
              <a:t>Hilary </a:t>
            </a:r>
            <a:r>
              <a:rPr lang="it-IT" sz="1600" b="1" dirty="0" err="1">
                <a:solidFill>
                  <a:schemeClr val="tx1">
                    <a:lumMod val="65000"/>
                    <a:lumOff val="35000"/>
                  </a:schemeClr>
                </a:solidFill>
              </a:rPr>
              <a:t>Hanahoe</a:t>
            </a:r>
            <a:r>
              <a:rPr lang="it-IT" sz="1600" b="1" dirty="0">
                <a:solidFill>
                  <a:schemeClr val="tx1">
                    <a:lumMod val="65000"/>
                    <a:lumOff val="35000"/>
                  </a:schemeClr>
                </a:solidFill>
              </a:rPr>
              <a:t>, </a:t>
            </a:r>
            <a:r>
              <a:rPr lang="it-IT" sz="1600" b="1" dirty="0" err="1">
                <a:solidFill>
                  <a:schemeClr val="tx1">
                    <a:lumMod val="65000"/>
                    <a:lumOff val="35000"/>
                  </a:schemeClr>
                </a:solidFill>
              </a:rPr>
              <a:t>Secretary</a:t>
            </a:r>
            <a:r>
              <a:rPr lang="it-IT" sz="1600" b="1" dirty="0">
                <a:solidFill>
                  <a:schemeClr val="tx1">
                    <a:lumMod val="65000"/>
                    <a:lumOff val="35000"/>
                  </a:schemeClr>
                </a:solidFill>
              </a:rPr>
              <a:t> General RDA – </a:t>
            </a:r>
            <a:r>
              <a:rPr lang="it-IT" sz="1600" b="1" dirty="0">
                <a:solidFill>
                  <a:schemeClr val="tx1">
                    <a:lumMod val="65000"/>
                    <a:lumOff val="35000"/>
                  </a:schemeClr>
                </a:solidFill>
                <a:hlinkClick r:id="rId7">
                  <a:extLst>
                    <a:ext uri="{A12FA001-AC4F-418D-AE19-62706E023703}">
                      <ahyp:hlinkClr xmlns:ahyp="http://schemas.microsoft.com/office/drawing/2018/hyperlinkcolor" val="tx"/>
                    </a:ext>
                  </a:extLst>
                </a:hlinkClick>
              </a:rPr>
              <a:t>hilary.hanahoe@rda-foundation.org</a:t>
            </a:r>
            <a:endParaRPr lang="it-IT" sz="1600" b="1" dirty="0">
              <a:solidFill>
                <a:schemeClr val="tx1">
                  <a:lumMod val="65000"/>
                  <a:lumOff val="35000"/>
                </a:schemeClr>
              </a:solidFill>
            </a:endParaRPr>
          </a:p>
          <a:p>
            <a:r>
              <a:rPr lang="it-IT" sz="1600" b="1" dirty="0" err="1">
                <a:solidFill>
                  <a:schemeClr val="tx1">
                    <a:lumMod val="65000"/>
                    <a:lumOff val="35000"/>
                  </a:schemeClr>
                </a:solidFill>
              </a:rPr>
              <a:t>Twitter</a:t>
            </a:r>
            <a:r>
              <a:rPr lang="it-IT" sz="1600" b="1" dirty="0">
                <a:solidFill>
                  <a:schemeClr val="tx1">
                    <a:lumMod val="65000"/>
                    <a:lumOff val="35000"/>
                  </a:schemeClr>
                </a:solidFill>
              </a:rPr>
              <a:t> - @</a:t>
            </a:r>
            <a:r>
              <a:rPr lang="it-IT" sz="1600" b="1" dirty="0" err="1">
                <a:solidFill>
                  <a:schemeClr val="tx1">
                    <a:lumMod val="65000"/>
                    <a:lumOff val="35000"/>
                  </a:schemeClr>
                </a:solidFill>
              </a:rPr>
              <a:t>hilaryhanahoe</a:t>
            </a:r>
            <a:endParaRPr lang="it-IT" sz="1600" b="1" dirty="0">
              <a:solidFill>
                <a:schemeClr val="tx1">
                  <a:lumMod val="65000"/>
                  <a:lumOff val="35000"/>
                </a:schemeClr>
              </a:solidFill>
            </a:endParaRPr>
          </a:p>
        </p:txBody>
      </p:sp>
    </p:spTree>
    <p:extLst>
      <p:ext uri="{BB962C8B-B14F-4D97-AF65-F5344CB8AC3E}">
        <p14:creationId xmlns:p14="http://schemas.microsoft.com/office/powerpoint/2010/main" val="147830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1F31DE34F6E54A9FBE3578D035D1D6" ma:contentTypeVersion="5" ma:contentTypeDescription="Create a new document." ma:contentTypeScope="" ma:versionID="25ee8acc430ae9aee5d4716db6ec902d">
  <xsd:schema xmlns:xsd="http://www.w3.org/2001/XMLSchema" xmlns:xs="http://www.w3.org/2001/XMLSchema" xmlns:p="http://schemas.microsoft.com/office/2006/metadata/properties" xmlns:ns2="150e9141-e685-4321-bde6-065576d6cfd2" targetNamespace="http://schemas.microsoft.com/office/2006/metadata/properties" ma:root="true" ma:fieldsID="a12ee65b39ec8643d417c66ad404ed81" ns2:_="">
    <xsd:import namespace="150e9141-e685-4321-bde6-065576d6cf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0e9141-e685-4321-bde6-065576d6cf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23AEE9-E594-44C1-821B-AB3A60DA59BF}">
  <ds:schemaRefs>
    <ds:schemaRef ds:uri="http://schemas.microsoft.com/sharepoint/v3/contenttype/forms"/>
  </ds:schemaRefs>
</ds:datastoreItem>
</file>

<file path=customXml/itemProps2.xml><?xml version="1.0" encoding="utf-8"?>
<ds:datastoreItem xmlns:ds="http://schemas.openxmlformats.org/officeDocument/2006/customXml" ds:itemID="{166213D5-5CC9-4F9F-A9A8-D535F0A16C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7B735DC-976E-4317-AE78-AE9C12EAC2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0e9141-e685-4321-bde6-065576d6cf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TotalTime>
  <Words>258</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Calibri</vt:lpstr>
      <vt:lpstr>Calibri Light</vt:lpstr>
      <vt:lpstr>Office Theme</vt:lpstr>
      <vt:lpstr>The Value of the RDA for Libraries</vt:lpstr>
      <vt:lpstr>Why should libraries   engage with RDA?</vt:lpstr>
      <vt:lpstr>What’s in it for librarians and      information management   professionals?</vt:lpstr>
      <vt:lpstr>How can libraries engage?</vt:lpstr>
      <vt:lpstr>Libraries offer significant contributions to the RDA by …</vt:lpstr>
      <vt:lpstr>Engaging with the RDA</vt:lpstr>
      <vt:lpstr>What does RDA do?</vt:lpstr>
      <vt:lpstr>Presentazione standard di PowerPoint</vt:lpstr>
      <vt:lpstr>Libraries and RDA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the RDA for Libraries</dc:title>
  <dc:creator>Bridget Walker</dc:creator>
  <cp:lastModifiedBy>Luigi</cp:lastModifiedBy>
  <cp:revision>4</cp:revision>
  <dcterms:created xsi:type="dcterms:W3CDTF">2019-05-27T14:15:08Z</dcterms:created>
  <dcterms:modified xsi:type="dcterms:W3CDTF">2019-09-09T10:37:44Z</dcterms:modified>
</cp:coreProperties>
</file>