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28803600" cy="43195875"/>
  <p:notesSz cx="6858000" cy="9144000"/>
  <p:embeddedFontLst>
    <p:embeddedFont>
      <p:font typeface="Oswald" panose="020B0604020202020204" charset="0"/>
      <p:regular r:id="rId4"/>
      <p:bold r:id="rId5"/>
    </p:embeddedFont>
    <p:embeddedFont>
      <p:font typeface="Comic Sans MS" panose="030F0702030302020204" pitchFamily="66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5">
          <p15:clr>
            <a:srgbClr val="000000"/>
          </p15:clr>
        </p15:guide>
        <p15:guide id="2" pos="907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2496" y="132"/>
      </p:cViewPr>
      <p:guideLst>
        <p:guide orient="horz" pos="13605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7206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f1808810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f1808810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/>
          </a:p>
        </p:txBody>
      </p:sp>
      <p:sp>
        <p:nvSpPr>
          <p:cNvPr id="220" name="Google Shape;220;g4f18088103_0_2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09643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6304756" y="18058606"/>
            <a:ext cx="34556700" cy="611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-6012656" y="12013407"/>
            <a:ext cx="34556700" cy="1821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28700" algn="l" rtl="0"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14400" algn="l" rtl="0"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2160588" y="13419138"/>
            <a:ext cx="24482426" cy="9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4321175" y="24477663"/>
            <a:ext cx="20161250" cy="1103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ctr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None/>
              <a:defRPr sz="10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160587" y="3840162"/>
            <a:ext cx="24482426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1443037" y="13196887"/>
            <a:ext cx="25917526" cy="244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28700" algn="l" rtl="0"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14400" algn="l" rtl="0"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645150" y="30237113"/>
            <a:ext cx="17283113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5645150" y="3859213"/>
            <a:ext cx="17283113" cy="2591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5645150" y="33807400"/>
            <a:ext cx="17283113" cy="506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439863" y="1719263"/>
            <a:ext cx="9475787" cy="731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1261725" y="1719263"/>
            <a:ext cx="16102013" cy="3686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439863" y="9039225"/>
            <a:ext cx="9475787" cy="2954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160587" y="3840162"/>
            <a:ext cx="24482426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439863" y="1730375"/>
            <a:ext cx="25923875" cy="71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439863" y="9669463"/>
            <a:ext cx="12726987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1439863" y="13698538"/>
            <a:ext cx="12726987" cy="2488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14631988" y="9669463"/>
            <a:ext cx="127317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14631988" y="13698538"/>
            <a:ext cx="12731750" cy="2488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160587" y="3840162"/>
            <a:ext cx="24482426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160588" y="12479338"/>
            <a:ext cx="12165012" cy="2591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4478000" y="12479338"/>
            <a:ext cx="12165012" cy="2591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274888" y="27757438"/>
            <a:ext cx="24484011" cy="857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274888" y="18308638"/>
            <a:ext cx="24484011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160587" y="3840162"/>
            <a:ext cx="24482426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160587" y="12479337"/>
            <a:ext cx="24482426" cy="2591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28700" algn="l" rtl="0"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14400" algn="l" rtl="0"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160587" y="3840162"/>
            <a:ext cx="24482426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160587" y="12479337"/>
            <a:ext cx="24482426" cy="2591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28700" algn="l" rtl="0"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14400" algn="l" rtl="0"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160587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9840912" y="39355713"/>
            <a:ext cx="91217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0642263" y="39355713"/>
            <a:ext cx="600075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anne.cambon-thomsen@univ-tlse3.fr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Laurence.Mabile@univ-tlse3.fr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hyperlink" Target="mailto:romain.david@imbe.fr" TargetMode="External"/><Relationship Id="rId9" Type="http://schemas.openxmlformats.org/officeDocument/2006/relationships/image" Target="../media/image4.gif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/>
        </p:nvSpPr>
        <p:spPr>
          <a:xfrm>
            <a:off x="144450" y="40689550"/>
            <a:ext cx="12809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 Reymonet N et al. Réaliser un plan de gestion de données « FAIR » : modèle, 2018. 〈sic_01690547v2〉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* Wilkinson MD et al. (2018). A design framework and exemplar metrics for FAIRness. Scientific data, 5, 180118. doi:10.1038/sdata.2018.118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 Wilkinson MD, The FAIR Guiding Principles for scientific data management and stewardship.Sci Data. 2016 Mar 15;3:160018. doi: 10.1038/sdata.2016.18.</a:t>
            </a:r>
            <a:br>
              <a:rPr lang="en-US">
                <a:solidFill>
                  <a:schemeClr val="dk1"/>
                </a:solidFill>
              </a:rPr>
            </a:br>
            <a:endParaRPr/>
          </a:p>
        </p:txBody>
      </p:sp>
      <p:cxnSp>
        <p:nvCxnSpPr>
          <p:cNvPr id="223" name="Google Shape;223;p15"/>
          <p:cNvCxnSpPr/>
          <p:nvPr/>
        </p:nvCxnSpPr>
        <p:spPr>
          <a:xfrm>
            <a:off x="144462" y="2216150"/>
            <a:ext cx="28659000" cy="0"/>
          </a:xfrm>
          <a:prstGeom prst="straightConnector1">
            <a:avLst/>
          </a:prstGeom>
          <a:noFill/>
          <a:ln w="9525" cap="flat" cmpd="sng">
            <a:solidFill>
              <a:srgbClr val="7575D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4" name="Google Shape;224;p15"/>
          <p:cNvSpPr txBox="1"/>
          <p:nvPr/>
        </p:nvSpPr>
        <p:spPr>
          <a:xfrm>
            <a:off x="3563525" y="498400"/>
            <a:ext cx="18788700" cy="14286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600" b="1">
                <a:solidFill>
                  <a:srgbClr val="FFFFFF"/>
                </a:solidFill>
              </a:rPr>
              <a:t>How to operationalize and to evaluate the FAIRness in the crediting and rewarding processes in data sharing: a step forward towards an extensive assessment grid.</a:t>
            </a:r>
            <a:endParaRPr sz="4800" b="1">
              <a:solidFill>
                <a:srgbClr val="FFFFFF"/>
              </a:solidFill>
            </a:endParaRPr>
          </a:p>
        </p:txBody>
      </p:sp>
      <p:cxnSp>
        <p:nvCxnSpPr>
          <p:cNvPr id="225" name="Google Shape;225;p15"/>
          <p:cNvCxnSpPr/>
          <p:nvPr/>
        </p:nvCxnSpPr>
        <p:spPr>
          <a:xfrm>
            <a:off x="-20649" y="3585788"/>
            <a:ext cx="288036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6" name="Google Shape;226;p15"/>
          <p:cNvSpPr txBox="1"/>
          <p:nvPr/>
        </p:nvSpPr>
        <p:spPr>
          <a:xfrm>
            <a:off x="360350" y="2223825"/>
            <a:ext cx="28339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Romain David</a:t>
            </a:r>
            <a:r>
              <a:rPr lang="en-US" sz="2000">
                <a:solidFill>
                  <a:schemeClr val="dk1"/>
                </a:solidFill>
              </a:rPr>
              <a:t>, Laurence Mabile, Mohamed Yahia, Anne Cambon-Thomsen, Anne-Sophie Archambeau, Louise Bezuidenhout, Sofie Bekaert, Gabrielle Bertier, Elena Bravo, Jane Carpenter, Anna Cohen-Nabeiro, Aurélie Delavaud, Michele De Rosa, Laurent Dollé, Florencia Grattarola, Fiona Murphy, Sophie Pamerlon, Alison Specht, Anne-Marie Tassé, Mogens Thomsen, Martina Zilioli, and the RDA-SHARC Interest </a:t>
            </a:r>
            <a:r>
              <a:rPr lang="en-US" sz="2000"/>
              <a:t>G</a:t>
            </a:r>
            <a:r>
              <a:rPr lang="en-US" sz="2000">
                <a:solidFill>
                  <a:schemeClr val="dk1"/>
                </a:solidFill>
              </a:rPr>
              <a:t>roup.</a:t>
            </a:r>
            <a:r>
              <a:rPr lang="en-US" sz="2000" b="1" u="sng">
                <a:solidFill>
                  <a:schemeClr val="dk1"/>
                </a:solidFill>
              </a:rPr>
              <a:t/>
            </a:r>
            <a:br>
              <a:rPr lang="en-US" sz="2000" b="1" u="sng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pic>
        <p:nvPicPr>
          <p:cNvPr id="227" name="Google Shape;2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53816" y="1142000"/>
            <a:ext cx="1959109" cy="10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5"/>
          <p:cNvSpPr txBox="1"/>
          <p:nvPr/>
        </p:nvSpPr>
        <p:spPr>
          <a:xfrm>
            <a:off x="307125" y="2974800"/>
            <a:ext cx="2833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u="sng">
                <a:solidFill>
                  <a:schemeClr val="dk1"/>
                </a:solidFill>
              </a:rPr>
              <a:t>C</a:t>
            </a:r>
            <a:r>
              <a:rPr lang="en-US" sz="2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ontacts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Romain D</a:t>
            </a:r>
            <a:r>
              <a:rPr lang="en-US" sz="2800">
                <a:solidFill>
                  <a:schemeClr val="dk1"/>
                </a:solidFill>
              </a:rPr>
              <a:t>avid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romain.david@imbe.fr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Laurence Mabile</a:t>
            </a:r>
            <a:r>
              <a:rPr lang="en-US" sz="2800">
                <a:solidFill>
                  <a:schemeClr val="dk1"/>
                </a:solidFill>
              </a:rPr>
              <a:t>: </a:t>
            </a:r>
            <a:r>
              <a:rPr lang="en-US" sz="2800" u="sng">
                <a:solidFill>
                  <a:schemeClr val="hlink"/>
                </a:solidFill>
                <a:hlinkClick r:id="rId5"/>
              </a:rPr>
              <a:t>laurence.mabile@univ-tlse3.fr</a:t>
            </a:r>
            <a:r>
              <a:rPr lang="en-US" sz="2800">
                <a:solidFill>
                  <a:schemeClr val="dk1"/>
                </a:solidFill>
              </a:rPr>
              <a:t>   Anne Cambon-Thomsen: </a:t>
            </a:r>
            <a:r>
              <a:rPr lang="en-US" sz="2800" u="sng">
                <a:solidFill>
                  <a:schemeClr val="hlink"/>
                </a:solidFill>
                <a:hlinkClick r:id="rId6"/>
              </a:rPr>
              <a:t>anne.cambon-thomsen@univ-tlse3.fr</a:t>
            </a:r>
            <a:r>
              <a:rPr lang="en-US" sz="2800">
                <a:solidFill>
                  <a:schemeClr val="dk1"/>
                </a:solidFill>
              </a:rPr>
              <a:t> </a:t>
            </a:r>
            <a:endParaRPr sz="2800"/>
          </a:p>
        </p:txBody>
      </p:sp>
      <p:sp>
        <p:nvSpPr>
          <p:cNvPr id="229" name="Google Shape;229;p15" descr="https://webmail.osupytheas.fr/?_task=mail&amp;_framed=1&amp;_action=get&amp;_mbox=INBOX&amp;_uid=16823&amp;_part=3&amp;_extwin=1&amp;_mimewarning=1&amp;_embed=1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 descr="https://webmail.osupytheas.fr/?_task=mail&amp;_framed=1&amp;_action=get&amp;_mbox=INBOX&amp;_uid=21092&amp;_part=2&amp;_extwin=1&amp;_mimewarning=1&amp;_embed=1"/>
          <p:cNvSpPr txBox="1"/>
          <p:nvPr/>
        </p:nvSpPr>
        <p:spPr>
          <a:xfrm>
            <a:off x="328612" y="-301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 descr="https://webmail.osupytheas.fr/?_task=mail&amp;_framed=1&amp;_action=get&amp;_mbox=INBOX&amp;_uid=21092&amp;_part=2&amp;_extwin=1&amp;_mimewarning=1&amp;_embed=1"/>
          <p:cNvSpPr txBox="1"/>
          <p:nvPr/>
        </p:nvSpPr>
        <p:spPr>
          <a:xfrm>
            <a:off x="481012" y="1222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5" descr="https://webmail.osupytheas.fr/?_task=mail&amp;_framed=1&amp;_action=get&amp;_mbox=INBOX&amp;_uid=21092&amp;_part=2&amp;_extwin=1&amp;_mimewarning=1&amp;_embed=1"/>
          <p:cNvSpPr txBox="1"/>
          <p:nvPr/>
        </p:nvSpPr>
        <p:spPr>
          <a:xfrm>
            <a:off x="633412" y="2746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5" descr="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825" y="233362"/>
            <a:ext cx="2835275" cy="15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75021" y="178171"/>
            <a:ext cx="3000150" cy="100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97350" y="1336388"/>
            <a:ext cx="2730500" cy="727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 descr="http://dircom.univ-amu.fr/sites/dircom.univ-amu.fr/files/logo_amu_rvb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175175" y="278669"/>
            <a:ext cx="2337900" cy="80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433575" y="1056325"/>
            <a:ext cx="1005825" cy="1005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15"/>
          <p:cNvCxnSpPr/>
          <p:nvPr/>
        </p:nvCxnSpPr>
        <p:spPr>
          <a:xfrm>
            <a:off x="0" y="41611550"/>
            <a:ext cx="28803600" cy="0"/>
          </a:xfrm>
          <a:prstGeom prst="straightConnector1">
            <a:avLst/>
          </a:prstGeom>
          <a:noFill/>
          <a:ln w="9525" cap="flat" cmpd="sng">
            <a:solidFill>
              <a:srgbClr val="B9A5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9" name="Google Shape;239;p15"/>
          <p:cNvSpPr txBox="1"/>
          <p:nvPr/>
        </p:nvSpPr>
        <p:spPr>
          <a:xfrm>
            <a:off x="-219025" y="41772575"/>
            <a:ext cx="257319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</a:rPr>
              <a:t>Author affiliations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1600">
                <a:solidFill>
                  <a:schemeClr val="dk1"/>
                </a:solidFill>
              </a:rPr>
              <a:t>Romain DAVID (Aix-Marseille Université, CNRS, IRD, UAPV, Institut Méditerranéen de Biodiversité et d'Ecologie Marine et Continentale), romain.david@imbe.fr; Laurence Mabile, INSERM-Université Paul Sabatier Toulouse III, FR; Mohamed Yahia, INIST-CNRS, Nancy, FR; Anne Cambon-Thomsen, INSERM-Université Paul Sabatier Toulouse III, FR; Anne-Sophie Archambeau, GBIF-UMS PatriNat, Paris, FR ; Louise Bezuidenhout, University of Oxford, UK; Sofie Bekaert, Gent University, BE; Gabrielle Bertier, McGill University, Montréal, CA - Université Paul Sabatier Toulouse III, FR; Elena Bravo, Istituto Superiore di Sanità, Roma, IT; Jane Carpenter, University of Sydney, AUS ; Anna Cohen-Nabeiro, Fondation pour la Recherche sur la Biodiversité, Paris FR ; Aurélie Delavaud, Fondation pour la Recherche sur la Biodiversité, Paris FR ; Michele De Rosa, BONSAI, DEN; Laurent Dollé, Biothèque Wallonie-Bruxelles, BE; Florencia Grattarola, University of Lincoln, UK;Fiona Murphy, Murphy Mitchell Consulting Ltd, UK; Sophie Pamerlon, GBIF-UMS PatriNat, Paris, FR  ; Alison Specht, Fondation pour la Recherche sur la Biodiversité, Paris, FR; Anne-Marie Tassé, P3G, Montreal, CA; Mogens Thomsen, INSERM-Université Paul Sabatier Toulouse III, FR; Martina Zilioli, CNR-IREA, Milan, IT.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200750" y="3939075"/>
            <a:ext cx="283398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In order to </a:t>
            </a:r>
            <a:r>
              <a:rPr lang="en-US" sz="3200"/>
              <a:t>foster data sharing, the RDA-SHARC (SHAring Rewards &amp; Credit) interest group has been set up to unpack and improve crediting and rewarding mechanisms in the data/resources sharing process. </a:t>
            </a:r>
            <a:endParaRPr sz="3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2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As part of the objectives, </a:t>
            </a:r>
            <a:r>
              <a:rPr lang="en-US" sz="3200" b="1"/>
              <a:t>one </a:t>
            </a:r>
            <a:r>
              <a:rPr lang="en-US" sz="3200" b="1">
                <a:solidFill>
                  <a:schemeClr val="dk1"/>
                </a:solidFill>
              </a:rPr>
              <a:t>extensive </a:t>
            </a:r>
            <a:r>
              <a:rPr lang="en-US" sz="3200" b="1"/>
              <a:t>FAIRness external assessment grid </a:t>
            </a:r>
            <a:r>
              <a:rPr lang="en-US" sz="3200"/>
              <a:t>is being developed</a:t>
            </a:r>
            <a:r>
              <a:rPr lang="en-US" sz="3200" b="1"/>
              <a:t> </a:t>
            </a:r>
            <a:r>
              <a:rPr lang="en-US" sz="3200"/>
              <a:t>using criteria to establish if data are compliant to the F.A.I.R. principles (Findable/Accessible/Interoperable/Reusable). The objective is to </a:t>
            </a:r>
            <a:r>
              <a:rPr lang="en-US" sz="3200" b="1"/>
              <a:t>promote a FAIRness literacy</a:t>
            </a:r>
            <a:r>
              <a:rPr lang="en-US" sz="3200"/>
              <a:t> to improve scientists sharing behaviours.</a:t>
            </a:r>
            <a:endParaRPr sz="3200" i="1">
              <a:solidFill>
                <a:schemeClr val="dk1"/>
              </a:solidFill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15264650" y="6514950"/>
            <a:ext cx="13306800" cy="948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E8E13"/>
                </a:solidFill>
              </a:rPr>
              <a:t>BUILDING 1st DRAFT OF AN EXTENSIVE </a:t>
            </a:r>
            <a:endParaRPr sz="3600" b="1">
              <a:solidFill>
                <a:srgbClr val="1E8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E8E13"/>
                </a:solidFill>
              </a:rPr>
              <a:t>FAIRNESS ASSESSMENT GRID</a:t>
            </a:r>
            <a:r>
              <a:rPr lang="en-US" sz="4800" b="1">
                <a:solidFill>
                  <a:srgbClr val="45818E"/>
                </a:solidFill>
              </a:rPr>
              <a:t> </a:t>
            </a:r>
            <a:endParaRPr sz="4800" b="1">
              <a:solidFill>
                <a:srgbClr val="4581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1714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grid displays a </a:t>
            </a:r>
            <a:r>
              <a:rPr lang="en-US" sz="3200" b="1"/>
              <a:t>mind-mapped tree-graph structure based</a:t>
            </a:r>
            <a:r>
              <a:rPr lang="en-US" sz="3200"/>
              <a:t> on previous works on FAIR data management (Reymonet </a:t>
            </a:r>
            <a:r>
              <a:rPr lang="en-US" sz="3200" i="1"/>
              <a:t>et al.</a:t>
            </a:r>
            <a:r>
              <a:rPr lang="en-US" sz="3200"/>
              <a:t>, 2018; Wilkinson </a:t>
            </a:r>
            <a:r>
              <a:rPr lang="en-US" sz="3200" i="1"/>
              <a:t>et al.</a:t>
            </a:r>
            <a:r>
              <a:rPr lang="en-US" sz="3200"/>
              <a:t>, 2016; Wilkinson </a:t>
            </a:r>
            <a:r>
              <a:rPr lang="en-US" sz="3200" i="1"/>
              <a:t>et al.</a:t>
            </a:r>
            <a:r>
              <a:rPr lang="en-US" sz="3200"/>
              <a:t>, 2018; and E.U.Guidelines about FAIRness DMPs*). </a:t>
            </a:r>
            <a:r>
              <a:rPr lang="en-US" sz="3200">
                <a:solidFill>
                  <a:schemeClr val="dk1"/>
                </a:solidFill>
              </a:rPr>
              <a:t>The criteria used are based on the work from </a:t>
            </a:r>
            <a:r>
              <a:rPr lang="en-US" sz="3200" i="1">
                <a:solidFill>
                  <a:schemeClr val="dk1"/>
                </a:solidFill>
              </a:rPr>
              <a:t>FORCE 11</a:t>
            </a:r>
            <a:r>
              <a:rPr lang="en-US" sz="3200">
                <a:solidFill>
                  <a:schemeClr val="dk1"/>
                </a:solidFill>
              </a:rPr>
              <a:t>*, and on the basis of the Open Science Career Assessment Matrix designed by the </a:t>
            </a:r>
            <a:r>
              <a:rPr lang="en-US" sz="3200" i="1">
                <a:solidFill>
                  <a:schemeClr val="dk1"/>
                </a:solidFill>
              </a:rPr>
              <a:t>EC Working group on Rewards under Open science.</a:t>
            </a:r>
            <a:endParaRPr sz="3200" i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E8E13"/>
                </a:solidFill>
              </a:rPr>
              <a:t>  MAIN PROPERTIES</a:t>
            </a:r>
            <a:r>
              <a:rPr lang="en-US" sz="3600" b="1">
                <a:solidFill>
                  <a:srgbClr val="595959"/>
                </a:solidFill>
              </a:rPr>
              <a:t> </a:t>
            </a:r>
            <a:r>
              <a:rPr lang="en-US" sz="3200">
                <a:solidFill>
                  <a:schemeClr val="dk1"/>
                </a:solidFill>
              </a:rPr>
              <a:t>to be generic and trans-disciplinary :</a:t>
            </a:r>
            <a:endParaRPr sz="32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</a:rPr>
              <a:t>As simple as possible (understandable by non IT people)</a:t>
            </a:r>
            <a:endParaRPr sz="3200">
              <a:solidFill>
                <a:srgbClr val="595959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</a:rPr>
              <a:t>Step by step processes</a:t>
            </a:r>
            <a:endParaRPr sz="3200">
              <a:solidFill>
                <a:srgbClr val="595959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</a:rPr>
              <a:t>Easy to complete (due to FAIR skills availability in evaluation processes)</a:t>
            </a:r>
            <a:endParaRPr sz="3200">
              <a:solidFill>
                <a:srgbClr val="595959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</a:rPr>
              <a:t>Based on informations given by researchers in careers activity reports</a:t>
            </a:r>
            <a:endParaRPr sz="3200">
              <a:solidFill>
                <a:srgbClr val="595959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</a:rPr>
              <a:t>Creative Commons author license </a:t>
            </a:r>
            <a:endParaRPr sz="32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232550" y="35692975"/>
            <a:ext cx="28339800" cy="4922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US" sz="4800">
                <a:solidFill>
                  <a:srgbClr val="674EA7"/>
                </a:solidFill>
                <a:latin typeface="Oswald"/>
                <a:ea typeface="Oswald"/>
                <a:cs typeface="Oswald"/>
                <a:sym typeface="Oswald"/>
              </a:rPr>
              <a:t>INPUT NEEDED FROM RESEARCH COMMUNITIES</a:t>
            </a:r>
            <a:endParaRPr sz="4800">
              <a:solidFill>
                <a:srgbClr val="674EA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To implement a highly fair appraisal of the sharing process, appropriate criteria must be selected in order to design optimal generic assessment grids. This process </a:t>
            </a:r>
            <a:r>
              <a:rPr lang="en-US" sz="2600" b="1">
                <a:solidFill>
                  <a:schemeClr val="dk1"/>
                </a:solidFill>
              </a:rPr>
              <a:t>requires participation, time and input from volunteer data producers/users scientists in various fields</a:t>
            </a:r>
            <a:r>
              <a:rPr lang="en-US" sz="2600">
                <a:solidFill>
                  <a:schemeClr val="dk1"/>
                </a:solidFill>
              </a:rPr>
              <a:t>. The aim is to get feedback from a larger community as to the validity of the criteria over different fields. </a:t>
            </a: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A survey has been launched in March 2019 to assess the usability and the validity of the grid. If you produce or use data, p</a:t>
            </a:r>
            <a:r>
              <a:rPr lang="en-US" sz="2600" b="1">
                <a:solidFill>
                  <a:schemeClr val="dk1"/>
                </a:solidFill>
              </a:rPr>
              <a:t>lease participate</a:t>
            </a:r>
            <a:r>
              <a:rPr lang="en-US" sz="2600">
                <a:solidFill>
                  <a:schemeClr val="dk1"/>
                </a:solidFill>
              </a:rPr>
              <a:t> in the development of the FAIRness assessment grids by completing the online questionnaire</a:t>
            </a:r>
            <a:r>
              <a:rPr lang="en-US" sz="2600" b="1">
                <a:solidFill>
                  <a:schemeClr val="dk1"/>
                </a:solidFill>
              </a:rPr>
              <a:t>. It will help you get credit back for your efforts!</a:t>
            </a:r>
            <a:endParaRPr sz="26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800">
                <a:solidFill>
                  <a:srgbClr val="674EA7"/>
                </a:solidFill>
                <a:latin typeface="Oswald"/>
                <a:ea typeface="Oswald"/>
                <a:cs typeface="Oswald"/>
                <a:sym typeface="Oswald"/>
              </a:rPr>
              <a:t>HOW?</a:t>
            </a:r>
            <a:r>
              <a:rPr lang="en-US" sz="4800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b="1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Join the SHARC RDA community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the SHARC interest group at </a:t>
            </a:r>
            <a:r>
              <a:rPr lang="en-US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www.rd-alliance.org/groups/sharing-rewards-and-credit-sharc-ig</a:t>
            </a:r>
            <a:br>
              <a:rPr lang="en-US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will then be informed in real time.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3" name="Google Shape;24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778125" y="38600125"/>
            <a:ext cx="1421129" cy="17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0525" y="22088800"/>
            <a:ext cx="14994899" cy="35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0025" y="6473550"/>
            <a:ext cx="14595899" cy="87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07125" y="15259050"/>
            <a:ext cx="14838301" cy="70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 txBox="1"/>
          <p:nvPr/>
        </p:nvSpPr>
        <p:spPr>
          <a:xfrm>
            <a:off x="15264650" y="16513550"/>
            <a:ext cx="13234800" cy="5832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E8E13"/>
                </a:solidFill>
              </a:rPr>
              <a:t>ASSESMENT PROCESS</a:t>
            </a:r>
            <a:endParaRPr sz="36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95959"/>
                </a:solidFill>
              </a:rPr>
              <a:t>Designed as a </a:t>
            </a:r>
            <a:r>
              <a:rPr lang="en-US" sz="3200" b="1">
                <a:solidFill>
                  <a:srgbClr val="595959"/>
                </a:solidFill>
              </a:rPr>
              <a:t>decision tree in each FAIR Principle</a:t>
            </a:r>
            <a:endParaRPr sz="32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95959"/>
                </a:solidFill>
              </a:rPr>
              <a:t>3 Level of criterion importance : </a:t>
            </a:r>
            <a:r>
              <a:rPr lang="en-US" sz="3200" b="1">
                <a:solidFill>
                  <a:srgbClr val="595959"/>
                </a:solidFill>
              </a:rPr>
              <a:t>essential / recommended / desirable</a:t>
            </a:r>
            <a:r>
              <a:rPr lang="en-US" sz="3200">
                <a:solidFill>
                  <a:srgbClr val="595959"/>
                </a:solidFill>
              </a:rPr>
              <a:t> </a:t>
            </a:r>
            <a:endParaRPr sz="32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95959"/>
                </a:solidFill>
              </a:rPr>
              <a:t>4 possible answers/criteria: </a:t>
            </a:r>
            <a:br>
              <a:rPr lang="en-US" sz="3200">
                <a:solidFill>
                  <a:srgbClr val="595959"/>
                </a:solidFill>
              </a:rPr>
            </a:br>
            <a:r>
              <a:rPr lang="en-US" sz="3200" b="1">
                <a:solidFill>
                  <a:srgbClr val="595959"/>
                </a:solidFill>
              </a:rPr>
              <a:t>ࠡ Never/NA ࠡ If Mandatory ࠡ Sometimes ࠡ Always</a:t>
            </a:r>
            <a:endParaRPr sz="3200" i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95959"/>
                </a:solidFill>
              </a:rPr>
              <a:t>Evaluation based on scoring each answer for each F.A.I.R. principle</a:t>
            </a:r>
            <a:br>
              <a:rPr lang="en-US" sz="3200">
                <a:solidFill>
                  <a:srgbClr val="595959"/>
                </a:solidFill>
              </a:rPr>
            </a:br>
            <a:r>
              <a:rPr lang="en-US" sz="3200" i="1">
                <a:solidFill>
                  <a:srgbClr val="595959"/>
                </a:solidFill>
              </a:rPr>
              <a:t>ex: for </a:t>
            </a:r>
            <a:r>
              <a:rPr lang="en-US" sz="3200" b="1" i="1">
                <a:solidFill>
                  <a:srgbClr val="595959"/>
                </a:solidFill>
              </a:rPr>
              <a:t>Findable </a:t>
            </a:r>
            <a:br>
              <a:rPr lang="en-US" sz="3200" b="1" i="1">
                <a:solidFill>
                  <a:srgbClr val="595959"/>
                </a:solidFill>
              </a:rPr>
            </a:br>
            <a:r>
              <a:rPr lang="en-US" sz="3200" b="1" i="1">
                <a:solidFill>
                  <a:srgbClr val="595959"/>
                </a:solidFill>
              </a:rPr>
              <a:t>2/8</a:t>
            </a:r>
            <a:r>
              <a:rPr lang="en-US" sz="3200" i="1">
                <a:solidFill>
                  <a:srgbClr val="595959"/>
                </a:solidFill>
              </a:rPr>
              <a:t> Never/NA; </a:t>
            </a:r>
            <a:r>
              <a:rPr lang="en-US" sz="3200" b="1" i="1">
                <a:solidFill>
                  <a:srgbClr val="595959"/>
                </a:solidFill>
              </a:rPr>
              <a:t>3/8</a:t>
            </a:r>
            <a:r>
              <a:rPr lang="en-US" sz="3200" i="1">
                <a:solidFill>
                  <a:srgbClr val="595959"/>
                </a:solidFill>
              </a:rPr>
              <a:t> If Mandatory; </a:t>
            </a:r>
            <a:r>
              <a:rPr lang="en-US" sz="3200" b="1" i="1">
                <a:solidFill>
                  <a:srgbClr val="595959"/>
                </a:solidFill>
              </a:rPr>
              <a:t>1/8</a:t>
            </a:r>
            <a:r>
              <a:rPr lang="en-US" sz="3200" i="1">
                <a:solidFill>
                  <a:srgbClr val="595959"/>
                </a:solidFill>
              </a:rPr>
              <a:t> Sometimes; </a:t>
            </a:r>
            <a:r>
              <a:rPr lang="en-US" sz="3200" b="1" i="1">
                <a:solidFill>
                  <a:srgbClr val="595959"/>
                </a:solidFill>
              </a:rPr>
              <a:t>2/8</a:t>
            </a:r>
            <a:r>
              <a:rPr lang="en-US" sz="3200" i="1">
                <a:solidFill>
                  <a:srgbClr val="595959"/>
                </a:solidFill>
              </a:rPr>
              <a:t> Always</a:t>
            </a:r>
            <a:endParaRPr sz="3200" i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rgbClr val="595959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595959"/>
                </a:solidFill>
              </a:rPr>
              <a:t>Recommendations based on this scoring</a:t>
            </a:r>
            <a:endParaRPr sz="3600" u="sng">
              <a:solidFill>
                <a:srgbClr val="59595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</a:rPr>
              <a:t/>
            </a:r>
            <a:br>
              <a:rPr lang="en-US" sz="3600">
                <a:solidFill>
                  <a:srgbClr val="595959"/>
                </a:solidFill>
              </a:rPr>
            </a:br>
            <a:endParaRPr sz="3600" b="1" u="sng">
              <a:solidFill>
                <a:srgbClr val="595959"/>
              </a:solidFill>
            </a:endParaRPr>
          </a:p>
        </p:txBody>
      </p:sp>
      <p:grpSp>
        <p:nvGrpSpPr>
          <p:cNvPr id="248" name="Google Shape;248;p15"/>
          <p:cNvGrpSpPr/>
          <p:nvPr/>
        </p:nvGrpSpPr>
        <p:grpSpPr>
          <a:xfrm>
            <a:off x="620675" y="12322325"/>
            <a:ext cx="6760926" cy="2886775"/>
            <a:chOff x="360344" y="14228666"/>
            <a:chExt cx="8957242" cy="3882683"/>
          </a:xfrm>
        </p:grpSpPr>
        <p:sp>
          <p:nvSpPr>
            <p:cNvPr id="249" name="Google Shape;249;p15"/>
            <p:cNvSpPr txBox="1"/>
            <p:nvPr/>
          </p:nvSpPr>
          <p:spPr>
            <a:xfrm>
              <a:off x="709614" y="17465149"/>
              <a:ext cx="86079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Par SangyaPundir — Travail personnel, CC BY-SA 4.0, https://commons.wikimedia.org/w/index.php?curid=53414062</a:t>
              </a:r>
              <a:endParaRPr/>
            </a:p>
          </p:txBody>
        </p:sp>
        <p:pic>
          <p:nvPicPr>
            <p:cNvPr id="250" name="Google Shape;250;p15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60344" y="14228666"/>
              <a:ext cx="8957242" cy="323648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51" name="Google Shape;251;p15"/>
          <p:cNvSpPr txBox="1"/>
          <p:nvPr/>
        </p:nvSpPr>
        <p:spPr>
          <a:xfrm>
            <a:off x="16774575" y="25932901"/>
            <a:ext cx="11829900" cy="426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E8E13"/>
                </a:solidFill>
              </a:rPr>
              <a:t>POSSIBLE OPEN ISSUES</a:t>
            </a:r>
            <a:br>
              <a:rPr lang="en-US" sz="3600" b="1">
                <a:solidFill>
                  <a:srgbClr val="1E8E13"/>
                </a:solidFill>
              </a:rPr>
            </a:br>
            <a:endParaRPr sz="1200" b="1">
              <a:solidFill>
                <a:srgbClr val="1E8E13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</a:rPr>
              <a:t>Develop gradual assessment of the </a:t>
            </a:r>
            <a:r>
              <a:rPr lang="en-US" sz="3200" u="sng">
                <a:solidFill>
                  <a:srgbClr val="595959"/>
                </a:solidFill>
              </a:rPr>
              <a:t>researcher </a:t>
            </a:r>
            <a:r>
              <a:rPr lang="en-US" sz="3200" b="1" u="sng">
                <a:solidFill>
                  <a:srgbClr val="595959"/>
                </a:solidFill>
              </a:rPr>
              <a:t>FAIRness literacy</a:t>
            </a:r>
            <a:r>
              <a:rPr lang="en-US" sz="3200" u="sng">
                <a:solidFill>
                  <a:srgbClr val="595959"/>
                </a:solidFill>
              </a:rPr>
              <a:t> </a:t>
            </a:r>
            <a:endParaRPr sz="3200" u="sng">
              <a:solidFill>
                <a:srgbClr val="595959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</a:rPr>
              <a:t>Help identify needs to build FAIRness guidelines for a better researcher sharing capacity (based on rewards and credits / </a:t>
            </a:r>
            <a:r>
              <a:rPr lang="en-US" sz="3200" i="1">
                <a:solidFill>
                  <a:srgbClr val="595959"/>
                </a:solidFill>
              </a:rPr>
              <a:t>How to do and Step by step</a:t>
            </a:r>
            <a:r>
              <a:rPr lang="en-US" sz="3200">
                <a:solidFill>
                  <a:srgbClr val="595959"/>
                </a:solidFill>
              </a:rPr>
              <a:t> tools)</a:t>
            </a:r>
            <a:endParaRPr sz="3200">
              <a:solidFill>
                <a:srgbClr val="595959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</a:rPr>
              <a:t>Develop step by step curation processes for FAIRness compliance incrementation</a:t>
            </a:r>
            <a:endParaRPr sz="3200">
              <a:solidFill>
                <a:srgbClr val="595959"/>
              </a:solidFill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16774800" y="30734050"/>
            <a:ext cx="11829900" cy="4481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E8E13"/>
                </a:solidFill>
              </a:rPr>
              <a:t>NEXT STEPS</a:t>
            </a:r>
            <a:br>
              <a:rPr lang="en-US" sz="3600" b="1">
                <a:solidFill>
                  <a:srgbClr val="1E8E13"/>
                </a:solidFill>
              </a:rPr>
            </a:br>
            <a:endParaRPr sz="1200" b="1">
              <a:solidFill>
                <a:srgbClr val="1E8E1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Char char="●"/>
            </a:pPr>
            <a:r>
              <a:rPr lang="en-US" sz="3000" b="1">
                <a:solidFill>
                  <a:srgbClr val="595959"/>
                </a:solidFill>
              </a:rPr>
              <a:t>RDA P13 </a:t>
            </a:r>
            <a:r>
              <a:rPr lang="en-US" sz="3000">
                <a:solidFill>
                  <a:srgbClr val="595959"/>
                </a:solidFill>
              </a:rPr>
              <a:t>Sharc’s session: </a:t>
            </a:r>
            <a:r>
              <a:rPr lang="en-US" sz="3000" u="sng">
                <a:solidFill>
                  <a:srgbClr val="595959"/>
                </a:solidFill>
              </a:rPr>
              <a:t>please attend!</a:t>
            </a:r>
            <a:endParaRPr sz="3000" u="sng">
              <a:solidFill>
                <a:srgbClr val="595959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Char char="●"/>
            </a:pPr>
            <a:r>
              <a:rPr lang="en-US" sz="3000" b="1">
                <a:solidFill>
                  <a:srgbClr val="595959"/>
                </a:solidFill>
              </a:rPr>
              <a:t>A crowd sourced paper</a:t>
            </a:r>
            <a:r>
              <a:rPr lang="en-US" sz="3000">
                <a:solidFill>
                  <a:srgbClr val="595959"/>
                </a:solidFill>
              </a:rPr>
              <a:t> on F.A.I.R. criteria evaluation with open contribution from interested Working Groups in R.D.A. community</a:t>
            </a:r>
            <a:endParaRPr sz="30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Char char="●"/>
            </a:pPr>
            <a:r>
              <a:rPr lang="en-US" sz="3000">
                <a:solidFill>
                  <a:srgbClr val="595959"/>
                </a:solidFill>
              </a:rPr>
              <a:t>Tools experimentation in </a:t>
            </a:r>
            <a:r>
              <a:rPr lang="en-US" sz="3000" b="1">
                <a:solidFill>
                  <a:srgbClr val="595959"/>
                </a:solidFill>
              </a:rPr>
              <a:t>specific networks and in various scientific communities</a:t>
            </a:r>
            <a:r>
              <a:rPr lang="en-US" sz="3000">
                <a:solidFill>
                  <a:srgbClr val="595959"/>
                </a:solidFill>
              </a:rPr>
              <a:t> (IMI FAIRplus/Elixir community; BiodiFAIRse, Belmont -PARSEC, Citizen science networks, agronomy community…)</a:t>
            </a:r>
            <a:endParaRPr sz="3000">
              <a:solidFill>
                <a:srgbClr val="595959"/>
              </a:solidFill>
            </a:endParaRPr>
          </a:p>
        </p:txBody>
      </p:sp>
      <p:pic>
        <p:nvPicPr>
          <p:cNvPr id="253" name="Google Shape;253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874104" y="41687745"/>
            <a:ext cx="2730500" cy="146731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/>
          <p:nvPr/>
        </p:nvSpPr>
        <p:spPr>
          <a:xfrm>
            <a:off x="12801600" y="40703875"/>
            <a:ext cx="158985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 E.U. European Commission Directorate-General for Research and Innovation report: Evaluation of Research Careers fully acknowledging Open Science Practices; Rewards, incentives and/or recognition for researchers practicing Open Science. 2017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 E.U. European Commission Directorate-General for Research and Innovation report: H2020 Programme Guidelines on FAIR Data Management in Horizon 2020, Version 3.0, 26 July 2016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0" y="6477000"/>
            <a:ext cx="8596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E8E13"/>
                </a:solidFill>
              </a:rPr>
              <a:t>MIND MAPPING OF EXTENSIVE GRID. Synthetic criteria denominations.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504825" y="8576801"/>
            <a:ext cx="42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12 Findable criteria</a:t>
            </a:r>
            <a:r>
              <a:rPr lang="en-US" sz="3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0675" y="17372776"/>
            <a:ext cx="42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11 Accessible criteria</a:t>
            </a:r>
            <a:r>
              <a:rPr lang="en-US" sz="3200" b="1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504825" y="22140401"/>
            <a:ext cx="42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5 Interoperable criteria</a:t>
            </a:r>
            <a:r>
              <a:rPr lang="en-US" sz="3200" b="1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259" name="Google Shape;259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25671500"/>
            <a:ext cx="16644701" cy="9703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5"/>
          <p:cNvSpPr txBox="1"/>
          <p:nvPr/>
        </p:nvSpPr>
        <p:spPr>
          <a:xfrm>
            <a:off x="504825" y="27855400"/>
            <a:ext cx="473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17 Reusable criteria</a:t>
            </a:r>
            <a:r>
              <a:rPr lang="en-US" sz="3200" b="1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261" name="Google Shape;261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0525" y="33940775"/>
            <a:ext cx="5212900" cy="5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5"/>
          <p:cNvSpPr txBox="1"/>
          <p:nvPr/>
        </p:nvSpPr>
        <p:spPr>
          <a:xfrm>
            <a:off x="15264650" y="22873150"/>
            <a:ext cx="13306800" cy="256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E8E13"/>
                </a:solidFill>
              </a:rPr>
              <a:t>LESSONS LEARNT FROM FIRST TESTS</a:t>
            </a:r>
            <a:endParaRPr sz="3600" b="1">
              <a:solidFill>
                <a:srgbClr val="1E8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E8E13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-"/>
            </a:pPr>
            <a:r>
              <a:rPr lang="en-US" sz="3200">
                <a:solidFill>
                  <a:srgbClr val="595959"/>
                </a:solidFill>
              </a:rPr>
              <a:t>Essential criteria are not always understandable without training.</a:t>
            </a:r>
            <a:endParaRPr sz="3200">
              <a:solidFill>
                <a:srgbClr val="595959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-"/>
            </a:pPr>
            <a:r>
              <a:rPr lang="en-US" sz="3200">
                <a:solidFill>
                  <a:srgbClr val="595959"/>
                </a:solidFill>
              </a:rPr>
              <a:t>Implementation of some criteria can be time consuming and may need some technical advisor / operator support.</a:t>
            </a:r>
            <a:endParaRPr sz="32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879</Words>
  <Application>Microsoft Office PowerPoint</Application>
  <PresentationFormat>Personnalisé</PresentationFormat>
  <Paragraphs>61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Oswald</vt:lpstr>
      <vt:lpstr>Arial</vt:lpstr>
      <vt:lpstr>Comic Sans MS</vt:lpstr>
      <vt:lpstr>Blank Presentation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l.mabile</dc:creator>
  <cp:lastModifiedBy>lm</cp:lastModifiedBy>
  <cp:revision>1</cp:revision>
  <dcterms:modified xsi:type="dcterms:W3CDTF">2019-02-22T14:12:50Z</dcterms:modified>
</cp:coreProperties>
</file>