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93" r:id="rId3"/>
    <p:sldId id="300" r:id="rId4"/>
    <p:sldId id="256" r:id="rId5"/>
    <p:sldId id="262" r:id="rId6"/>
    <p:sldId id="294" r:id="rId7"/>
    <p:sldId id="301" r:id="rId8"/>
    <p:sldId id="280" r:id="rId9"/>
    <p:sldId id="283" r:id="rId10"/>
    <p:sldId id="284" r:id="rId11"/>
    <p:sldId id="285" r:id="rId12"/>
    <p:sldId id="286" r:id="rId13"/>
    <p:sldId id="287" r:id="rId14"/>
    <p:sldId id="288" r:id="rId15"/>
    <p:sldId id="289" r:id="rId16"/>
    <p:sldId id="295" r:id="rId17"/>
    <p:sldId id="297" r:id="rId18"/>
    <p:sldId id="299" r:id="rId19"/>
    <p:sldId id="296" r:id="rId20"/>
    <p:sldId id="298" r:id="rId21"/>
    <p:sldId id="260" r:id="rId22"/>
    <p:sldId id="266" r:id="rId23"/>
    <p:sldId id="271" r:id="rId24"/>
    <p:sldId id="272" r:id="rId25"/>
    <p:sldId id="276" r:id="rId26"/>
    <p:sldId id="270" r:id="rId27"/>
    <p:sldId id="277" r:id="rId28"/>
    <p:sldId id="290" r:id="rId29"/>
    <p:sldId id="291"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Berg-Cross" initials="GB-C" lastIdx="1" clrIdx="0">
    <p:extLst>
      <p:ext uri="{19B8F6BF-5375-455C-9EA6-DF929625EA0E}">
        <p15:presenceInfo xmlns:p15="http://schemas.microsoft.com/office/powerpoint/2012/main" userId="Gary Berg-Cr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01" autoAdjust="0"/>
    <p:restoredTop sz="94660"/>
  </p:normalViewPr>
  <p:slideViewPr>
    <p:cSldViewPr snapToGrid="0">
      <p:cViewPr varScale="1">
        <p:scale>
          <a:sx n="52" d="100"/>
          <a:sy n="52" d="100"/>
        </p:scale>
        <p:origin x="53"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C439C-8E8C-4674-B82E-D64E2A037A8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DC20DCD-14CF-4365-8F77-3CE309EC4212}">
      <dgm:prSet phldrT="[Text]"/>
      <dgm:spPr>
        <a:solidFill>
          <a:srgbClr val="92D050"/>
        </a:solidFill>
      </dgm:spPr>
      <dgm:t>
        <a:bodyPr/>
        <a:lstStyle/>
        <a:p>
          <a:r>
            <a:rPr lang="en-US" dirty="0" smtClean="0"/>
            <a:t>RDA Scope….</a:t>
          </a:r>
          <a:endParaRPr lang="en-US" dirty="0"/>
        </a:p>
      </dgm:t>
    </dgm:pt>
    <dgm:pt modelId="{488BFB75-DC0F-4E0D-A802-F3C7C5471893}" type="parTrans" cxnId="{5545A674-C50D-467B-94BA-C53DD35F042F}">
      <dgm:prSet/>
      <dgm:spPr/>
      <dgm:t>
        <a:bodyPr/>
        <a:lstStyle/>
        <a:p>
          <a:endParaRPr lang="en-US"/>
        </a:p>
      </dgm:t>
    </dgm:pt>
    <dgm:pt modelId="{CBDC1173-2390-4D16-9B56-71C1825AC6A2}" type="sibTrans" cxnId="{5545A674-C50D-467B-94BA-C53DD35F042F}">
      <dgm:prSet/>
      <dgm:spPr/>
      <dgm:t>
        <a:bodyPr/>
        <a:lstStyle/>
        <a:p>
          <a:endParaRPr lang="en-US"/>
        </a:p>
      </dgm:t>
    </dgm:pt>
    <dgm:pt modelId="{77C4A9B8-F974-4BAD-B699-106BE1E0B8BA}">
      <dgm:prSet phldrT="[Text]"/>
      <dgm:spPr>
        <a:solidFill>
          <a:srgbClr val="3399FF"/>
        </a:solidFill>
      </dgm:spPr>
      <dgm:t>
        <a:bodyPr/>
        <a:lstStyle/>
        <a:p>
          <a:r>
            <a:rPr lang="en-US" dirty="0" smtClean="0"/>
            <a:t>WG Scope</a:t>
          </a:r>
          <a:endParaRPr lang="en-US" dirty="0"/>
        </a:p>
      </dgm:t>
    </dgm:pt>
    <dgm:pt modelId="{BBAE69AE-40EA-427D-965C-C70D4A22B71E}" type="parTrans" cxnId="{3588E9C6-E098-40F2-93C4-7B28E27373A8}">
      <dgm:prSet/>
      <dgm:spPr/>
      <dgm:t>
        <a:bodyPr/>
        <a:lstStyle/>
        <a:p>
          <a:endParaRPr lang="en-US"/>
        </a:p>
      </dgm:t>
    </dgm:pt>
    <dgm:pt modelId="{0DE4109D-8E54-402A-8220-CF7003812D0C}" type="sibTrans" cxnId="{3588E9C6-E098-40F2-93C4-7B28E27373A8}">
      <dgm:prSet/>
      <dgm:spPr/>
      <dgm:t>
        <a:bodyPr/>
        <a:lstStyle/>
        <a:p>
          <a:endParaRPr lang="en-US"/>
        </a:p>
      </dgm:t>
    </dgm:pt>
    <dgm:pt modelId="{F6478C0E-1802-4AC3-9798-DDEDE70B3C1E}">
      <dgm:prSet phldrT="[Text]"/>
      <dgm:spPr>
        <a:solidFill>
          <a:schemeClr val="bg2">
            <a:lumMod val="75000"/>
          </a:schemeClr>
        </a:solidFill>
      </dgm:spPr>
      <dgm:t>
        <a:bodyPr/>
        <a:lstStyle/>
        <a:p>
          <a:r>
            <a:rPr lang="en-US" dirty="0" smtClean="0"/>
            <a:t>Core</a:t>
          </a:r>
          <a:endParaRPr lang="en-US" dirty="0"/>
        </a:p>
      </dgm:t>
    </dgm:pt>
    <dgm:pt modelId="{B4BFD3A5-F0CA-47FA-87F8-F6E9E4EF953A}" type="parTrans" cxnId="{1F6EB71E-8A52-49BA-93D5-D8F115E38D1A}">
      <dgm:prSet/>
      <dgm:spPr/>
      <dgm:t>
        <a:bodyPr/>
        <a:lstStyle/>
        <a:p>
          <a:endParaRPr lang="en-US"/>
        </a:p>
      </dgm:t>
    </dgm:pt>
    <dgm:pt modelId="{D52DB81D-DDAC-4B7C-A70E-44419E861C51}" type="sibTrans" cxnId="{1F6EB71E-8A52-49BA-93D5-D8F115E38D1A}">
      <dgm:prSet/>
      <dgm:spPr/>
      <dgm:t>
        <a:bodyPr/>
        <a:lstStyle/>
        <a:p>
          <a:endParaRPr lang="en-US"/>
        </a:p>
      </dgm:t>
    </dgm:pt>
    <dgm:pt modelId="{5497C7F5-1148-489E-9478-AB3C351F224C}">
      <dgm:prSet phldrT="[Text]"/>
      <dgm:spPr/>
      <dgm:t>
        <a:bodyPr/>
        <a:lstStyle/>
        <a:p>
          <a:r>
            <a:rPr lang="en-US" dirty="0" smtClean="0"/>
            <a:t>Starter Set</a:t>
          </a:r>
          <a:endParaRPr lang="en-US" dirty="0"/>
        </a:p>
      </dgm:t>
    </dgm:pt>
    <dgm:pt modelId="{A5A171CE-3E62-4D09-B037-5D73E4E2EFF6}" type="parTrans" cxnId="{1783E85A-2154-440E-9F0B-1E912A015153}">
      <dgm:prSet/>
      <dgm:spPr/>
      <dgm:t>
        <a:bodyPr/>
        <a:lstStyle/>
        <a:p>
          <a:endParaRPr lang="en-US"/>
        </a:p>
      </dgm:t>
    </dgm:pt>
    <dgm:pt modelId="{ECA47C08-2C16-46F0-A7E0-294D50A0DDF2}" type="sibTrans" cxnId="{1783E85A-2154-440E-9F0B-1E912A015153}">
      <dgm:prSet/>
      <dgm:spPr/>
      <dgm:t>
        <a:bodyPr/>
        <a:lstStyle/>
        <a:p>
          <a:endParaRPr lang="en-US"/>
        </a:p>
      </dgm:t>
    </dgm:pt>
    <dgm:pt modelId="{38A2AAC9-FE1C-4BFF-AF1A-F13FEF14D708}" type="pres">
      <dgm:prSet presAssocID="{74DC439C-8E8C-4674-B82E-D64E2A037A85}" presName="Name0" presStyleCnt="0">
        <dgm:presLayoutVars>
          <dgm:chMax val="7"/>
          <dgm:resizeHandles val="exact"/>
        </dgm:presLayoutVars>
      </dgm:prSet>
      <dgm:spPr/>
      <dgm:t>
        <a:bodyPr/>
        <a:lstStyle/>
        <a:p>
          <a:endParaRPr lang="en-US"/>
        </a:p>
      </dgm:t>
    </dgm:pt>
    <dgm:pt modelId="{AB07A518-9FE9-4D1E-9369-5C23A363D28F}" type="pres">
      <dgm:prSet presAssocID="{74DC439C-8E8C-4674-B82E-D64E2A037A85}" presName="comp1" presStyleCnt="0"/>
      <dgm:spPr/>
    </dgm:pt>
    <dgm:pt modelId="{30D5306D-7D11-4484-B9F3-071EB2760F29}" type="pres">
      <dgm:prSet presAssocID="{74DC439C-8E8C-4674-B82E-D64E2A037A85}" presName="circle1" presStyleLbl="node1" presStyleIdx="0" presStyleCnt="4" custLinFactNeighborX="-2411" custLinFactNeighborY="13281"/>
      <dgm:spPr/>
      <dgm:t>
        <a:bodyPr/>
        <a:lstStyle/>
        <a:p>
          <a:endParaRPr lang="en-US"/>
        </a:p>
      </dgm:t>
    </dgm:pt>
    <dgm:pt modelId="{CC42DCEC-2775-4B3B-89A1-0EF051EA242E}" type="pres">
      <dgm:prSet presAssocID="{74DC439C-8E8C-4674-B82E-D64E2A037A85}" presName="c1text" presStyleLbl="node1" presStyleIdx="0" presStyleCnt="4">
        <dgm:presLayoutVars>
          <dgm:bulletEnabled val="1"/>
        </dgm:presLayoutVars>
      </dgm:prSet>
      <dgm:spPr/>
      <dgm:t>
        <a:bodyPr/>
        <a:lstStyle/>
        <a:p>
          <a:endParaRPr lang="en-US"/>
        </a:p>
      </dgm:t>
    </dgm:pt>
    <dgm:pt modelId="{51430309-78BD-4D3A-BDAC-8C2D8B42DE04}" type="pres">
      <dgm:prSet presAssocID="{74DC439C-8E8C-4674-B82E-D64E2A037A85}" presName="comp2" presStyleCnt="0"/>
      <dgm:spPr/>
    </dgm:pt>
    <dgm:pt modelId="{D63ECF78-6948-4D0E-A0E1-72FDAC94358E}" type="pres">
      <dgm:prSet presAssocID="{74DC439C-8E8C-4674-B82E-D64E2A037A85}" presName="circle2" presStyleLbl="node1" presStyleIdx="1" presStyleCnt="4"/>
      <dgm:spPr/>
      <dgm:t>
        <a:bodyPr/>
        <a:lstStyle/>
        <a:p>
          <a:endParaRPr lang="en-US"/>
        </a:p>
      </dgm:t>
    </dgm:pt>
    <dgm:pt modelId="{765115A8-C8B5-4B80-A9F0-314B562E34B6}" type="pres">
      <dgm:prSet presAssocID="{74DC439C-8E8C-4674-B82E-D64E2A037A85}" presName="c2text" presStyleLbl="node1" presStyleIdx="1" presStyleCnt="4">
        <dgm:presLayoutVars>
          <dgm:bulletEnabled val="1"/>
        </dgm:presLayoutVars>
      </dgm:prSet>
      <dgm:spPr/>
      <dgm:t>
        <a:bodyPr/>
        <a:lstStyle/>
        <a:p>
          <a:endParaRPr lang="en-US"/>
        </a:p>
      </dgm:t>
    </dgm:pt>
    <dgm:pt modelId="{98B85DD2-FFD6-45A1-8039-8932DF0EBE1F}" type="pres">
      <dgm:prSet presAssocID="{74DC439C-8E8C-4674-B82E-D64E2A037A85}" presName="comp3" presStyleCnt="0"/>
      <dgm:spPr/>
    </dgm:pt>
    <dgm:pt modelId="{3A239A48-A027-4F35-8F13-EED2AA0733F7}" type="pres">
      <dgm:prSet presAssocID="{74DC439C-8E8C-4674-B82E-D64E2A037A85}" presName="circle3" presStyleLbl="node1" presStyleIdx="2" presStyleCnt="4"/>
      <dgm:spPr/>
      <dgm:t>
        <a:bodyPr/>
        <a:lstStyle/>
        <a:p>
          <a:endParaRPr lang="en-US"/>
        </a:p>
      </dgm:t>
    </dgm:pt>
    <dgm:pt modelId="{FBC71E4C-C927-4AA6-9EA9-6144AF88F912}" type="pres">
      <dgm:prSet presAssocID="{74DC439C-8E8C-4674-B82E-D64E2A037A85}" presName="c3text" presStyleLbl="node1" presStyleIdx="2" presStyleCnt="4">
        <dgm:presLayoutVars>
          <dgm:bulletEnabled val="1"/>
        </dgm:presLayoutVars>
      </dgm:prSet>
      <dgm:spPr/>
      <dgm:t>
        <a:bodyPr/>
        <a:lstStyle/>
        <a:p>
          <a:endParaRPr lang="en-US"/>
        </a:p>
      </dgm:t>
    </dgm:pt>
    <dgm:pt modelId="{05DACF27-F2DA-4250-ACBF-32B7CA2D7E48}" type="pres">
      <dgm:prSet presAssocID="{74DC439C-8E8C-4674-B82E-D64E2A037A85}" presName="comp4" presStyleCnt="0"/>
      <dgm:spPr/>
    </dgm:pt>
    <dgm:pt modelId="{C5DC6135-58C6-4589-A12E-1D675425112B}" type="pres">
      <dgm:prSet presAssocID="{74DC439C-8E8C-4674-B82E-D64E2A037A85}" presName="circle4" presStyleLbl="node1" presStyleIdx="3" presStyleCnt="4"/>
      <dgm:spPr/>
      <dgm:t>
        <a:bodyPr/>
        <a:lstStyle/>
        <a:p>
          <a:endParaRPr lang="en-US"/>
        </a:p>
      </dgm:t>
    </dgm:pt>
    <dgm:pt modelId="{41B35623-E0C8-4603-84C9-69EBCF5DA475}" type="pres">
      <dgm:prSet presAssocID="{74DC439C-8E8C-4674-B82E-D64E2A037A85}" presName="c4text" presStyleLbl="node1" presStyleIdx="3" presStyleCnt="4">
        <dgm:presLayoutVars>
          <dgm:bulletEnabled val="1"/>
        </dgm:presLayoutVars>
      </dgm:prSet>
      <dgm:spPr/>
      <dgm:t>
        <a:bodyPr/>
        <a:lstStyle/>
        <a:p>
          <a:endParaRPr lang="en-US"/>
        </a:p>
      </dgm:t>
    </dgm:pt>
  </dgm:ptLst>
  <dgm:cxnLst>
    <dgm:cxn modelId="{298C457A-56C1-4B56-B12D-20175D47B0BD}" type="presOf" srcId="{74DC439C-8E8C-4674-B82E-D64E2A037A85}" destId="{38A2AAC9-FE1C-4BFF-AF1A-F13FEF14D708}" srcOrd="0" destOrd="0" presId="urn:microsoft.com/office/officeart/2005/8/layout/venn2"/>
    <dgm:cxn modelId="{1783E85A-2154-440E-9F0B-1E912A015153}" srcId="{74DC439C-8E8C-4674-B82E-D64E2A037A85}" destId="{5497C7F5-1148-489E-9478-AB3C351F224C}" srcOrd="3" destOrd="0" parTransId="{A5A171CE-3E62-4D09-B037-5D73E4E2EFF6}" sibTransId="{ECA47C08-2C16-46F0-A7E0-294D50A0DDF2}"/>
    <dgm:cxn modelId="{39820886-DA96-4C68-BFF3-0EBE9A5ADC53}" type="presOf" srcId="{6DC20DCD-14CF-4365-8F77-3CE309EC4212}" destId="{30D5306D-7D11-4484-B9F3-071EB2760F29}" srcOrd="0" destOrd="0" presId="urn:microsoft.com/office/officeart/2005/8/layout/venn2"/>
    <dgm:cxn modelId="{2C2ECF2B-4459-4F70-A2A8-BAD1EEFE3BA6}" type="presOf" srcId="{6DC20DCD-14CF-4365-8F77-3CE309EC4212}" destId="{CC42DCEC-2775-4B3B-89A1-0EF051EA242E}" srcOrd="1" destOrd="0" presId="urn:microsoft.com/office/officeart/2005/8/layout/venn2"/>
    <dgm:cxn modelId="{3588E9C6-E098-40F2-93C4-7B28E27373A8}" srcId="{74DC439C-8E8C-4674-B82E-D64E2A037A85}" destId="{77C4A9B8-F974-4BAD-B699-106BE1E0B8BA}" srcOrd="1" destOrd="0" parTransId="{BBAE69AE-40EA-427D-965C-C70D4A22B71E}" sibTransId="{0DE4109D-8E54-402A-8220-CF7003812D0C}"/>
    <dgm:cxn modelId="{5545A674-C50D-467B-94BA-C53DD35F042F}" srcId="{74DC439C-8E8C-4674-B82E-D64E2A037A85}" destId="{6DC20DCD-14CF-4365-8F77-3CE309EC4212}" srcOrd="0" destOrd="0" parTransId="{488BFB75-DC0F-4E0D-A802-F3C7C5471893}" sibTransId="{CBDC1173-2390-4D16-9B56-71C1825AC6A2}"/>
    <dgm:cxn modelId="{F3621E5C-5FF1-4205-836C-37B0E9A3CC1A}" type="presOf" srcId="{F6478C0E-1802-4AC3-9798-DDEDE70B3C1E}" destId="{FBC71E4C-C927-4AA6-9EA9-6144AF88F912}" srcOrd="1" destOrd="0" presId="urn:microsoft.com/office/officeart/2005/8/layout/venn2"/>
    <dgm:cxn modelId="{1F6EB71E-8A52-49BA-93D5-D8F115E38D1A}" srcId="{74DC439C-8E8C-4674-B82E-D64E2A037A85}" destId="{F6478C0E-1802-4AC3-9798-DDEDE70B3C1E}" srcOrd="2" destOrd="0" parTransId="{B4BFD3A5-F0CA-47FA-87F8-F6E9E4EF953A}" sibTransId="{D52DB81D-DDAC-4B7C-A70E-44419E861C51}"/>
    <dgm:cxn modelId="{1A45CF9F-EBE6-48EA-9C13-634C9A3C1230}" type="presOf" srcId="{F6478C0E-1802-4AC3-9798-DDEDE70B3C1E}" destId="{3A239A48-A027-4F35-8F13-EED2AA0733F7}" srcOrd="0" destOrd="0" presId="urn:microsoft.com/office/officeart/2005/8/layout/venn2"/>
    <dgm:cxn modelId="{51AEAED2-4516-47D2-9FF9-AA675F3F61AF}" type="presOf" srcId="{5497C7F5-1148-489E-9478-AB3C351F224C}" destId="{C5DC6135-58C6-4589-A12E-1D675425112B}" srcOrd="0" destOrd="0" presId="urn:microsoft.com/office/officeart/2005/8/layout/venn2"/>
    <dgm:cxn modelId="{4F7DBE24-B1DF-474F-B6F1-F7F07CEF3F6A}" type="presOf" srcId="{5497C7F5-1148-489E-9478-AB3C351F224C}" destId="{41B35623-E0C8-4603-84C9-69EBCF5DA475}" srcOrd="1" destOrd="0" presId="urn:microsoft.com/office/officeart/2005/8/layout/venn2"/>
    <dgm:cxn modelId="{FBA7E3F4-A966-4604-94C0-43F0B35E3590}" type="presOf" srcId="{77C4A9B8-F974-4BAD-B699-106BE1E0B8BA}" destId="{D63ECF78-6948-4D0E-A0E1-72FDAC94358E}" srcOrd="0" destOrd="0" presId="urn:microsoft.com/office/officeart/2005/8/layout/venn2"/>
    <dgm:cxn modelId="{5C1C6532-F08A-4EEA-B199-192776A9B8B8}" type="presOf" srcId="{77C4A9B8-F974-4BAD-B699-106BE1E0B8BA}" destId="{765115A8-C8B5-4B80-A9F0-314B562E34B6}" srcOrd="1" destOrd="0" presId="urn:microsoft.com/office/officeart/2005/8/layout/venn2"/>
    <dgm:cxn modelId="{C07FD89D-D5D1-4706-A5AF-6787339130E2}" type="presParOf" srcId="{38A2AAC9-FE1C-4BFF-AF1A-F13FEF14D708}" destId="{AB07A518-9FE9-4D1E-9369-5C23A363D28F}" srcOrd="0" destOrd="0" presId="urn:microsoft.com/office/officeart/2005/8/layout/venn2"/>
    <dgm:cxn modelId="{657AF9C9-B4D0-40A5-83A3-46C3B5E31F43}" type="presParOf" srcId="{AB07A518-9FE9-4D1E-9369-5C23A363D28F}" destId="{30D5306D-7D11-4484-B9F3-071EB2760F29}" srcOrd="0" destOrd="0" presId="urn:microsoft.com/office/officeart/2005/8/layout/venn2"/>
    <dgm:cxn modelId="{CA47EDEB-F2BB-4AE0-9B36-015DCCEFE392}" type="presParOf" srcId="{AB07A518-9FE9-4D1E-9369-5C23A363D28F}" destId="{CC42DCEC-2775-4B3B-89A1-0EF051EA242E}" srcOrd="1" destOrd="0" presId="urn:microsoft.com/office/officeart/2005/8/layout/venn2"/>
    <dgm:cxn modelId="{92C6EFCE-5D34-45D5-BE16-55D44C70C3D5}" type="presParOf" srcId="{38A2AAC9-FE1C-4BFF-AF1A-F13FEF14D708}" destId="{51430309-78BD-4D3A-BDAC-8C2D8B42DE04}" srcOrd="1" destOrd="0" presId="urn:microsoft.com/office/officeart/2005/8/layout/venn2"/>
    <dgm:cxn modelId="{8A9F95D2-87C0-461A-8FE0-033522C087B7}" type="presParOf" srcId="{51430309-78BD-4D3A-BDAC-8C2D8B42DE04}" destId="{D63ECF78-6948-4D0E-A0E1-72FDAC94358E}" srcOrd="0" destOrd="0" presId="urn:microsoft.com/office/officeart/2005/8/layout/venn2"/>
    <dgm:cxn modelId="{B3C407C5-3A46-48F4-9BCA-4B7F9F331BA6}" type="presParOf" srcId="{51430309-78BD-4D3A-BDAC-8C2D8B42DE04}" destId="{765115A8-C8B5-4B80-A9F0-314B562E34B6}" srcOrd="1" destOrd="0" presId="urn:microsoft.com/office/officeart/2005/8/layout/venn2"/>
    <dgm:cxn modelId="{598418ED-ECCF-44A9-9943-36EAF202EBAB}" type="presParOf" srcId="{38A2AAC9-FE1C-4BFF-AF1A-F13FEF14D708}" destId="{98B85DD2-FFD6-45A1-8039-8932DF0EBE1F}" srcOrd="2" destOrd="0" presId="urn:microsoft.com/office/officeart/2005/8/layout/venn2"/>
    <dgm:cxn modelId="{1E42669A-543E-4647-BB0B-98218D7954B7}" type="presParOf" srcId="{98B85DD2-FFD6-45A1-8039-8932DF0EBE1F}" destId="{3A239A48-A027-4F35-8F13-EED2AA0733F7}" srcOrd="0" destOrd="0" presId="urn:microsoft.com/office/officeart/2005/8/layout/venn2"/>
    <dgm:cxn modelId="{5B88093E-E779-4956-92BA-8FC0F065C2FD}" type="presParOf" srcId="{98B85DD2-FFD6-45A1-8039-8932DF0EBE1F}" destId="{FBC71E4C-C927-4AA6-9EA9-6144AF88F912}" srcOrd="1" destOrd="0" presId="urn:microsoft.com/office/officeart/2005/8/layout/venn2"/>
    <dgm:cxn modelId="{E9A5BE6B-4D12-422D-90D1-15217504B45F}" type="presParOf" srcId="{38A2AAC9-FE1C-4BFF-AF1A-F13FEF14D708}" destId="{05DACF27-F2DA-4250-ACBF-32B7CA2D7E48}" srcOrd="3" destOrd="0" presId="urn:microsoft.com/office/officeart/2005/8/layout/venn2"/>
    <dgm:cxn modelId="{6EB82290-6B30-40E1-9043-F7A8837C5EB0}" type="presParOf" srcId="{05DACF27-F2DA-4250-ACBF-32B7CA2D7E48}" destId="{C5DC6135-58C6-4589-A12E-1D675425112B}" srcOrd="0" destOrd="0" presId="urn:microsoft.com/office/officeart/2005/8/layout/venn2"/>
    <dgm:cxn modelId="{56B1E391-2119-4F15-A99B-5AFCEA0AABAE}" type="presParOf" srcId="{05DACF27-F2DA-4250-ACBF-32B7CA2D7E48}" destId="{41B35623-E0C8-4603-84C9-69EBCF5DA47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5306D-7D11-4484-B9F3-071EB2760F29}">
      <dsp:nvSpPr>
        <dsp:cNvPr id="0" name=""/>
        <dsp:cNvSpPr/>
      </dsp:nvSpPr>
      <dsp:spPr>
        <a:xfrm>
          <a:off x="1407865" y="0"/>
          <a:ext cx="4666343" cy="4666343"/>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RDA Scope….</a:t>
          </a:r>
          <a:endParaRPr lang="en-US" sz="1600" kern="1200" dirty="0"/>
        </a:p>
      </dsp:txBody>
      <dsp:txXfrm>
        <a:off x="3088682" y="233317"/>
        <a:ext cx="1304709" cy="699951"/>
      </dsp:txXfrm>
    </dsp:sp>
    <dsp:sp modelId="{D63ECF78-6948-4D0E-A0E1-72FDAC94358E}">
      <dsp:nvSpPr>
        <dsp:cNvPr id="0" name=""/>
        <dsp:cNvSpPr/>
      </dsp:nvSpPr>
      <dsp:spPr>
        <a:xfrm>
          <a:off x="1987005" y="933268"/>
          <a:ext cx="3733074" cy="3733074"/>
        </a:xfrm>
        <a:prstGeom prst="ellipse">
          <a:avLst/>
        </a:prstGeom>
        <a:solidFill>
          <a:srgbClr val="33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WG Scope</a:t>
          </a:r>
          <a:endParaRPr lang="en-US" sz="1600" kern="1200" dirty="0"/>
        </a:p>
      </dsp:txBody>
      <dsp:txXfrm>
        <a:off x="3201188" y="1157253"/>
        <a:ext cx="1304709" cy="671953"/>
      </dsp:txXfrm>
    </dsp:sp>
    <dsp:sp modelId="{3A239A48-A027-4F35-8F13-EED2AA0733F7}">
      <dsp:nvSpPr>
        <dsp:cNvPr id="0" name=""/>
        <dsp:cNvSpPr/>
      </dsp:nvSpPr>
      <dsp:spPr>
        <a:xfrm>
          <a:off x="2453640" y="1866537"/>
          <a:ext cx="2799805" cy="2799805"/>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Core</a:t>
          </a:r>
          <a:endParaRPr lang="en-US" sz="1600" kern="1200" dirty="0"/>
        </a:p>
      </dsp:txBody>
      <dsp:txXfrm>
        <a:off x="3201188" y="2076522"/>
        <a:ext cx="1304709" cy="629956"/>
      </dsp:txXfrm>
    </dsp:sp>
    <dsp:sp modelId="{C5DC6135-58C6-4589-A12E-1D675425112B}">
      <dsp:nvSpPr>
        <dsp:cNvPr id="0" name=""/>
        <dsp:cNvSpPr/>
      </dsp:nvSpPr>
      <dsp:spPr>
        <a:xfrm>
          <a:off x="2920274" y="2799805"/>
          <a:ext cx="1866537" cy="18665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Starter Set</a:t>
          </a:r>
          <a:endParaRPr lang="en-US" sz="1600" kern="1200" dirty="0"/>
        </a:p>
      </dsp:txBody>
      <dsp:txXfrm>
        <a:off x="3193622" y="3266440"/>
        <a:ext cx="1319841" cy="93326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F8EA3-13F7-46FA-AF4D-5D46D4651F77}" type="datetimeFigureOut">
              <a:rPr lang="en-US" smtClean="0"/>
              <a:t>9/16/2014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9868A-CB98-456D-BCA2-A1F6F9602AE2}" type="slidenum">
              <a:rPr lang="en-US" smtClean="0"/>
              <a:t>‹#›</a:t>
            </a:fld>
            <a:endParaRPr lang="en-US"/>
          </a:p>
        </p:txBody>
      </p:sp>
    </p:spTree>
    <p:extLst>
      <p:ext uri="{BB962C8B-B14F-4D97-AF65-F5344CB8AC3E}">
        <p14:creationId xmlns:p14="http://schemas.microsoft.com/office/powerpoint/2010/main" val="2500744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1</a:t>
            </a:fld>
            <a:endParaRPr lang="en-AU"/>
          </a:p>
        </p:txBody>
      </p:sp>
    </p:spTree>
    <p:extLst>
      <p:ext uri="{BB962C8B-B14F-4D97-AF65-F5344CB8AC3E}">
        <p14:creationId xmlns:p14="http://schemas.microsoft.com/office/powerpoint/2010/main" val="157279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Arguing about ambiguities in the word 'context' is fruitless. But the general issues about the multiple senses of words -- or even better *</a:t>
            </a:r>
            <a:r>
              <a:rPr lang="en-US" dirty="0" err="1" smtClean="0"/>
              <a:t>microsenses</a:t>
            </a:r>
            <a:r>
              <a:rPr lang="en-US" dirty="0" smtClean="0"/>
              <a:t>* -- are fundamental.</a:t>
            </a:r>
            <a:endParaRPr lang="en-US" dirty="0"/>
          </a:p>
        </p:txBody>
      </p:sp>
      <p:sp>
        <p:nvSpPr>
          <p:cNvPr id="4" name="Slide Number Placeholder 3"/>
          <p:cNvSpPr>
            <a:spLocks noGrp="1"/>
          </p:cNvSpPr>
          <p:nvPr>
            <p:ph type="sldNum" sz="quarter" idx="10"/>
          </p:nvPr>
        </p:nvSpPr>
        <p:spPr/>
        <p:txBody>
          <a:bodyPr/>
          <a:lstStyle/>
          <a:p>
            <a:fld id="{FCA95CDB-CDAC-4D7B-81CA-5DEA8F85A4CB}" type="slidenum">
              <a:rPr lang="en-US" smtClean="0"/>
              <a:t>17</a:t>
            </a:fld>
            <a:endParaRPr lang="en-US"/>
          </a:p>
        </p:txBody>
      </p:sp>
    </p:spTree>
    <p:extLst>
      <p:ext uri="{BB962C8B-B14F-4D97-AF65-F5344CB8AC3E}">
        <p14:creationId xmlns:p14="http://schemas.microsoft.com/office/powerpoint/2010/main" val="197356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7E088C-51B9-42D7-9BA0-FEAE964D37BD}"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D54DF-0615-4D6A-B798-25B3BD5771C3}" type="slidenum">
              <a:rPr lang="en-US" smtClean="0"/>
              <a:t>‹#›</a:t>
            </a:fld>
            <a:endParaRPr lang="en-US"/>
          </a:p>
        </p:txBody>
      </p:sp>
    </p:spTree>
    <p:extLst>
      <p:ext uri="{BB962C8B-B14F-4D97-AF65-F5344CB8AC3E}">
        <p14:creationId xmlns:p14="http://schemas.microsoft.com/office/powerpoint/2010/main" val="224622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E088C-51B9-42D7-9BA0-FEAE964D37BD}"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D54DF-0615-4D6A-B798-25B3BD5771C3}" type="slidenum">
              <a:rPr lang="en-US" smtClean="0"/>
              <a:t>‹#›</a:t>
            </a:fld>
            <a:endParaRPr lang="en-US"/>
          </a:p>
        </p:txBody>
      </p:sp>
    </p:spTree>
    <p:extLst>
      <p:ext uri="{BB962C8B-B14F-4D97-AF65-F5344CB8AC3E}">
        <p14:creationId xmlns:p14="http://schemas.microsoft.com/office/powerpoint/2010/main" val="205384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E088C-51B9-42D7-9BA0-FEAE964D37BD}"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D54DF-0615-4D6A-B798-25B3BD5771C3}" type="slidenum">
              <a:rPr lang="en-US" smtClean="0"/>
              <a:t>‹#›</a:t>
            </a:fld>
            <a:endParaRPr lang="en-US"/>
          </a:p>
        </p:txBody>
      </p:sp>
    </p:spTree>
    <p:extLst>
      <p:ext uri="{BB962C8B-B14F-4D97-AF65-F5344CB8AC3E}">
        <p14:creationId xmlns:p14="http://schemas.microsoft.com/office/powerpoint/2010/main" val="234421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9"/>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0" y="1588"/>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1295468" y="2132856"/>
            <a:ext cx="9697077" cy="2232248"/>
          </a:xfrm>
          <a:prstGeom prst="rect">
            <a:avLst/>
          </a:prstGeom>
        </p:spPr>
        <p:txBody>
          <a:bodyPr anchor="ctr"/>
          <a:lstStyle>
            <a:lvl1pPr algn="ctr">
              <a:defRPr sz="3000" b="1" i="0">
                <a:solidFill>
                  <a:schemeClr val="bg1"/>
                </a:solidFill>
                <a:latin typeface=""/>
                <a:cs typeface="Trebuchet MS"/>
              </a:defRPr>
            </a:lvl1pPr>
          </a:lstStyle>
          <a:p>
            <a:pPr lvl="0"/>
            <a:r>
              <a:rPr lang="en-US" noProof="0" smtClean="0"/>
              <a:t>Click to edit Master title style</a:t>
            </a:r>
            <a:endParaRPr lang="en-AU" noProof="0" dirty="0" smtClean="0"/>
          </a:p>
        </p:txBody>
      </p:sp>
    </p:spTree>
    <p:extLst>
      <p:ext uri="{BB962C8B-B14F-4D97-AF65-F5344CB8AC3E}">
        <p14:creationId xmlns:p14="http://schemas.microsoft.com/office/powerpoint/2010/main" val="327597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36"/>
            <a:ext cx="10515600" cy="103597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01445" y="1533832"/>
            <a:ext cx="11297265" cy="4643131"/>
          </a:xfrm>
        </p:spPr>
        <p:txBody>
          <a:bodyPr/>
          <a:lstStyle>
            <a:lvl1pPr>
              <a:defRPr sz="2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7E088C-51B9-42D7-9BA0-FEAE964D37BD}"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D54DF-0615-4D6A-B798-25B3BD5771C3}" type="slidenum">
              <a:rPr lang="en-US" smtClean="0"/>
              <a:t>‹#›</a:t>
            </a:fld>
            <a:endParaRPr lang="en-US"/>
          </a:p>
        </p:txBody>
      </p:sp>
    </p:spTree>
    <p:extLst>
      <p:ext uri="{BB962C8B-B14F-4D97-AF65-F5344CB8AC3E}">
        <p14:creationId xmlns:p14="http://schemas.microsoft.com/office/powerpoint/2010/main" val="108108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E088C-51B9-42D7-9BA0-FEAE964D37BD}"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D54DF-0615-4D6A-B798-25B3BD5771C3}" type="slidenum">
              <a:rPr lang="en-US" smtClean="0"/>
              <a:t>‹#›</a:t>
            </a:fld>
            <a:endParaRPr lang="en-US"/>
          </a:p>
        </p:txBody>
      </p:sp>
    </p:spTree>
    <p:extLst>
      <p:ext uri="{BB962C8B-B14F-4D97-AF65-F5344CB8AC3E}">
        <p14:creationId xmlns:p14="http://schemas.microsoft.com/office/powerpoint/2010/main" val="393565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7E088C-51B9-42D7-9BA0-FEAE964D37BD}"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D54DF-0615-4D6A-B798-25B3BD5771C3}" type="slidenum">
              <a:rPr lang="en-US" smtClean="0"/>
              <a:t>‹#›</a:t>
            </a:fld>
            <a:endParaRPr lang="en-US"/>
          </a:p>
        </p:txBody>
      </p:sp>
    </p:spTree>
    <p:extLst>
      <p:ext uri="{BB962C8B-B14F-4D97-AF65-F5344CB8AC3E}">
        <p14:creationId xmlns:p14="http://schemas.microsoft.com/office/powerpoint/2010/main" val="221208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7E088C-51B9-42D7-9BA0-FEAE964D37BD}" type="datetimeFigureOut">
              <a:rPr lang="en-US" smtClean="0"/>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D54DF-0615-4D6A-B798-25B3BD5771C3}" type="slidenum">
              <a:rPr lang="en-US" smtClean="0"/>
              <a:t>‹#›</a:t>
            </a:fld>
            <a:endParaRPr lang="en-US"/>
          </a:p>
        </p:txBody>
      </p:sp>
    </p:spTree>
    <p:extLst>
      <p:ext uri="{BB962C8B-B14F-4D97-AF65-F5344CB8AC3E}">
        <p14:creationId xmlns:p14="http://schemas.microsoft.com/office/powerpoint/2010/main" val="159695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7E088C-51B9-42D7-9BA0-FEAE964D37BD}" type="datetimeFigureOut">
              <a:rPr lang="en-US" smtClean="0"/>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D54DF-0615-4D6A-B798-25B3BD5771C3}" type="slidenum">
              <a:rPr lang="en-US" smtClean="0"/>
              <a:t>‹#›</a:t>
            </a:fld>
            <a:endParaRPr lang="en-US"/>
          </a:p>
        </p:txBody>
      </p:sp>
    </p:spTree>
    <p:extLst>
      <p:ext uri="{BB962C8B-B14F-4D97-AF65-F5344CB8AC3E}">
        <p14:creationId xmlns:p14="http://schemas.microsoft.com/office/powerpoint/2010/main" val="74015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E088C-51B9-42D7-9BA0-FEAE964D37BD}" type="datetimeFigureOut">
              <a:rPr lang="en-US" smtClean="0"/>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D54DF-0615-4D6A-B798-25B3BD5771C3}" type="slidenum">
              <a:rPr lang="en-US" smtClean="0"/>
              <a:t>‹#›</a:t>
            </a:fld>
            <a:endParaRPr lang="en-US"/>
          </a:p>
        </p:txBody>
      </p:sp>
    </p:spTree>
    <p:extLst>
      <p:ext uri="{BB962C8B-B14F-4D97-AF65-F5344CB8AC3E}">
        <p14:creationId xmlns:p14="http://schemas.microsoft.com/office/powerpoint/2010/main" val="378304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E088C-51B9-42D7-9BA0-FEAE964D37BD}"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D54DF-0615-4D6A-B798-25B3BD5771C3}" type="slidenum">
              <a:rPr lang="en-US" smtClean="0"/>
              <a:t>‹#›</a:t>
            </a:fld>
            <a:endParaRPr lang="en-US"/>
          </a:p>
        </p:txBody>
      </p:sp>
    </p:spTree>
    <p:extLst>
      <p:ext uri="{BB962C8B-B14F-4D97-AF65-F5344CB8AC3E}">
        <p14:creationId xmlns:p14="http://schemas.microsoft.com/office/powerpoint/2010/main" val="375193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E088C-51B9-42D7-9BA0-FEAE964D37BD}"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D54DF-0615-4D6A-B798-25B3BD5771C3}" type="slidenum">
              <a:rPr lang="en-US" smtClean="0"/>
              <a:t>‹#›</a:t>
            </a:fld>
            <a:endParaRPr lang="en-US"/>
          </a:p>
        </p:txBody>
      </p:sp>
    </p:spTree>
    <p:extLst>
      <p:ext uri="{BB962C8B-B14F-4D97-AF65-F5344CB8AC3E}">
        <p14:creationId xmlns:p14="http://schemas.microsoft.com/office/powerpoint/2010/main" val="131274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E088C-51B9-42D7-9BA0-FEAE964D37BD}" type="datetimeFigureOut">
              <a:rPr lang="en-US" smtClean="0"/>
              <a:t>9/16/2014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D54DF-0615-4D6A-B798-25B3BD5771C3}" type="slidenum">
              <a:rPr lang="en-US" smtClean="0"/>
              <a:t>‹#›</a:t>
            </a:fld>
            <a:endParaRPr lang="en-US"/>
          </a:p>
        </p:txBody>
      </p:sp>
    </p:spTree>
    <p:extLst>
      <p:ext uri="{BB962C8B-B14F-4D97-AF65-F5344CB8AC3E}">
        <p14:creationId xmlns:p14="http://schemas.microsoft.com/office/powerpoint/2010/main" val="4223488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ndiana.edu/~dss/Services/Naming/nvgglossary.html" TargetMode="External"/><Relationship Id="rId2" Type="http://schemas.openxmlformats.org/officeDocument/2006/relationships/hyperlink" Target="http://en.wikipedia.org/wiki/Data_object"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planets-project.eu/docs/reports/Planets_PC3-D7_RepInformationRegistries.pdf"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jstage.jst.go.jp/article/dsj/12/0/12_OSOM13-043/_pdf'" TargetMode="External"/><Relationship Id="rId2" Type="http://schemas.openxmlformats.org/officeDocument/2006/relationships/hyperlink" Target="http://www.force11.org/node/477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95601" y="2132856"/>
            <a:ext cx="7272808" cy="792088"/>
          </a:xfrm>
        </p:spPr>
        <p:txBody>
          <a:bodyPr>
            <a:normAutofit fontScale="90000"/>
          </a:bodyPr>
          <a:lstStyle/>
          <a:p>
            <a:r>
              <a:rPr lang="en-US" sz="3200" dirty="0"/>
              <a:t>Discussion of </a:t>
            </a:r>
            <a:r>
              <a:rPr lang="en-US" sz="3200" dirty="0" smtClean="0"/>
              <a:t>Larger Scope </a:t>
            </a:r>
            <a:r>
              <a:rPr lang="en-US" sz="3200" dirty="0"/>
              <a:t>DFT </a:t>
            </a:r>
            <a:r>
              <a:rPr lang="en-US" sz="3200" dirty="0" smtClean="0"/>
              <a:t>Concepts &amp; Terminological Issues</a:t>
            </a:r>
            <a:endParaRPr lang="en-US" dirty="0"/>
          </a:p>
        </p:txBody>
      </p:sp>
      <p:sp>
        <p:nvSpPr>
          <p:cNvPr id="4" name="Subtitle 2"/>
          <p:cNvSpPr txBox="1">
            <a:spLocks/>
          </p:cNvSpPr>
          <p:nvPr/>
        </p:nvSpPr>
        <p:spPr>
          <a:xfrm>
            <a:off x="1847529" y="4725144"/>
            <a:ext cx="8568952" cy="936104"/>
          </a:xfrm>
          <a:prstGeom prst="rect">
            <a:avLst/>
          </a:prstGeom>
          <a:solidFill>
            <a:srgbClr val="FFFF00"/>
          </a:solidFill>
        </p:spPr>
        <p:txBody>
          <a:bodyPr>
            <a:normAutofit/>
          </a:bodyPr>
          <a:lstStyle>
            <a:lvl1pPr marL="342900" indent="-342900" algn="l" rtl="0" eaLnBrk="1" fontAlgn="base" hangingPunct="1">
              <a:spcBef>
                <a:spcPct val="20000"/>
              </a:spcBef>
              <a:spcAft>
                <a:spcPct val="0"/>
              </a:spcAft>
              <a:buClr>
                <a:schemeClr val="hlink"/>
              </a:buClr>
              <a:buFont typeface="Wingdings" charset="0"/>
              <a:buChar char="§"/>
              <a:defRPr sz="2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Font typeface="Wingdings" charset="0"/>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hlink"/>
              </a:buClr>
              <a:buFont typeface="Wingdings"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lgn="ctr">
              <a:buNone/>
            </a:pPr>
            <a:r>
              <a:rPr lang="en-US" sz="2000" kern="0" dirty="0"/>
              <a:t>Prepared for </a:t>
            </a:r>
            <a:r>
              <a:rPr lang="en-US" sz="2000" kern="0" dirty="0">
                <a:solidFill>
                  <a:srgbClr val="222222"/>
                </a:solidFill>
                <a:cs typeface="Arial" panose="020B0604020202020204" pitchFamily="34" charset="0"/>
              </a:rPr>
              <a:t>RDA P4, Amsterdam, Sept 2014</a:t>
            </a:r>
            <a:endParaRPr lang="en-US" sz="2000" kern="0" dirty="0"/>
          </a:p>
          <a:p>
            <a:pPr marL="0" indent="0" algn="ctr">
              <a:buNone/>
            </a:pPr>
            <a:r>
              <a:rPr lang="en-US" sz="2000" kern="0" dirty="0" smtClean="0"/>
              <a:t>Gary Berg-Cross:</a:t>
            </a:r>
            <a:r>
              <a:rPr lang="en-US" sz="2000" kern="0" dirty="0"/>
              <a:t> Co-Chair DFT WG </a:t>
            </a:r>
          </a:p>
        </p:txBody>
      </p:sp>
    </p:spTree>
    <p:extLst>
      <p:ext uri="{BB962C8B-B14F-4D97-AF65-F5344CB8AC3E}">
        <p14:creationId xmlns:p14="http://schemas.microsoft.com/office/powerpoint/2010/main" val="1118811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6752" y="5114856"/>
            <a:ext cx="6053294" cy="1281892"/>
          </a:xfrm>
        </p:spPr>
        <p:txBody>
          <a:bodyPr>
            <a:normAutofit fontScale="90000"/>
          </a:bodyPr>
          <a:lstStyle/>
          <a:p>
            <a:pPr algn="ctr"/>
            <a:r>
              <a:rPr lang="en-US" dirty="0" smtClean="0"/>
              <a:t>Illustrating the Basic 4 Part Model</a:t>
            </a:r>
            <a:endParaRPr lang="en-US" dirty="0"/>
          </a:p>
        </p:txBody>
      </p:sp>
      <p:sp>
        <p:nvSpPr>
          <p:cNvPr id="5" name="Rectangle 4"/>
          <p:cNvSpPr/>
          <p:nvPr/>
        </p:nvSpPr>
        <p:spPr>
          <a:xfrm>
            <a:off x="9004810" y="2098850"/>
            <a:ext cx="2182761" cy="2256503"/>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lumMod val="50000"/>
                  </a:schemeClr>
                </a:solidFill>
              </a:rPr>
              <a:t>Raw</a:t>
            </a:r>
          </a:p>
          <a:p>
            <a:pPr algn="ctr"/>
            <a:r>
              <a:rPr lang="en-US" sz="3200" dirty="0" smtClean="0">
                <a:solidFill>
                  <a:schemeClr val="accent1">
                    <a:lumMod val="50000"/>
                  </a:schemeClr>
                </a:solidFill>
              </a:rPr>
              <a:t>Data</a:t>
            </a:r>
            <a:endParaRPr lang="en-US" sz="3200" dirty="0">
              <a:solidFill>
                <a:schemeClr val="accent1">
                  <a:lumMod val="50000"/>
                </a:schemeClr>
              </a:solidFill>
            </a:endParaRPr>
          </a:p>
        </p:txBody>
      </p:sp>
      <p:sp>
        <p:nvSpPr>
          <p:cNvPr id="6" name="Rectangle 5"/>
          <p:cNvSpPr/>
          <p:nvPr/>
        </p:nvSpPr>
        <p:spPr>
          <a:xfrm>
            <a:off x="3974686" y="183412"/>
            <a:ext cx="3121742" cy="1171256"/>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lumMod val="50000"/>
                  </a:schemeClr>
                </a:solidFill>
              </a:rPr>
              <a:t>Registry</a:t>
            </a:r>
            <a:endParaRPr lang="en-US" sz="3200" dirty="0">
              <a:solidFill>
                <a:schemeClr val="accent1">
                  <a:lumMod val="50000"/>
                </a:schemeClr>
              </a:solidFill>
            </a:endParaRPr>
          </a:p>
        </p:txBody>
      </p:sp>
      <p:sp>
        <p:nvSpPr>
          <p:cNvPr id="7" name="Oval 6"/>
          <p:cNvSpPr/>
          <p:nvPr/>
        </p:nvSpPr>
        <p:spPr>
          <a:xfrm>
            <a:off x="3958715" y="2398182"/>
            <a:ext cx="2711246" cy="1957171"/>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Registration</a:t>
            </a:r>
          </a:p>
          <a:p>
            <a:pPr algn="ctr"/>
            <a:r>
              <a:rPr lang="en-US" sz="2800" dirty="0" smtClean="0">
                <a:solidFill>
                  <a:schemeClr val="accent1">
                    <a:lumMod val="50000"/>
                  </a:schemeClr>
                </a:solidFill>
              </a:rPr>
              <a:t>Process</a:t>
            </a:r>
            <a:endParaRPr lang="en-US" sz="2800" dirty="0">
              <a:solidFill>
                <a:schemeClr val="accent1">
                  <a:lumMod val="50000"/>
                </a:schemeClr>
              </a:solidFill>
            </a:endParaRPr>
          </a:p>
        </p:txBody>
      </p:sp>
      <p:cxnSp>
        <p:nvCxnSpPr>
          <p:cNvPr id="9" name="Straight Arrow Connector 8"/>
          <p:cNvCxnSpPr>
            <a:endCxn id="5" idx="1"/>
          </p:cNvCxnSpPr>
          <p:nvPr/>
        </p:nvCxnSpPr>
        <p:spPr>
          <a:xfrm>
            <a:off x="6685932" y="3227101"/>
            <a:ext cx="2318878"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7" idx="2"/>
          </p:cNvCxnSpPr>
          <p:nvPr/>
        </p:nvCxnSpPr>
        <p:spPr>
          <a:xfrm flipH="1">
            <a:off x="2541641" y="3376768"/>
            <a:ext cx="141707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587608" y="1812436"/>
            <a:ext cx="1017639" cy="523220"/>
          </a:xfrm>
          <a:prstGeom prst="rect">
            <a:avLst/>
          </a:prstGeom>
          <a:noFill/>
          <a:ln w="28575">
            <a:solidFill>
              <a:schemeClr val="tx1"/>
            </a:solidFill>
          </a:ln>
        </p:spPr>
        <p:txBody>
          <a:bodyPr wrap="square" rtlCol="0">
            <a:spAutoFit/>
          </a:bodyPr>
          <a:lstStyle/>
          <a:p>
            <a:r>
              <a:rPr lang="en-US" sz="2800" dirty="0" smtClean="0"/>
              <a:t>Uses</a:t>
            </a:r>
            <a:endParaRPr lang="en-US" sz="2800" dirty="0"/>
          </a:p>
        </p:txBody>
      </p:sp>
      <p:sp>
        <p:nvSpPr>
          <p:cNvPr id="17" name="TextBox 16"/>
          <p:cNvSpPr txBox="1"/>
          <p:nvPr/>
        </p:nvSpPr>
        <p:spPr>
          <a:xfrm>
            <a:off x="6963230" y="4369887"/>
            <a:ext cx="1606346" cy="523220"/>
          </a:xfrm>
          <a:prstGeom prst="rect">
            <a:avLst/>
          </a:prstGeom>
          <a:noFill/>
          <a:ln w="28575">
            <a:solidFill>
              <a:schemeClr val="tx1"/>
            </a:solidFill>
          </a:ln>
        </p:spPr>
        <p:txBody>
          <a:bodyPr wrap="square" rtlCol="0">
            <a:spAutoFit/>
          </a:bodyPr>
          <a:lstStyle/>
          <a:p>
            <a:r>
              <a:rPr lang="en-US" sz="2800" dirty="0" smtClean="0"/>
              <a:t>Modifies</a:t>
            </a:r>
            <a:endParaRPr lang="en-US" sz="2800" dirty="0"/>
          </a:p>
        </p:txBody>
      </p:sp>
      <p:sp>
        <p:nvSpPr>
          <p:cNvPr id="23" name="TextBox 22"/>
          <p:cNvSpPr txBox="1"/>
          <p:nvPr/>
        </p:nvSpPr>
        <p:spPr>
          <a:xfrm>
            <a:off x="3056752" y="4424186"/>
            <a:ext cx="1606346" cy="523220"/>
          </a:xfrm>
          <a:prstGeom prst="rect">
            <a:avLst/>
          </a:prstGeom>
          <a:noFill/>
          <a:ln w="28575">
            <a:solidFill>
              <a:schemeClr val="tx1"/>
            </a:solidFill>
          </a:ln>
        </p:spPr>
        <p:txBody>
          <a:bodyPr wrap="square" rtlCol="0">
            <a:spAutoFit/>
          </a:bodyPr>
          <a:lstStyle/>
          <a:p>
            <a:r>
              <a:rPr lang="en-US" sz="2800" dirty="0" smtClean="0"/>
              <a:t>Produces</a:t>
            </a:r>
            <a:endParaRPr lang="en-US" sz="2800" dirty="0"/>
          </a:p>
        </p:txBody>
      </p:sp>
      <p:sp>
        <p:nvSpPr>
          <p:cNvPr id="29" name="Rectangle 28"/>
          <p:cNvSpPr/>
          <p:nvPr/>
        </p:nvSpPr>
        <p:spPr>
          <a:xfrm>
            <a:off x="1" y="2113384"/>
            <a:ext cx="2525670" cy="2256503"/>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3200" dirty="0" smtClean="0">
                <a:solidFill>
                  <a:schemeClr val="accent1">
                    <a:lumMod val="50000"/>
                  </a:schemeClr>
                </a:solidFill>
              </a:rPr>
              <a:t>Registered</a:t>
            </a:r>
          </a:p>
          <a:p>
            <a:pPr lvl="1" algn="ctr"/>
            <a:r>
              <a:rPr lang="en-US" sz="3200" dirty="0" smtClean="0">
                <a:solidFill>
                  <a:schemeClr val="accent1">
                    <a:lumMod val="50000"/>
                  </a:schemeClr>
                </a:solidFill>
              </a:rPr>
              <a:t>Data</a:t>
            </a:r>
            <a:endParaRPr lang="en-US" sz="3200" dirty="0">
              <a:solidFill>
                <a:schemeClr val="accent1">
                  <a:lumMod val="50000"/>
                </a:schemeClr>
              </a:solidFill>
            </a:endParaRPr>
          </a:p>
        </p:txBody>
      </p:sp>
      <p:cxnSp>
        <p:nvCxnSpPr>
          <p:cNvPr id="33" name="Straight Arrow Connector 32"/>
          <p:cNvCxnSpPr>
            <a:stCxn id="7" idx="0"/>
          </p:cNvCxnSpPr>
          <p:nvPr/>
        </p:nvCxnSpPr>
        <p:spPr>
          <a:xfrm flipV="1">
            <a:off x="5314338" y="1354668"/>
            <a:ext cx="0" cy="10435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604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3265" y="5145919"/>
            <a:ext cx="8332838" cy="1281892"/>
          </a:xfrm>
        </p:spPr>
        <p:txBody>
          <a:bodyPr>
            <a:normAutofit fontScale="90000"/>
          </a:bodyPr>
          <a:lstStyle/>
          <a:p>
            <a:pPr algn="ctr"/>
            <a:r>
              <a:rPr lang="en-US" dirty="0" smtClean="0"/>
              <a:t>Data Transformed to Information</a:t>
            </a:r>
            <a:br>
              <a:rPr lang="en-US" dirty="0" smtClean="0"/>
            </a:br>
            <a:r>
              <a:rPr lang="en-US" sz="2200" dirty="0" smtClean="0"/>
              <a:t>(Note, for now our detailed Processes are what Practical Policy has identified) </a:t>
            </a:r>
            <a:endParaRPr lang="en-US" sz="2200" dirty="0"/>
          </a:p>
        </p:txBody>
      </p:sp>
      <p:sp>
        <p:nvSpPr>
          <p:cNvPr id="5" name="Rectangle 4"/>
          <p:cNvSpPr/>
          <p:nvPr/>
        </p:nvSpPr>
        <p:spPr>
          <a:xfrm>
            <a:off x="9073629" y="2260249"/>
            <a:ext cx="2182761" cy="2256503"/>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3200" dirty="0" smtClean="0">
                <a:solidFill>
                  <a:schemeClr val="accent1">
                    <a:lumMod val="50000"/>
                  </a:schemeClr>
                </a:solidFill>
              </a:rPr>
              <a:t>Data</a:t>
            </a:r>
          </a:p>
          <a:p>
            <a:pPr lvl="1" algn="ctr"/>
            <a:r>
              <a:rPr lang="en-US" sz="3200" dirty="0" smtClean="0">
                <a:solidFill>
                  <a:schemeClr val="accent1">
                    <a:lumMod val="50000"/>
                  </a:schemeClr>
                </a:solidFill>
              </a:rPr>
              <a:t>Object</a:t>
            </a:r>
            <a:endParaRPr lang="en-US" sz="3200" dirty="0">
              <a:solidFill>
                <a:schemeClr val="accent1">
                  <a:lumMod val="50000"/>
                </a:schemeClr>
              </a:solidFill>
            </a:endParaRPr>
          </a:p>
        </p:txBody>
      </p:sp>
      <p:sp>
        <p:nvSpPr>
          <p:cNvPr id="6" name="Rectangle 5"/>
          <p:cNvSpPr/>
          <p:nvPr/>
        </p:nvSpPr>
        <p:spPr>
          <a:xfrm>
            <a:off x="2153265" y="183412"/>
            <a:ext cx="7123469" cy="1034264"/>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lumMod val="50000"/>
                  </a:schemeClr>
                </a:solidFill>
              </a:rPr>
              <a:t>Representation Object = </a:t>
            </a:r>
          </a:p>
          <a:p>
            <a:pPr algn="ctr"/>
            <a:r>
              <a:rPr lang="en-US" sz="3200" dirty="0" smtClean="0">
                <a:solidFill>
                  <a:schemeClr val="accent1">
                    <a:lumMod val="50000"/>
                  </a:schemeClr>
                </a:solidFill>
              </a:rPr>
              <a:t>Process Infrastructure</a:t>
            </a:r>
            <a:endParaRPr lang="en-US" sz="3200" dirty="0">
              <a:solidFill>
                <a:schemeClr val="accent1">
                  <a:lumMod val="50000"/>
                </a:schemeClr>
              </a:solidFill>
            </a:endParaRPr>
          </a:p>
        </p:txBody>
      </p:sp>
      <p:sp>
        <p:nvSpPr>
          <p:cNvPr id="7" name="Oval 6"/>
          <p:cNvSpPr/>
          <p:nvPr/>
        </p:nvSpPr>
        <p:spPr>
          <a:xfrm>
            <a:off x="4385183" y="2339541"/>
            <a:ext cx="2300749" cy="1957171"/>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Process</a:t>
            </a:r>
            <a:endParaRPr lang="en-US" sz="2800" dirty="0">
              <a:solidFill>
                <a:schemeClr val="accent1">
                  <a:lumMod val="50000"/>
                </a:schemeClr>
              </a:solidFill>
            </a:endParaRPr>
          </a:p>
        </p:txBody>
      </p:sp>
      <p:cxnSp>
        <p:nvCxnSpPr>
          <p:cNvPr id="9" name="Straight Arrow Connector 8"/>
          <p:cNvCxnSpPr>
            <a:endCxn id="5" idx="1"/>
          </p:cNvCxnSpPr>
          <p:nvPr/>
        </p:nvCxnSpPr>
        <p:spPr>
          <a:xfrm>
            <a:off x="6754751" y="3388500"/>
            <a:ext cx="2318878"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7" idx="2"/>
          </p:cNvCxnSpPr>
          <p:nvPr/>
        </p:nvCxnSpPr>
        <p:spPr>
          <a:xfrm flipH="1" flipV="1">
            <a:off x="2772697" y="3318126"/>
            <a:ext cx="1612486"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395263" y="1673457"/>
            <a:ext cx="1017639" cy="523220"/>
          </a:xfrm>
          <a:prstGeom prst="rect">
            <a:avLst/>
          </a:prstGeom>
          <a:noFill/>
          <a:ln w="28575">
            <a:solidFill>
              <a:schemeClr val="tx1"/>
            </a:solidFill>
          </a:ln>
        </p:spPr>
        <p:txBody>
          <a:bodyPr wrap="square" rtlCol="0">
            <a:spAutoFit/>
          </a:bodyPr>
          <a:lstStyle/>
          <a:p>
            <a:r>
              <a:rPr lang="en-US" sz="2800" dirty="0" smtClean="0"/>
              <a:t>Uses</a:t>
            </a:r>
            <a:endParaRPr lang="en-US" sz="2800" dirty="0"/>
          </a:p>
        </p:txBody>
      </p:sp>
      <p:sp>
        <p:nvSpPr>
          <p:cNvPr id="17" name="TextBox 16"/>
          <p:cNvSpPr txBox="1"/>
          <p:nvPr/>
        </p:nvSpPr>
        <p:spPr>
          <a:xfrm>
            <a:off x="6974445" y="4108277"/>
            <a:ext cx="1606346" cy="523220"/>
          </a:xfrm>
          <a:prstGeom prst="rect">
            <a:avLst/>
          </a:prstGeom>
          <a:noFill/>
          <a:ln w="28575">
            <a:solidFill>
              <a:schemeClr val="tx1"/>
            </a:solidFill>
          </a:ln>
        </p:spPr>
        <p:txBody>
          <a:bodyPr wrap="square" rtlCol="0">
            <a:spAutoFit/>
          </a:bodyPr>
          <a:lstStyle/>
          <a:p>
            <a:r>
              <a:rPr lang="en-US" sz="2800" dirty="0" smtClean="0"/>
              <a:t>Modifies</a:t>
            </a:r>
            <a:endParaRPr lang="en-US" sz="2800" dirty="0"/>
          </a:p>
        </p:txBody>
      </p:sp>
      <p:sp>
        <p:nvSpPr>
          <p:cNvPr id="23" name="TextBox 22"/>
          <p:cNvSpPr txBox="1"/>
          <p:nvPr/>
        </p:nvSpPr>
        <p:spPr>
          <a:xfrm>
            <a:off x="3056752" y="4135855"/>
            <a:ext cx="1606346" cy="523220"/>
          </a:xfrm>
          <a:prstGeom prst="rect">
            <a:avLst/>
          </a:prstGeom>
          <a:noFill/>
          <a:ln w="28575">
            <a:solidFill>
              <a:schemeClr val="tx1"/>
            </a:solidFill>
          </a:ln>
        </p:spPr>
        <p:txBody>
          <a:bodyPr wrap="square" rtlCol="0">
            <a:spAutoFit/>
          </a:bodyPr>
          <a:lstStyle/>
          <a:p>
            <a:r>
              <a:rPr lang="en-US" sz="2800" dirty="0" smtClean="0"/>
              <a:t>Produces</a:t>
            </a:r>
            <a:endParaRPr lang="en-US" sz="2800" dirty="0"/>
          </a:p>
        </p:txBody>
      </p:sp>
      <p:sp>
        <p:nvSpPr>
          <p:cNvPr id="29" name="Rectangle 28"/>
          <p:cNvSpPr/>
          <p:nvPr/>
        </p:nvSpPr>
        <p:spPr>
          <a:xfrm>
            <a:off x="0" y="2113384"/>
            <a:ext cx="2772697" cy="2256503"/>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3200" smtClean="0">
                <a:solidFill>
                  <a:schemeClr val="accent1">
                    <a:lumMod val="50000"/>
                  </a:schemeClr>
                </a:solidFill>
              </a:rPr>
              <a:t>Information</a:t>
            </a:r>
          </a:p>
          <a:p>
            <a:pPr algn="ctr"/>
            <a:r>
              <a:rPr lang="en-US" sz="3200" smtClean="0">
                <a:solidFill>
                  <a:schemeClr val="accent1">
                    <a:lumMod val="50000"/>
                  </a:schemeClr>
                </a:solidFill>
              </a:rPr>
              <a:t>Object</a:t>
            </a:r>
            <a:endParaRPr lang="en-US" sz="3200" dirty="0">
              <a:solidFill>
                <a:schemeClr val="accent1">
                  <a:lumMod val="50000"/>
                </a:schemeClr>
              </a:solidFill>
            </a:endParaRPr>
          </a:p>
        </p:txBody>
      </p:sp>
      <p:cxnSp>
        <p:nvCxnSpPr>
          <p:cNvPr id="33" name="Straight Arrow Connector 32"/>
          <p:cNvCxnSpPr>
            <a:stCxn id="7" idx="0"/>
          </p:cNvCxnSpPr>
          <p:nvPr/>
        </p:nvCxnSpPr>
        <p:spPr>
          <a:xfrm flipV="1">
            <a:off x="5535558" y="1159035"/>
            <a:ext cx="13514" cy="1180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5367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91122" y="760380"/>
            <a:ext cx="9472518" cy="1078556"/>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Metadata Types</a:t>
            </a:r>
            <a:endParaRPr lang="en-US" sz="1600" dirty="0">
              <a:solidFill>
                <a:schemeClr val="accent1">
                  <a:lumMod val="50000"/>
                </a:schemeClr>
              </a:solidFill>
            </a:endParaRPr>
          </a:p>
          <a:p>
            <a:pPr lvl="1" algn="ctr"/>
            <a:endParaRPr lang="en-US" sz="3200" dirty="0">
              <a:solidFill>
                <a:schemeClr val="accent1">
                  <a:lumMod val="50000"/>
                </a:schemeClr>
              </a:solidFill>
            </a:endParaRPr>
          </a:p>
          <a:p>
            <a:pPr lvl="1" algn="ctr"/>
            <a:endParaRPr lang="en-US" dirty="0" smtClean="0">
              <a:solidFill>
                <a:schemeClr val="accent1">
                  <a:lumMod val="50000"/>
                </a:schemeClr>
              </a:solidFill>
            </a:endParaRPr>
          </a:p>
        </p:txBody>
      </p:sp>
      <p:sp>
        <p:nvSpPr>
          <p:cNvPr id="2" name="Title 1"/>
          <p:cNvSpPr>
            <a:spLocks noGrp="1"/>
          </p:cNvSpPr>
          <p:nvPr>
            <p:ph type="title"/>
          </p:nvPr>
        </p:nvSpPr>
        <p:spPr>
          <a:xfrm>
            <a:off x="387668" y="140127"/>
            <a:ext cx="10515600" cy="597008"/>
          </a:xfrm>
        </p:spPr>
        <p:txBody>
          <a:bodyPr>
            <a:normAutofit/>
          </a:bodyPr>
          <a:lstStyle/>
          <a:p>
            <a:pPr algn="ctr"/>
            <a:r>
              <a:rPr lang="en-US" sz="2800" dirty="0" smtClean="0"/>
              <a:t>Notional Core Diagram Reflecting Data Lifecycle and RDA WGs</a:t>
            </a:r>
            <a:endParaRPr lang="en-US" sz="2800" dirty="0"/>
          </a:p>
        </p:txBody>
      </p:sp>
      <p:sp>
        <p:nvSpPr>
          <p:cNvPr id="3" name="Rectangle 2"/>
          <p:cNvSpPr/>
          <p:nvPr/>
        </p:nvSpPr>
        <p:spPr>
          <a:xfrm>
            <a:off x="2188448" y="1270365"/>
            <a:ext cx="2637880" cy="476205"/>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PID Types</a:t>
            </a:r>
          </a:p>
        </p:txBody>
      </p:sp>
      <p:sp>
        <p:nvSpPr>
          <p:cNvPr id="4" name="Rectangle 3"/>
          <p:cNvSpPr/>
          <p:nvPr/>
        </p:nvSpPr>
        <p:spPr>
          <a:xfrm>
            <a:off x="648929" y="5674078"/>
            <a:ext cx="10894748" cy="1034264"/>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Practical Policies : Divided by </a:t>
            </a:r>
            <a:r>
              <a:rPr lang="en-US" sz="3200" dirty="0" smtClean="0">
                <a:solidFill>
                  <a:srgbClr val="FF0000"/>
                </a:solidFill>
              </a:rPr>
              <a:t>Policy Types </a:t>
            </a:r>
            <a:r>
              <a:rPr lang="en-US" sz="3200" dirty="0" smtClean="0">
                <a:solidFill>
                  <a:schemeClr val="tx1"/>
                </a:solidFill>
              </a:rPr>
              <a:t>such as “Manage </a:t>
            </a:r>
            <a:r>
              <a:rPr lang="en-US" sz="3200" dirty="0">
                <a:solidFill>
                  <a:schemeClr val="tx1"/>
                </a:solidFill>
              </a:rPr>
              <a:t>data sets in a </a:t>
            </a:r>
            <a:r>
              <a:rPr lang="en-US" sz="3200" dirty="0" smtClean="0">
                <a:solidFill>
                  <a:schemeClr val="tx1"/>
                </a:solidFill>
              </a:rPr>
              <a:t>repository”</a:t>
            </a:r>
            <a:r>
              <a:rPr lang="en-US" sz="3200" dirty="0">
                <a:solidFill>
                  <a:schemeClr val="tx1"/>
                </a:solidFill>
              </a:rPr>
              <a:t> </a:t>
            </a:r>
            <a:r>
              <a:rPr lang="en-US" sz="3200" dirty="0" smtClean="0">
                <a:solidFill>
                  <a:schemeClr val="tx1"/>
                </a:solidFill>
              </a:rPr>
              <a:t> </a:t>
            </a:r>
            <a:endParaRPr lang="en-US" sz="3200" dirty="0">
              <a:solidFill>
                <a:schemeClr val="tx1"/>
              </a:solidFill>
            </a:endParaRPr>
          </a:p>
        </p:txBody>
      </p:sp>
      <p:sp>
        <p:nvSpPr>
          <p:cNvPr id="5" name="Oval 4"/>
          <p:cNvSpPr/>
          <p:nvPr/>
        </p:nvSpPr>
        <p:spPr>
          <a:xfrm>
            <a:off x="1605116" y="2429578"/>
            <a:ext cx="3411037" cy="614306"/>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lumMod val="50000"/>
                  </a:schemeClr>
                </a:solidFill>
              </a:rPr>
              <a:t>Initial Process &amp; Registration</a:t>
            </a:r>
            <a:endParaRPr lang="en-US" sz="2000" dirty="0">
              <a:solidFill>
                <a:schemeClr val="accent1">
                  <a:lumMod val="50000"/>
                </a:schemeClr>
              </a:solidFill>
            </a:endParaRPr>
          </a:p>
        </p:txBody>
      </p:sp>
      <p:sp>
        <p:nvSpPr>
          <p:cNvPr id="8" name="TextBox 7"/>
          <p:cNvSpPr txBox="1"/>
          <p:nvPr/>
        </p:nvSpPr>
        <p:spPr>
          <a:xfrm>
            <a:off x="4097651" y="2005300"/>
            <a:ext cx="1011655" cy="369332"/>
          </a:xfrm>
          <a:prstGeom prst="rect">
            <a:avLst/>
          </a:prstGeom>
          <a:noFill/>
          <a:ln w="28575">
            <a:solidFill>
              <a:schemeClr val="tx1"/>
            </a:solidFill>
          </a:ln>
        </p:spPr>
        <p:txBody>
          <a:bodyPr wrap="square" rtlCol="0">
            <a:spAutoFit/>
          </a:bodyPr>
          <a:lstStyle/>
          <a:p>
            <a:r>
              <a:rPr lang="en-US" dirty="0" smtClean="0"/>
              <a:t>Uses</a:t>
            </a:r>
            <a:endParaRPr lang="en-US" dirty="0"/>
          </a:p>
        </p:txBody>
      </p:sp>
      <p:sp>
        <p:nvSpPr>
          <p:cNvPr id="9" name="TextBox 8"/>
          <p:cNvSpPr txBox="1"/>
          <p:nvPr/>
        </p:nvSpPr>
        <p:spPr>
          <a:xfrm>
            <a:off x="468233" y="3365633"/>
            <a:ext cx="1257328" cy="400110"/>
          </a:xfrm>
          <a:prstGeom prst="rect">
            <a:avLst/>
          </a:prstGeom>
          <a:noFill/>
          <a:ln w="28575">
            <a:solidFill>
              <a:schemeClr val="tx1"/>
            </a:solidFill>
          </a:ln>
        </p:spPr>
        <p:txBody>
          <a:bodyPr wrap="square" rtlCol="0">
            <a:spAutoFit/>
          </a:bodyPr>
          <a:lstStyle/>
          <a:p>
            <a:r>
              <a:rPr lang="en-US" sz="2000" dirty="0" smtClean="0"/>
              <a:t>Modifies</a:t>
            </a:r>
            <a:endParaRPr lang="en-US" sz="2000" dirty="0"/>
          </a:p>
        </p:txBody>
      </p:sp>
      <p:cxnSp>
        <p:nvCxnSpPr>
          <p:cNvPr id="11" name="Straight Arrow Connector 10"/>
          <p:cNvCxnSpPr/>
          <p:nvPr/>
        </p:nvCxnSpPr>
        <p:spPr>
          <a:xfrm>
            <a:off x="3507387" y="1973229"/>
            <a:ext cx="0" cy="4969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2516141" y="3443315"/>
            <a:ext cx="3101764" cy="664962"/>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Metadata Registries</a:t>
            </a:r>
          </a:p>
        </p:txBody>
      </p:sp>
      <p:sp>
        <p:nvSpPr>
          <p:cNvPr id="14" name="Rectangle 13"/>
          <p:cNvSpPr/>
          <p:nvPr/>
        </p:nvSpPr>
        <p:spPr>
          <a:xfrm>
            <a:off x="47954" y="2406471"/>
            <a:ext cx="1125328" cy="637413"/>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lumMod val="50000"/>
                  </a:schemeClr>
                </a:solidFill>
              </a:rPr>
              <a:t>Raw </a:t>
            </a:r>
          </a:p>
          <a:p>
            <a:pPr algn="ctr"/>
            <a:r>
              <a:rPr lang="en-US" sz="2000" dirty="0" smtClean="0">
                <a:solidFill>
                  <a:schemeClr val="accent1">
                    <a:lumMod val="50000"/>
                  </a:schemeClr>
                </a:solidFill>
              </a:rPr>
              <a:t>Data</a:t>
            </a:r>
          </a:p>
        </p:txBody>
      </p:sp>
      <p:sp>
        <p:nvSpPr>
          <p:cNvPr id="15" name="Rectangle 14"/>
          <p:cNvSpPr/>
          <p:nvPr/>
        </p:nvSpPr>
        <p:spPr>
          <a:xfrm>
            <a:off x="7171651" y="2538644"/>
            <a:ext cx="1320587" cy="478075"/>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50000"/>
                  </a:schemeClr>
                </a:solidFill>
              </a:rPr>
              <a:t>?</a:t>
            </a:r>
            <a:endParaRPr lang="en-US" sz="2400" dirty="0">
              <a:solidFill>
                <a:schemeClr val="accent1">
                  <a:lumMod val="50000"/>
                </a:schemeClr>
              </a:solidFill>
            </a:endParaRPr>
          </a:p>
        </p:txBody>
      </p:sp>
      <p:cxnSp>
        <p:nvCxnSpPr>
          <p:cNvPr id="21" name="Straight Arrow Connector 20"/>
          <p:cNvCxnSpPr/>
          <p:nvPr/>
        </p:nvCxnSpPr>
        <p:spPr>
          <a:xfrm>
            <a:off x="3458990" y="2932218"/>
            <a:ext cx="0" cy="4969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4" idx="3"/>
          </p:cNvCxnSpPr>
          <p:nvPr/>
        </p:nvCxnSpPr>
        <p:spPr>
          <a:xfrm flipV="1">
            <a:off x="1173282" y="2719564"/>
            <a:ext cx="552279" cy="56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3445910" y="4115317"/>
            <a:ext cx="0" cy="66334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flipV="1">
            <a:off x="2188448" y="2932218"/>
            <a:ext cx="11912" cy="18252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2848734" y="5010736"/>
            <a:ext cx="0" cy="66334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8702925" y="5222595"/>
            <a:ext cx="61764" cy="4514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2" name="Oval 31"/>
          <p:cNvSpPr/>
          <p:nvPr/>
        </p:nvSpPr>
        <p:spPr>
          <a:xfrm>
            <a:off x="1605116" y="4778659"/>
            <a:ext cx="8527026" cy="614306"/>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Data &amp; Metadata Management</a:t>
            </a:r>
          </a:p>
        </p:txBody>
      </p:sp>
      <p:sp>
        <p:nvSpPr>
          <p:cNvPr id="33" name="Rectangle 32"/>
          <p:cNvSpPr/>
          <p:nvPr/>
        </p:nvSpPr>
        <p:spPr>
          <a:xfrm>
            <a:off x="4094586" y="2855049"/>
            <a:ext cx="3101764" cy="664962"/>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Type Registries</a:t>
            </a:r>
          </a:p>
        </p:txBody>
      </p:sp>
      <p:sp>
        <p:nvSpPr>
          <p:cNvPr id="34" name="Rectangle 33"/>
          <p:cNvSpPr/>
          <p:nvPr/>
        </p:nvSpPr>
        <p:spPr>
          <a:xfrm>
            <a:off x="3625617" y="3979544"/>
            <a:ext cx="3101764" cy="936239"/>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000" dirty="0" smtClean="0">
                <a:solidFill>
                  <a:schemeClr val="accent1">
                    <a:lumMod val="50000"/>
                  </a:schemeClr>
                </a:solidFill>
              </a:rPr>
              <a:t>Data Repositories</a:t>
            </a:r>
          </a:p>
          <a:p>
            <a:pPr lvl="1" algn="ctr"/>
            <a:r>
              <a:rPr lang="en-US" sz="2000" dirty="0" smtClean="0">
                <a:solidFill>
                  <a:schemeClr val="accent1">
                    <a:lumMod val="50000"/>
                  </a:schemeClr>
                </a:solidFill>
              </a:rPr>
              <a:t>Referable Data…</a:t>
            </a:r>
          </a:p>
        </p:txBody>
      </p:sp>
      <p:sp>
        <p:nvSpPr>
          <p:cNvPr id="36" name="Rectangle 35"/>
          <p:cNvSpPr/>
          <p:nvPr/>
        </p:nvSpPr>
        <p:spPr>
          <a:xfrm>
            <a:off x="6239110" y="1163442"/>
            <a:ext cx="2356972" cy="476205"/>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Curation Types</a:t>
            </a:r>
            <a:r>
              <a:rPr lang="en-US" sz="2400" dirty="0" smtClean="0">
                <a:solidFill>
                  <a:schemeClr val="accent1">
                    <a:lumMod val="50000"/>
                  </a:schemeClr>
                </a:solidFill>
              </a:rPr>
              <a:t>? </a:t>
            </a:r>
          </a:p>
        </p:txBody>
      </p:sp>
      <p:cxnSp>
        <p:nvCxnSpPr>
          <p:cNvPr id="38" name="Straight Arrow Connector 37"/>
          <p:cNvCxnSpPr/>
          <p:nvPr/>
        </p:nvCxnSpPr>
        <p:spPr>
          <a:xfrm>
            <a:off x="7582858" y="1932585"/>
            <a:ext cx="0" cy="4969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7719635" y="3929949"/>
            <a:ext cx="3824042" cy="664962"/>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Collection repositories</a:t>
            </a:r>
          </a:p>
        </p:txBody>
      </p:sp>
      <p:cxnSp>
        <p:nvCxnSpPr>
          <p:cNvPr id="40" name="Straight Arrow Connector 39"/>
          <p:cNvCxnSpPr>
            <a:stCxn id="15" idx="2"/>
          </p:cNvCxnSpPr>
          <p:nvPr/>
        </p:nvCxnSpPr>
        <p:spPr>
          <a:xfrm>
            <a:off x="7831945" y="3016719"/>
            <a:ext cx="50515" cy="9628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8406031" y="3007449"/>
            <a:ext cx="3101764" cy="664962"/>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Archives…..</a:t>
            </a:r>
          </a:p>
        </p:txBody>
      </p:sp>
      <p:sp>
        <p:nvSpPr>
          <p:cNvPr id="42" name="Rectangle 41"/>
          <p:cNvSpPr/>
          <p:nvPr/>
        </p:nvSpPr>
        <p:spPr>
          <a:xfrm>
            <a:off x="10047451" y="1212019"/>
            <a:ext cx="1313039" cy="476205"/>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Citation</a:t>
            </a:r>
            <a:r>
              <a:rPr lang="en-US" sz="2400" dirty="0" smtClean="0">
                <a:solidFill>
                  <a:schemeClr val="accent1">
                    <a:lumMod val="50000"/>
                  </a:schemeClr>
                </a:solidFill>
              </a:rPr>
              <a:t>?</a:t>
            </a:r>
          </a:p>
        </p:txBody>
      </p:sp>
      <p:sp>
        <p:nvSpPr>
          <p:cNvPr id="43" name="TextBox 42"/>
          <p:cNvSpPr txBox="1"/>
          <p:nvPr/>
        </p:nvSpPr>
        <p:spPr>
          <a:xfrm>
            <a:off x="8258862" y="2199702"/>
            <a:ext cx="1011655" cy="369332"/>
          </a:xfrm>
          <a:prstGeom prst="rect">
            <a:avLst/>
          </a:prstGeom>
          <a:noFill/>
          <a:ln w="28575">
            <a:solidFill>
              <a:schemeClr val="tx1"/>
            </a:solidFill>
          </a:ln>
        </p:spPr>
        <p:txBody>
          <a:bodyPr wrap="square" rtlCol="0">
            <a:spAutoFit/>
          </a:bodyPr>
          <a:lstStyle/>
          <a:p>
            <a:r>
              <a:rPr lang="en-US" dirty="0" smtClean="0"/>
              <a:t>Uses</a:t>
            </a:r>
            <a:endParaRPr lang="en-US" dirty="0"/>
          </a:p>
        </p:txBody>
      </p:sp>
      <p:sp>
        <p:nvSpPr>
          <p:cNvPr id="44" name="Rectangle 43"/>
          <p:cNvSpPr/>
          <p:nvPr/>
        </p:nvSpPr>
        <p:spPr>
          <a:xfrm>
            <a:off x="6494403" y="1592498"/>
            <a:ext cx="2776114" cy="476205"/>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Provenance Types</a:t>
            </a:r>
            <a:r>
              <a:rPr lang="en-US" sz="2400" dirty="0" smtClean="0">
                <a:solidFill>
                  <a:schemeClr val="accent1">
                    <a:lumMod val="50000"/>
                  </a:schemeClr>
                </a:solidFill>
              </a:rPr>
              <a:t>? </a:t>
            </a:r>
          </a:p>
        </p:txBody>
      </p:sp>
      <p:sp>
        <p:nvSpPr>
          <p:cNvPr id="48" name="Rectangle 47"/>
          <p:cNvSpPr/>
          <p:nvPr/>
        </p:nvSpPr>
        <p:spPr>
          <a:xfrm>
            <a:off x="7719635" y="6183533"/>
            <a:ext cx="4138068" cy="501598"/>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Curation/Provenance policies…..</a:t>
            </a:r>
          </a:p>
        </p:txBody>
      </p:sp>
      <p:sp>
        <p:nvSpPr>
          <p:cNvPr id="6" name="Rounded Rectangle 5"/>
          <p:cNvSpPr/>
          <p:nvPr/>
        </p:nvSpPr>
        <p:spPr>
          <a:xfrm>
            <a:off x="770562" y="1193484"/>
            <a:ext cx="834554" cy="717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PIT</a:t>
            </a:r>
          </a:p>
          <a:p>
            <a:pPr algn="ctr"/>
            <a:r>
              <a:rPr lang="en-US" dirty="0" smtClean="0"/>
              <a:t>WG</a:t>
            </a:r>
            <a:endParaRPr lang="en-US" dirty="0"/>
          </a:p>
        </p:txBody>
      </p:sp>
      <p:sp>
        <p:nvSpPr>
          <p:cNvPr id="35" name="Rounded Rectangle 34"/>
          <p:cNvSpPr/>
          <p:nvPr/>
        </p:nvSpPr>
        <p:spPr>
          <a:xfrm>
            <a:off x="1365806" y="6183533"/>
            <a:ext cx="1482928" cy="52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PP WG</a:t>
            </a:r>
            <a:endParaRPr lang="en-US" dirty="0"/>
          </a:p>
        </p:txBody>
      </p:sp>
      <p:sp>
        <p:nvSpPr>
          <p:cNvPr id="37" name="Rounded Rectangle 36"/>
          <p:cNvSpPr/>
          <p:nvPr/>
        </p:nvSpPr>
        <p:spPr>
          <a:xfrm>
            <a:off x="5342019" y="2289838"/>
            <a:ext cx="834554" cy="717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DTR</a:t>
            </a:r>
          </a:p>
          <a:p>
            <a:pPr algn="ctr"/>
            <a:r>
              <a:rPr lang="en-US" dirty="0" smtClean="0"/>
              <a:t>WG</a:t>
            </a:r>
            <a:endParaRPr lang="en-US" dirty="0"/>
          </a:p>
        </p:txBody>
      </p:sp>
      <p:sp>
        <p:nvSpPr>
          <p:cNvPr id="45" name="Rounded Rectangle 44"/>
          <p:cNvSpPr/>
          <p:nvPr/>
        </p:nvSpPr>
        <p:spPr>
          <a:xfrm>
            <a:off x="2188448" y="3926222"/>
            <a:ext cx="1030626" cy="717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MDSD</a:t>
            </a:r>
          </a:p>
          <a:p>
            <a:pPr algn="ctr"/>
            <a:r>
              <a:rPr lang="en-US" dirty="0" smtClean="0"/>
              <a:t>WG</a:t>
            </a:r>
            <a:endParaRPr lang="en-US" dirty="0"/>
          </a:p>
        </p:txBody>
      </p:sp>
      <p:sp>
        <p:nvSpPr>
          <p:cNvPr id="7" name="Rounded Rectangle 6"/>
          <p:cNvSpPr/>
          <p:nvPr/>
        </p:nvSpPr>
        <p:spPr>
          <a:xfrm>
            <a:off x="69747" y="4594911"/>
            <a:ext cx="1535370" cy="7980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a:t>
            </a:r>
          </a:p>
          <a:p>
            <a:pPr algn="ctr"/>
            <a:r>
              <a:rPr lang="en-US" dirty="0" smtClean="0"/>
              <a:t>manager</a:t>
            </a:r>
            <a:endParaRPr lang="en-US" dirty="0"/>
          </a:p>
        </p:txBody>
      </p:sp>
    </p:spTree>
    <p:extLst>
      <p:ext uri="{BB962C8B-B14F-4D97-AF65-F5344CB8AC3E}">
        <p14:creationId xmlns:p14="http://schemas.microsoft.com/office/powerpoint/2010/main" val="2014743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307258" y="2107963"/>
            <a:ext cx="11579941" cy="3167443"/>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lumMod val="50000"/>
                  </a:schemeClr>
                </a:solidFill>
              </a:rPr>
              <a:t>Digital Object/Data Management</a:t>
            </a:r>
          </a:p>
          <a:p>
            <a:pPr algn="ctr"/>
            <a:endParaRPr lang="en-US" sz="2000" dirty="0">
              <a:solidFill>
                <a:schemeClr val="accent1">
                  <a:lumMod val="50000"/>
                </a:schemeClr>
              </a:solidFill>
            </a:endParaRPr>
          </a:p>
          <a:p>
            <a:pPr algn="ctr"/>
            <a:endParaRPr lang="en-US" sz="2000" dirty="0" smtClean="0">
              <a:solidFill>
                <a:schemeClr val="accent1">
                  <a:lumMod val="50000"/>
                </a:schemeClr>
              </a:solidFill>
            </a:endParaRPr>
          </a:p>
          <a:p>
            <a:pPr algn="ctr"/>
            <a:endParaRPr lang="en-US" sz="2000" dirty="0">
              <a:solidFill>
                <a:schemeClr val="accent1">
                  <a:lumMod val="50000"/>
                </a:schemeClr>
              </a:solidFill>
            </a:endParaRPr>
          </a:p>
          <a:p>
            <a:pPr algn="ctr"/>
            <a:endParaRPr lang="en-US" sz="2000" dirty="0" smtClean="0">
              <a:solidFill>
                <a:schemeClr val="accent1">
                  <a:lumMod val="50000"/>
                </a:schemeClr>
              </a:solidFill>
            </a:endParaRPr>
          </a:p>
          <a:p>
            <a:pPr algn="ctr"/>
            <a:endParaRPr lang="en-US" sz="2000" dirty="0">
              <a:solidFill>
                <a:schemeClr val="accent1">
                  <a:lumMod val="50000"/>
                </a:schemeClr>
              </a:solidFill>
            </a:endParaRPr>
          </a:p>
          <a:p>
            <a:pPr algn="ctr"/>
            <a:endParaRPr lang="en-US" sz="2000" dirty="0" smtClean="0">
              <a:solidFill>
                <a:schemeClr val="accent1">
                  <a:lumMod val="50000"/>
                </a:schemeClr>
              </a:solidFill>
            </a:endParaRPr>
          </a:p>
          <a:p>
            <a:pPr algn="ctr"/>
            <a:endParaRPr lang="en-US" sz="2000" dirty="0">
              <a:solidFill>
                <a:schemeClr val="accent1">
                  <a:lumMod val="50000"/>
                </a:schemeClr>
              </a:solidFill>
            </a:endParaRPr>
          </a:p>
          <a:p>
            <a:pPr algn="ctr"/>
            <a:endParaRPr lang="en-US" sz="2000" dirty="0">
              <a:solidFill>
                <a:schemeClr val="accent1">
                  <a:lumMod val="50000"/>
                </a:schemeClr>
              </a:solidFill>
            </a:endParaRPr>
          </a:p>
        </p:txBody>
      </p:sp>
      <p:sp>
        <p:nvSpPr>
          <p:cNvPr id="12" name="Rectangle 11"/>
          <p:cNvSpPr/>
          <p:nvPr/>
        </p:nvSpPr>
        <p:spPr>
          <a:xfrm>
            <a:off x="307258" y="918413"/>
            <a:ext cx="2410812" cy="825818"/>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a:solidFill>
                  <a:schemeClr val="accent1">
                    <a:lumMod val="50000"/>
                  </a:schemeClr>
                </a:solidFill>
              </a:rPr>
              <a:t>D</a:t>
            </a:r>
            <a:r>
              <a:rPr lang="en-US" sz="2400" dirty="0" smtClean="0">
                <a:solidFill>
                  <a:schemeClr val="accent1">
                    <a:lumMod val="50000"/>
                  </a:schemeClr>
                </a:solidFill>
              </a:rPr>
              <a:t>ata Types</a:t>
            </a:r>
            <a:endParaRPr lang="en-US" sz="2400" dirty="0">
              <a:solidFill>
                <a:schemeClr val="accent1">
                  <a:lumMod val="50000"/>
                </a:schemeClr>
              </a:solidFill>
            </a:endParaRPr>
          </a:p>
        </p:txBody>
      </p:sp>
      <p:sp>
        <p:nvSpPr>
          <p:cNvPr id="2" name="Title 1"/>
          <p:cNvSpPr>
            <a:spLocks noGrp="1"/>
          </p:cNvSpPr>
          <p:nvPr>
            <p:ph type="title"/>
          </p:nvPr>
        </p:nvSpPr>
        <p:spPr>
          <a:xfrm>
            <a:off x="307258" y="37511"/>
            <a:ext cx="10515600" cy="723627"/>
          </a:xfrm>
        </p:spPr>
        <p:txBody>
          <a:bodyPr>
            <a:normAutofit/>
          </a:bodyPr>
          <a:lstStyle/>
          <a:p>
            <a:pPr algn="ctr"/>
            <a:r>
              <a:rPr lang="en-US" sz="3600" dirty="0" smtClean="0"/>
              <a:t>Manage Data Sets within the Data Lifecycle</a:t>
            </a:r>
            <a:endParaRPr lang="en-US" sz="3600" dirty="0"/>
          </a:p>
        </p:txBody>
      </p:sp>
      <p:sp>
        <p:nvSpPr>
          <p:cNvPr id="9" name="TextBox 8"/>
          <p:cNvSpPr txBox="1"/>
          <p:nvPr/>
        </p:nvSpPr>
        <p:spPr>
          <a:xfrm>
            <a:off x="880920" y="3155290"/>
            <a:ext cx="1605865" cy="1015663"/>
          </a:xfrm>
          <a:prstGeom prst="rect">
            <a:avLst/>
          </a:prstGeom>
          <a:noFill/>
          <a:ln w="28575">
            <a:solidFill>
              <a:schemeClr val="tx1"/>
            </a:solidFill>
          </a:ln>
        </p:spPr>
        <p:txBody>
          <a:bodyPr wrap="square" rtlCol="0">
            <a:spAutoFit/>
          </a:bodyPr>
          <a:lstStyle/>
          <a:p>
            <a:pPr algn="ctr"/>
            <a:r>
              <a:rPr lang="en-US" sz="2000" dirty="0"/>
              <a:t>replication of digital objects</a:t>
            </a:r>
          </a:p>
        </p:txBody>
      </p:sp>
      <p:sp>
        <p:nvSpPr>
          <p:cNvPr id="10" name="TextBox 9"/>
          <p:cNvSpPr txBox="1"/>
          <p:nvPr/>
        </p:nvSpPr>
        <p:spPr>
          <a:xfrm>
            <a:off x="2615746" y="4483079"/>
            <a:ext cx="3122672" cy="523220"/>
          </a:xfrm>
          <a:prstGeom prst="rect">
            <a:avLst/>
          </a:prstGeom>
          <a:noFill/>
          <a:ln w="28575">
            <a:solidFill>
              <a:schemeClr val="tx1"/>
            </a:solidFill>
          </a:ln>
        </p:spPr>
        <p:txBody>
          <a:bodyPr wrap="square" rtlCol="0">
            <a:spAutoFit/>
          </a:bodyPr>
          <a:lstStyle/>
          <a:p>
            <a:pPr algn="ctr"/>
            <a:r>
              <a:rPr lang="en-US" sz="2800" dirty="0"/>
              <a:t> </a:t>
            </a:r>
            <a:r>
              <a:rPr lang="en-US" sz="2000" dirty="0" smtClean="0"/>
              <a:t>DO provenance metadata </a:t>
            </a:r>
            <a:endParaRPr lang="en-US" sz="2000" dirty="0"/>
          </a:p>
        </p:txBody>
      </p:sp>
      <p:sp>
        <p:nvSpPr>
          <p:cNvPr id="13" name="Rectangle 12"/>
          <p:cNvSpPr/>
          <p:nvPr/>
        </p:nvSpPr>
        <p:spPr>
          <a:xfrm>
            <a:off x="3469095" y="788062"/>
            <a:ext cx="4799068" cy="956169"/>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a:solidFill>
                  <a:schemeClr val="accent1">
                    <a:lumMod val="50000"/>
                  </a:schemeClr>
                </a:solidFill>
              </a:rPr>
              <a:t>D</a:t>
            </a:r>
            <a:r>
              <a:rPr lang="en-US" sz="2400" dirty="0" smtClean="0">
                <a:solidFill>
                  <a:schemeClr val="accent1">
                    <a:lumMod val="50000"/>
                  </a:schemeClr>
                </a:solidFill>
              </a:rPr>
              <a:t>ata Repositories</a:t>
            </a:r>
          </a:p>
        </p:txBody>
      </p:sp>
      <p:sp>
        <p:nvSpPr>
          <p:cNvPr id="37" name="Rectangle 36"/>
          <p:cNvSpPr/>
          <p:nvPr/>
        </p:nvSpPr>
        <p:spPr>
          <a:xfrm>
            <a:off x="648929" y="5674078"/>
            <a:ext cx="10894748" cy="1034264"/>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Practical </a:t>
            </a:r>
            <a:r>
              <a:rPr lang="en-US" sz="3200" dirty="0" smtClean="0">
                <a:solidFill>
                  <a:schemeClr val="tx1"/>
                </a:solidFill>
              </a:rPr>
              <a:t>Policies: </a:t>
            </a:r>
            <a:r>
              <a:rPr lang="en-US" sz="3200" dirty="0">
                <a:solidFill>
                  <a:schemeClr val="tx1"/>
                </a:solidFill>
              </a:rPr>
              <a:t>Manage data sets in a </a:t>
            </a:r>
            <a:r>
              <a:rPr lang="en-US" sz="3200" dirty="0" smtClean="0">
                <a:solidFill>
                  <a:schemeClr val="tx1"/>
                </a:solidFill>
              </a:rPr>
              <a:t>repository</a:t>
            </a:r>
            <a:endParaRPr lang="en-US" sz="3200" dirty="0">
              <a:solidFill>
                <a:schemeClr val="tx1"/>
              </a:solidFill>
            </a:endParaRPr>
          </a:p>
        </p:txBody>
      </p:sp>
      <p:cxnSp>
        <p:nvCxnSpPr>
          <p:cNvPr id="38" name="Straight Arrow Connector 37"/>
          <p:cNvCxnSpPr/>
          <p:nvPr/>
        </p:nvCxnSpPr>
        <p:spPr>
          <a:xfrm flipV="1">
            <a:off x="5887265" y="5180979"/>
            <a:ext cx="13760" cy="4930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2848734" y="2958018"/>
            <a:ext cx="2656696" cy="707886"/>
          </a:xfrm>
          <a:prstGeom prst="rect">
            <a:avLst/>
          </a:prstGeom>
          <a:noFill/>
          <a:ln w="28575">
            <a:solidFill>
              <a:schemeClr val="tx1"/>
            </a:solidFill>
          </a:ln>
        </p:spPr>
        <p:txBody>
          <a:bodyPr wrap="square" rtlCol="0">
            <a:spAutoFit/>
          </a:bodyPr>
          <a:lstStyle/>
          <a:p>
            <a:pPr algn="ctr"/>
            <a:r>
              <a:rPr lang="en-US" sz="2000" dirty="0" smtClean="0"/>
              <a:t>DO Naming &amp;  </a:t>
            </a:r>
            <a:r>
              <a:rPr lang="en-US" sz="2000" dirty="0"/>
              <a:t>descriptive </a:t>
            </a:r>
            <a:r>
              <a:rPr lang="en-US" sz="2000" dirty="0" smtClean="0"/>
              <a:t>metadata </a:t>
            </a:r>
            <a:endParaRPr lang="en-US" sz="2000" dirty="0"/>
          </a:p>
        </p:txBody>
      </p:sp>
      <p:sp>
        <p:nvSpPr>
          <p:cNvPr id="43" name="TextBox 42"/>
          <p:cNvSpPr txBox="1"/>
          <p:nvPr/>
        </p:nvSpPr>
        <p:spPr>
          <a:xfrm>
            <a:off x="2908362" y="3892129"/>
            <a:ext cx="2656696" cy="400110"/>
          </a:xfrm>
          <a:prstGeom prst="rect">
            <a:avLst/>
          </a:prstGeom>
          <a:noFill/>
          <a:ln w="28575">
            <a:solidFill>
              <a:schemeClr val="tx1"/>
            </a:solidFill>
          </a:ln>
        </p:spPr>
        <p:txBody>
          <a:bodyPr wrap="square" rtlCol="0">
            <a:spAutoFit/>
          </a:bodyPr>
          <a:lstStyle/>
          <a:p>
            <a:pPr algn="ctr"/>
            <a:r>
              <a:rPr lang="en-US" sz="2000" dirty="0" smtClean="0"/>
              <a:t>DO arrangement</a:t>
            </a:r>
            <a:endParaRPr lang="en-US" sz="2000" dirty="0"/>
          </a:p>
        </p:txBody>
      </p:sp>
      <p:sp>
        <p:nvSpPr>
          <p:cNvPr id="14" name="TextBox 13"/>
          <p:cNvSpPr txBox="1"/>
          <p:nvPr/>
        </p:nvSpPr>
        <p:spPr>
          <a:xfrm>
            <a:off x="5738418" y="3010460"/>
            <a:ext cx="5367306" cy="523220"/>
          </a:xfrm>
          <a:prstGeom prst="rect">
            <a:avLst/>
          </a:prstGeom>
          <a:noFill/>
          <a:ln w="28575">
            <a:solidFill>
              <a:schemeClr val="tx1"/>
            </a:solidFill>
          </a:ln>
        </p:spPr>
        <p:txBody>
          <a:bodyPr wrap="square" rtlCol="0">
            <a:spAutoFit/>
          </a:bodyPr>
          <a:lstStyle/>
          <a:p>
            <a:pPr algn="ctr"/>
            <a:r>
              <a:rPr lang="en-US" sz="2800" dirty="0"/>
              <a:t> </a:t>
            </a:r>
            <a:r>
              <a:rPr lang="en-US" sz="2000" dirty="0" smtClean="0"/>
              <a:t>DO representation &amp;</a:t>
            </a:r>
            <a:r>
              <a:rPr lang="en-US" sz="2000" dirty="0"/>
              <a:t> administrative</a:t>
            </a:r>
            <a:r>
              <a:rPr lang="en-US" sz="2000" dirty="0" smtClean="0"/>
              <a:t> metadata</a:t>
            </a:r>
            <a:endParaRPr lang="en-US" sz="2000" dirty="0"/>
          </a:p>
        </p:txBody>
      </p:sp>
      <p:sp>
        <p:nvSpPr>
          <p:cNvPr id="17" name="TextBox 16"/>
          <p:cNvSpPr txBox="1"/>
          <p:nvPr/>
        </p:nvSpPr>
        <p:spPr>
          <a:xfrm>
            <a:off x="5925468" y="4473074"/>
            <a:ext cx="3277526" cy="523220"/>
          </a:xfrm>
          <a:prstGeom prst="rect">
            <a:avLst/>
          </a:prstGeom>
          <a:noFill/>
          <a:ln w="28575">
            <a:solidFill>
              <a:schemeClr val="tx1"/>
            </a:solidFill>
          </a:ln>
        </p:spPr>
        <p:txBody>
          <a:bodyPr wrap="square" rtlCol="0">
            <a:spAutoFit/>
          </a:bodyPr>
          <a:lstStyle/>
          <a:p>
            <a:pPr algn="ctr"/>
            <a:r>
              <a:rPr lang="en-US" sz="2800" dirty="0"/>
              <a:t> </a:t>
            </a:r>
            <a:r>
              <a:rPr lang="en-US" sz="2000" dirty="0" smtClean="0"/>
              <a:t>DO access controls</a:t>
            </a:r>
            <a:endParaRPr lang="en-US" sz="2000" dirty="0"/>
          </a:p>
        </p:txBody>
      </p:sp>
      <p:sp>
        <p:nvSpPr>
          <p:cNvPr id="18" name="TextBox 17"/>
          <p:cNvSpPr txBox="1"/>
          <p:nvPr/>
        </p:nvSpPr>
        <p:spPr>
          <a:xfrm>
            <a:off x="5887265" y="3715546"/>
            <a:ext cx="5334205" cy="523220"/>
          </a:xfrm>
          <a:prstGeom prst="rect">
            <a:avLst/>
          </a:prstGeom>
          <a:noFill/>
          <a:ln w="28575">
            <a:solidFill>
              <a:schemeClr val="tx1"/>
            </a:solidFill>
          </a:ln>
        </p:spPr>
        <p:txBody>
          <a:bodyPr wrap="square" rtlCol="0">
            <a:spAutoFit/>
          </a:bodyPr>
          <a:lstStyle/>
          <a:p>
            <a:pPr algn="ctr"/>
            <a:r>
              <a:rPr lang="en-US" sz="2800" dirty="0"/>
              <a:t> </a:t>
            </a:r>
            <a:r>
              <a:rPr lang="en-US" sz="2000" dirty="0" smtClean="0"/>
              <a:t>DO retention</a:t>
            </a:r>
            <a:r>
              <a:rPr lang="en-US" sz="2000" dirty="0"/>
              <a:t>, disposition, </a:t>
            </a:r>
            <a:r>
              <a:rPr lang="en-US" sz="2000" dirty="0" smtClean="0"/>
              <a:t>integrity </a:t>
            </a:r>
            <a:endParaRPr lang="en-US" sz="2000" dirty="0"/>
          </a:p>
        </p:txBody>
      </p:sp>
      <p:cxnSp>
        <p:nvCxnSpPr>
          <p:cNvPr id="25" name="Straight Arrow Connector 24"/>
          <p:cNvCxnSpPr/>
          <p:nvPr/>
        </p:nvCxnSpPr>
        <p:spPr>
          <a:xfrm flipV="1">
            <a:off x="6004429" y="1605342"/>
            <a:ext cx="13760" cy="4930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2797727" y="1240406"/>
            <a:ext cx="591711" cy="18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Rounded Rectangle 18"/>
          <p:cNvSpPr/>
          <p:nvPr/>
        </p:nvSpPr>
        <p:spPr>
          <a:xfrm>
            <a:off x="10656630" y="4676688"/>
            <a:ext cx="1535370" cy="7980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a:t>
            </a:r>
          </a:p>
          <a:p>
            <a:pPr algn="ctr"/>
            <a:r>
              <a:rPr lang="en-US" dirty="0" smtClean="0"/>
              <a:t>manager</a:t>
            </a:r>
            <a:endParaRPr lang="en-US" dirty="0"/>
          </a:p>
        </p:txBody>
      </p:sp>
      <p:cxnSp>
        <p:nvCxnSpPr>
          <p:cNvPr id="20" name="Straight Arrow Connector 19"/>
          <p:cNvCxnSpPr/>
          <p:nvPr/>
        </p:nvCxnSpPr>
        <p:spPr>
          <a:xfrm flipV="1">
            <a:off x="11543677" y="4183590"/>
            <a:ext cx="13760" cy="4930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Flowchart: Predefined Process 3"/>
          <p:cNvSpPr/>
          <p:nvPr/>
        </p:nvSpPr>
        <p:spPr>
          <a:xfrm>
            <a:off x="9419302" y="632936"/>
            <a:ext cx="2620297" cy="1798247"/>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Any of these concepts might be defined as part of DFT</a:t>
            </a:r>
            <a:endParaRPr lang="en-US" dirty="0"/>
          </a:p>
        </p:txBody>
      </p:sp>
    </p:spTree>
    <p:extLst>
      <p:ext uri="{BB962C8B-B14F-4D97-AF65-F5344CB8AC3E}">
        <p14:creationId xmlns:p14="http://schemas.microsoft.com/office/powerpoint/2010/main" val="1188507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1723103" y="2591333"/>
            <a:ext cx="8527026" cy="2696876"/>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lumMod val="50000"/>
                  </a:schemeClr>
                </a:solidFill>
              </a:rPr>
              <a:t>Metadata Management</a:t>
            </a:r>
          </a:p>
          <a:p>
            <a:pPr algn="ctr"/>
            <a:endParaRPr lang="en-US" sz="2000" dirty="0">
              <a:solidFill>
                <a:schemeClr val="accent1">
                  <a:lumMod val="50000"/>
                </a:schemeClr>
              </a:solidFill>
            </a:endParaRPr>
          </a:p>
          <a:p>
            <a:pPr algn="ctr"/>
            <a:endParaRPr lang="en-US" sz="2000" dirty="0" smtClean="0">
              <a:solidFill>
                <a:schemeClr val="accent1">
                  <a:lumMod val="50000"/>
                </a:schemeClr>
              </a:solidFill>
            </a:endParaRPr>
          </a:p>
          <a:p>
            <a:pPr algn="ctr"/>
            <a:endParaRPr lang="en-US" sz="2000" dirty="0">
              <a:solidFill>
                <a:schemeClr val="accent1">
                  <a:lumMod val="50000"/>
                </a:schemeClr>
              </a:solidFill>
            </a:endParaRPr>
          </a:p>
          <a:p>
            <a:pPr algn="ctr"/>
            <a:endParaRPr lang="en-US" sz="2000" dirty="0" smtClean="0">
              <a:solidFill>
                <a:schemeClr val="accent1">
                  <a:lumMod val="50000"/>
                </a:schemeClr>
              </a:solidFill>
            </a:endParaRPr>
          </a:p>
          <a:p>
            <a:pPr algn="ctr"/>
            <a:endParaRPr lang="en-US" sz="2000" dirty="0">
              <a:solidFill>
                <a:schemeClr val="accent1">
                  <a:lumMod val="50000"/>
                </a:schemeClr>
              </a:solidFill>
            </a:endParaRPr>
          </a:p>
          <a:p>
            <a:pPr algn="ctr"/>
            <a:endParaRPr lang="en-US" sz="2000" dirty="0">
              <a:solidFill>
                <a:schemeClr val="accent1">
                  <a:lumMod val="50000"/>
                </a:schemeClr>
              </a:solidFill>
            </a:endParaRPr>
          </a:p>
        </p:txBody>
      </p:sp>
      <p:sp>
        <p:nvSpPr>
          <p:cNvPr id="12" name="Rectangle 11"/>
          <p:cNvSpPr/>
          <p:nvPr/>
        </p:nvSpPr>
        <p:spPr>
          <a:xfrm>
            <a:off x="96415" y="1221850"/>
            <a:ext cx="2617288" cy="801445"/>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50000"/>
                  </a:schemeClr>
                </a:solidFill>
              </a:rPr>
              <a:t>Metadata Types</a:t>
            </a:r>
            <a:endParaRPr lang="en-US" sz="2400" dirty="0">
              <a:solidFill>
                <a:schemeClr val="accent1">
                  <a:lumMod val="50000"/>
                </a:schemeClr>
              </a:solidFill>
            </a:endParaRPr>
          </a:p>
        </p:txBody>
      </p:sp>
      <p:sp>
        <p:nvSpPr>
          <p:cNvPr id="2" name="Title 1"/>
          <p:cNvSpPr>
            <a:spLocks noGrp="1"/>
          </p:cNvSpPr>
          <p:nvPr>
            <p:ph type="title"/>
          </p:nvPr>
        </p:nvSpPr>
        <p:spPr>
          <a:xfrm>
            <a:off x="307258" y="37511"/>
            <a:ext cx="10515600" cy="723627"/>
          </a:xfrm>
        </p:spPr>
        <p:txBody>
          <a:bodyPr>
            <a:normAutofit/>
          </a:bodyPr>
          <a:lstStyle/>
          <a:p>
            <a:pPr algn="ctr"/>
            <a:r>
              <a:rPr lang="en-US" sz="3600" dirty="0" smtClean="0"/>
              <a:t>Metadata Catalogs within the Data Lifecycle</a:t>
            </a:r>
            <a:endParaRPr lang="en-US" sz="3600" dirty="0"/>
          </a:p>
        </p:txBody>
      </p:sp>
      <p:sp>
        <p:nvSpPr>
          <p:cNvPr id="9" name="TextBox 8"/>
          <p:cNvSpPr txBox="1"/>
          <p:nvPr/>
        </p:nvSpPr>
        <p:spPr>
          <a:xfrm>
            <a:off x="2140747" y="3534201"/>
            <a:ext cx="1605865" cy="707886"/>
          </a:xfrm>
          <a:prstGeom prst="rect">
            <a:avLst/>
          </a:prstGeom>
          <a:noFill/>
          <a:ln w="28575">
            <a:solidFill>
              <a:schemeClr val="tx1"/>
            </a:solidFill>
          </a:ln>
        </p:spPr>
        <p:txBody>
          <a:bodyPr wrap="square" rtlCol="0">
            <a:spAutoFit/>
          </a:bodyPr>
          <a:lstStyle/>
          <a:p>
            <a:r>
              <a:rPr lang="en-US" sz="2000" dirty="0"/>
              <a:t>reserved </a:t>
            </a:r>
            <a:endParaRPr lang="en-US" sz="2000" dirty="0" smtClean="0"/>
          </a:p>
          <a:p>
            <a:r>
              <a:rPr lang="en-US" sz="2000" dirty="0" smtClean="0"/>
              <a:t>vocabularies</a:t>
            </a:r>
            <a:endParaRPr lang="en-US" sz="2000" dirty="0"/>
          </a:p>
        </p:txBody>
      </p:sp>
      <p:sp>
        <p:nvSpPr>
          <p:cNvPr id="10" name="TextBox 9"/>
          <p:cNvSpPr txBox="1"/>
          <p:nvPr/>
        </p:nvSpPr>
        <p:spPr>
          <a:xfrm>
            <a:off x="4097488" y="4582820"/>
            <a:ext cx="2167491" cy="523220"/>
          </a:xfrm>
          <a:prstGeom prst="rect">
            <a:avLst/>
          </a:prstGeom>
          <a:noFill/>
          <a:ln w="28575">
            <a:solidFill>
              <a:schemeClr val="tx1"/>
            </a:solidFill>
          </a:ln>
        </p:spPr>
        <p:txBody>
          <a:bodyPr wrap="square" rtlCol="0">
            <a:spAutoFit/>
          </a:bodyPr>
          <a:lstStyle/>
          <a:p>
            <a:r>
              <a:rPr lang="en-US" sz="2800" dirty="0"/>
              <a:t> </a:t>
            </a:r>
            <a:r>
              <a:rPr lang="en-US" sz="2000" dirty="0"/>
              <a:t>metadata </a:t>
            </a:r>
            <a:r>
              <a:rPr lang="en-US" sz="2000" dirty="0" smtClean="0"/>
              <a:t>schema </a:t>
            </a:r>
            <a:endParaRPr lang="en-US" sz="2000" dirty="0"/>
          </a:p>
        </p:txBody>
      </p:sp>
      <p:sp>
        <p:nvSpPr>
          <p:cNvPr id="13" name="Rectangle 12"/>
          <p:cNvSpPr/>
          <p:nvPr/>
        </p:nvSpPr>
        <p:spPr>
          <a:xfrm>
            <a:off x="3424850" y="1067126"/>
            <a:ext cx="4799068" cy="956169"/>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Metadata Registries/</a:t>
            </a:r>
          </a:p>
          <a:p>
            <a:pPr lvl="1" algn="ctr"/>
            <a:r>
              <a:rPr lang="en-US" sz="2400" dirty="0" smtClean="0">
                <a:solidFill>
                  <a:schemeClr val="accent1">
                    <a:lumMod val="50000"/>
                  </a:schemeClr>
                </a:solidFill>
              </a:rPr>
              <a:t>Directories/Catalogs</a:t>
            </a:r>
          </a:p>
        </p:txBody>
      </p:sp>
      <p:sp>
        <p:nvSpPr>
          <p:cNvPr id="37" name="Rectangle 36"/>
          <p:cNvSpPr/>
          <p:nvPr/>
        </p:nvSpPr>
        <p:spPr>
          <a:xfrm>
            <a:off x="648929" y="5825948"/>
            <a:ext cx="10894748" cy="882393"/>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Practical </a:t>
            </a:r>
            <a:r>
              <a:rPr lang="en-US" sz="3200" dirty="0" smtClean="0">
                <a:solidFill>
                  <a:schemeClr val="tx1"/>
                </a:solidFill>
              </a:rPr>
              <a:t>Policies: Manage Metadata Catalog</a:t>
            </a:r>
            <a:r>
              <a:rPr lang="en-US" sz="3200" dirty="0">
                <a:solidFill>
                  <a:schemeClr val="tx1"/>
                </a:solidFill>
              </a:rPr>
              <a:t> </a:t>
            </a:r>
            <a:r>
              <a:rPr lang="en-US" sz="3200" dirty="0" smtClean="0">
                <a:solidFill>
                  <a:schemeClr val="tx1"/>
                </a:solidFill>
              </a:rPr>
              <a:t> </a:t>
            </a:r>
            <a:endParaRPr lang="en-US" sz="3200" dirty="0">
              <a:solidFill>
                <a:schemeClr val="tx1"/>
              </a:solidFill>
            </a:endParaRPr>
          </a:p>
        </p:txBody>
      </p:sp>
      <p:cxnSp>
        <p:nvCxnSpPr>
          <p:cNvPr id="39" name="Straight Arrow Connector 38"/>
          <p:cNvCxnSpPr/>
          <p:nvPr/>
        </p:nvCxnSpPr>
        <p:spPr>
          <a:xfrm flipV="1">
            <a:off x="5927456" y="5243993"/>
            <a:ext cx="13686" cy="5819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900958" y="3425189"/>
            <a:ext cx="2656696" cy="707886"/>
          </a:xfrm>
          <a:prstGeom prst="rect">
            <a:avLst/>
          </a:prstGeom>
          <a:noFill/>
          <a:ln w="28575">
            <a:solidFill>
              <a:schemeClr val="tx1"/>
            </a:solidFill>
          </a:ln>
        </p:spPr>
        <p:txBody>
          <a:bodyPr wrap="square" rtlCol="0">
            <a:spAutoFit/>
          </a:bodyPr>
          <a:lstStyle/>
          <a:p>
            <a:r>
              <a:rPr lang="en-US" sz="2000" dirty="0" smtClean="0"/>
              <a:t>metadata </a:t>
            </a:r>
            <a:r>
              <a:rPr lang="en-US" sz="2000" dirty="0"/>
              <a:t>organization in </a:t>
            </a:r>
            <a:r>
              <a:rPr lang="en-US" sz="2000" dirty="0" smtClean="0"/>
              <a:t>tables</a:t>
            </a:r>
            <a:endParaRPr lang="en-US" sz="2000" dirty="0"/>
          </a:p>
        </p:txBody>
      </p:sp>
      <p:sp>
        <p:nvSpPr>
          <p:cNvPr id="43" name="TextBox 42"/>
          <p:cNvSpPr txBox="1"/>
          <p:nvPr/>
        </p:nvSpPr>
        <p:spPr>
          <a:xfrm>
            <a:off x="6895570" y="3413877"/>
            <a:ext cx="2656696" cy="1015663"/>
          </a:xfrm>
          <a:prstGeom prst="rect">
            <a:avLst/>
          </a:prstGeom>
          <a:noFill/>
          <a:ln w="28575">
            <a:solidFill>
              <a:schemeClr val="tx1"/>
            </a:solidFill>
          </a:ln>
        </p:spPr>
        <p:txBody>
          <a:bodyPr wrap="square" rtlCol="0">
            <a:spAutoFit/>
          </a:bodyPr>
          <a:lstStyle/>
          <a:p>
            <a:r>
              <a:rPr lang="en-US" sz="2000" dirty="0" smtClean="0"/>
              <a:t>metadata </a:t>
            </a:r>
            <a:r>
              <a:rPr lang="en-US" sz="2000" dirty="0"/>
              <a:t>properties (creation date, access control, ownership</a:t>
            </a:r>
            <a:r>
              <a:rPr lang="en-US" sz="2000" dirty="0" smtClean="0"/>
              <a:t>).</a:t>
            </a:r>
            <a:endParaRPr lang="en-US" sz="2000" dirty="0"/>
          </a:p>
        </p:txBody>
      </p:sp>
      <p:cxnSp>
        <p:nvCxnSpPr>
          <p:cNvPr id="47" name="Straight Arrow Connector 46"/>
          <p:cNvCxnSpPr/>
          <p:nvPr/>
        </p:nvCxnSpPr>
        <p:spPr>
          <a:xfrm flipV="1">
            <a:off x="5810698" y="1973721"/>
            <a:ext cx="13686" cy="5819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2713703" y="1545210"/>
            <a:ext cx="69746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0" name="Rectangle 49"/>
          <p:cNvSpPr/>
          <p:nvPr/>
        </p:nvSpPr>
        <p:spPr>
          <a:xfrm>
            <a:off x="9128166" y="1017552"/>
            <a:ext cx="2415511" cy="956169"/>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a:solidFill>
                  <a:schemeClr val="accent1">
                    <a:lumMod val="50000"/>
                  </a:schemeClr>
                </a:solidFill>
              </a:rPr>
              <a:t>D</a:t>
            </a:r>
            <a:r>
              <a:rPr lang="en-US" sz="2400" dirty="0" smtClean="0">
                <a:solidFill>
                  <a:schemeClr val="accent1">
                    <a:lumMod val="50000"/>
                  </a:schemeClr>
                </a:solidFill>
              </a:rPr>
              <a:t>ata Repositories</a:t>
            </a:r>
          </a:p>
        </p:txBody>
      </p:sp>
      <p:cxnSp>
        <p:nvCxnSpPr>
          <p:cNvPr id="51" name="Straight Arrow Connector 50"/>
          <p:cNvCxnSpPr>
            <a:endCxn id="50" idx="1"/>
          </p:cNvCxnSpPr>
          <p:nvPr/>
        </p:nvCxnSpPr>
        <p:spPr>
          <a:xfrm>
            <a:off x="8237604" y="1436198"/>
            <a:ext cx="890562" cy="59439"/>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9128166" y="4924839"/>
            <a:ext cx="1535370" cy="7980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a:t>
            </a:r>
          </a:p>
          <a:p>
            <a:pPr algn="ctr"/>
            <a:r>
              <a:rPr lang="en-US" dirty="0" smtClean="0"/>
              <a:t>manager</a:t>
            </a:r>
            <a:endParaRPr lang="en-US" dirty="0"/>
          </a:p>
        </p:txBody>
      </p:sp>
      <p:cxnSp>
        <p:nvCxnSpPr>
          <p:cNvPr id="18" name="Straight Arrow Connector 17"/>
          <p:cNvCxnSpPr/>
          <p:nvPr/>
        </p:nvCxnSpPr>
        <p:spPr>
          <a:xfrm flipV="1">
            <a:off x="10015213" y="4431741"/>
            <a:ext cx="13760" cy="4930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3724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62058" y="2102609"/>
            <a:ext cx="11987374" cy="3147753"/>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lumMod val="50000"/>
                  </a:schemeClr>
                </a:solidFill>
              </a:rPr>
              <a:t>Digital Object/Collection Management</a:t>
            </a:r>
          </a:p>
          <a:p>
            <a:pPr algn="ctr"/>
            <a:endParaRPr lang="en-US" sz="2000" dirty="0">
              <a:solidFill>
                <a:schemeClr val="accent1">
                  <a:lumMod val="50000"/>
                </a:schemeClr>
              </a:solidFill>
            </a:endParaRPr>
          </a:p>
          <a:p>
            <a:pPr algn="ctr"/>
            <a:endParaRPr lang="en-US" sz="2000" dirty="0" smtClean="0">
              <a:solidFill>
                <a:schemeClr val="accent1">
                  <a:lumMod val="50000"/>
                </a:schemeClr>
              </a:solidFill>
            </a:endParaRPr>
          </a:p>
          <a:p>
            <a:pPr algn="ctr"/>
            <a:endParaRPr lang="en-US" sz="2000" dirty="0">
              <a:solidFill>
                <a:schemeClr val="accent1">
                  <a:lumMod val="50000"/>
                </a:schemeClr>
              </a:solidFill>
            </a:endParaRPr>
          </a:p>
          <a:p>
            <a:pPr algn="ctr"/>
            <a:endParaRPr lang="en-US" sz="2000" dirty="0" smtClean="0">
              <a:solidFill>
                <a:schemeClr val="accent1">
                  <a:lumMod val="50000"/>
                </a:schemeClr>
              </a:solidFill>
            </a:endParaRPr>
          </a:p>
          <a:p>
            <a:pPr algn="ctr"/>
            <a:endParaRPr lang="en-US" sz="2000" dirty="0">
              <a:solidFill>
                <a:schemeClr val="accent1">
                  <a:lumMod val="50000"/>
                </a:schemeClr>
              </a:solidFill>
            </a:endParaRPr>
          </a:p>
          <a:p>
            <a:pPr algn="ctr"/>
            <a:endParaRPr lang="en-US" sz="2000" dirty="0" smtClean="0">
              <a:solidFill>
                <a:schemeClr val="accent1">
                  <a:lumMod val="50000"/>
                </a:schemeClr>
              </a:solidFill>
            </a:endParaRPr>
          </a:p>
          <a:p>
            <a:pPr algn="ctr"/>
            <a:endParaRPr lang="en-US" sz="2000" dirty="0">
              <a:solidFill>
                <a:schemeClr val="accent1">
                  <a:lumMod val="50000"/>
                </a:schemeClr>
              </a:solidFill>
            </a:endParaRPr>
          </a:p>
          <a:p>
            <a:pPr algn="ctr"/>
            <a:endParaRPr lang="en-US" sz="2000" dirty="0">
              <a:solidFill>
                <a:schemeClr val="accent1">
                  <a:lumMod val="50000"/>
                </a:schemeClr>
              </a:solidFill>
            </a:endParaRPr>
          </a:p>
        </p:txBody>
      </p:sp>
      <p:sp>
        <p:nvSpPr>
          <p:cNvPr id="12" name="Rectangle 11"/>
          <p:cNvSpPr/>
          <p:nvPr/>
        </p:nvSpPr>
        <p:spPr>
          <a:xfrm>
            <a:off x="386915" y="215252"/>
            <a:ext cx="2410812" cy="825818"/>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a:solidFill>
                  <a:schemeClr val="accent1">
                    <a:lumMod val="50000"/>
                  </a:schemeClr>
                </a:solidFill>
              </a:rPr>
              <a:t>D</a:t>
            </a:r>
            <a:r>
              <a:rPr lang="en-US" sz="2400" dirty="0" smtClean="0">
                <a:solidFill>
                  <a:schemeClr val="accent1">
                    <a:lumMod val="50000"/>
                  </a:schemeClr>
                </a:solidFill>
              </a:rPr>
              <a:t>ata Repository</a:t>
            </a:r>
            <a:endParaRPr lang="en-US" sz="2400" dirty="0">
              <a:solidFill>
                <a:schemeClr val="accent1">
                  <a:lumMod val="50000"/>
                </a:schemeClr>
              </a:solidFill>
            </a:endParaRPr>
          </a:p>
        </p:txBody>
      </p:sp>
      <p:sp>
        <p:nvSpPr>
          <p:cNvPr id="2" name="Title 1"/>
          <p:cNvSpPr>
            <a:spLocks noGrp="1"/>
          </p:cNvSpPr>
          <p:nvPr>
            <p:ph type="title"/>
          </p:nvPr>
        </p:nvSpPr>
        <p:spPr>
          <a:xfrm>
            <a:off x="307258" y="37511"/>
            <a:ext cx="10515600" cy="723627"/>
          </a:xfrm>
        </p:spPr>
        <p:txBody>
          <a:bodyPr>
            <a:normAutofit/>
          </a:bodyPr>
          <a:lstStyle/>
          <a:p>
            <a:pPr algn="ctr"/>
            <a:r>
              <a:rPr lang="en-US" sz="3600" dirty="0" smtClean="0"/>
              <a:t>Building Data Collections</a:t>
            </a:r>
            <a:endParaRPr lang="en-US" sz="3600" dirty="0"/>
          </a:p>
        </p:txBody>
      </p:sp>
      <p:sp>
        <p:nvSpPr>
          <p:cNvPr id="9" name="TextBox 8"/>
          <p:cNvSpPr txBox="1"/>
          <p:nvPr/>
        </p:nvSpPr>
        <p:spPr>
          <a:xfrm>
            <a:off x="789388" y="2985799"/>
            <a:ext cx="1605865" cy="1323439"/>
          </a:xfrm>
          <a:prstGeom prst="rect">
            <a:avLst/>
          </a:prstGeom>
          <a:noFill/>
          <a:ln w="28575">
            <a:solidFill>
              <a:schemeClr val="tx1"/>
            </a:solidFill>
          </a:ln>
        </p:spPr>
        <p:txBody>
          <a:bodyPr wrap="square" rtlCol="0">
            <a:spAutoFit/>
          </a:bodyPr>
          <a:lstStyle/>
          <a:p>
            <a:pPr algn="ctr"/>
            <a:r>
              <a:rPr lang="en-US" sz="2000" dirty="0" smtClean="0"/>
              <a:t>Generate PID for digital collection object</a:t>
            </a:r>
            <a:endParaRPr lang="en-US" sz="2000" dirty="0"/>
          </a:p>
        </p:txBody>
      </p:sp>
      <p:sp>
        <p:nvSpPr>
          <p:cNvPr id="10" name="TextBox 9"/>
          <p:cNvSpPr txBox="1"/>
          <p:nvPr/>
        </p:nvSpPr>
        <p:spPr>
          <a:xfrm>
            <a:off x="5589571" y="3706616"/>
            <a:ext cx="4522474" cy="830997"/>
          </a:xfrm>
          <a:prstGeom prst="rect">
            <a:avLst/>
          </a:prstGeom>
          <a:noFill/>
          <a:ln w="28575">
            <a:solidFill>
              <a:schemeClr val="tx1"/>
            </a:solidFill>
          </a:ln>
        </p:spPr>
        <p:txBody>
          <a:bodyPr wrap="square" rtlCol="0">
            <a:spAutoFit/>
          </a:bodyPr>
          <a:lstStyle/>
          <a:p>
            <a:pPr algn="ctr"/>
            <a:r>
              <a:rPr lang="en-US" sz="2800" dirty="0"/>
              <a:t> </a:t>
            </a:r>
            <a:r>
              <a:rPr lang="en-US" sz="2000" dirty="0" smtClean="0"/>
              <a:t>Collection  provenance metadata including data source for collection </a:t>
            </a:r>
            <a:endParaRPr lang="en-US" sz="2000" dirty="0"/>
          </a:p>
        </p:txBody>
      </p:sp>
      <p:sp>
        <p:nvSpPr>
          <p:cNvPr id="13" name="Rectangle 12"/>
          <p:cNvSpPr/>
          <p:nvPr/>
        </p:nvSpPr>
        <p:spPr>
          <a:xfrm>
            <a:off x="3469095" y="788062"/>
            <a:ext cx="4799068" cy="956169"/>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Collection Repositories</a:t>
            </a:r>
          </a:p>
        </p:txBody>
      </p:sp>
      <p:sp>
        <p:nvSpPr>
          <p:cNvPr id="37" name="Rectangle 36"/>
          <p:cNvSpPr/>
          <p:nvPr/>
        </p:nvSpPr>
        <p:spPr>
          <a:xfrm>
            <a:off x="648929" y="5674078"/>
            <a:ext cx="10894748" cy="1034264"/>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Practical </a:t>
            </a:r>
            <a:r>
              <a:rPr lang="en-US" sz="3200" dirty="0" smtClean="0">
                <a:solidFill>
                  <a:schemeClr val="tx1"/>
                </a:solidFill>
              </a:rPr>
              <a:t>Policies: Collection Building and Management</a:t>
            </a:r>
            <a:endParaRPr lang="en-US" sz="3200" dirty="0">
              <a:solidFill>
                <a:schemeClr val="tx1"/>
              </a:solidFill>
            </a:endParaRPr>
          </a:p>
        </p:txBody>
      </p:sp>
      <p:cxnSp>
        <p:nvCxnSpPr>
          <p:cNvPr id="38" name="Straight Arrow Connector 37"/>
          <p:cNvCxnSpPr/>
          <p:nvPr/>
        </p:nvCxnSpPr>
        <p:spPr>
          <a:xfrm flipV="1">
            <a:off x="5887265" y="5180979"/>
            <a:ext cx="13760" cy="4930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2709830" y="2960304"/>
            <a:ext cx="2656696" cy="1323439"/>
          </a:xfrm>
          <a:prstGeom prst="rect">
            <a:avLst/>
          </a:prstGeom>
          <a:noFill/>
          <a:ln w="28575">
            <a:solidFill>
              <a:schemeClr val="tx1"/>
            </a:solidFill>
          </a:ln>
        </p:spPr>
        <p:txBody>
          <a:bodyPr wrap="square" rtlCol="0">
            <a:spAutoFit/>
          </a:bodyPr>
          <a:lstStyle/>
          <a:p>
            <a:pPr algn="ctr"/>
            <a:r>
              <a:rPr lang="en-US" sz="2000" dirty="0" smtClean="0"/>
              <a:t>Collection Naming &amp;  </a:t>
            </a:r>
            <a:r>
              <a:rPr lang="en-US" sz="2000" dirty="0"/>
              <a:t>descriptive </a:t>
            </a:r>
            <a:r>
              <a:rPr lang="en-US" sz="2000" dirty="0" smtClean="0"/>
              <a:t>metadata including composition &amp; arrangement  </a:t>
            </a:r>
            <a:endParaRPr lang="en-US" sz="2000" dirty="0"/>
          </a:p>
        </p:txBody>
      </p:sp>
      <p:sp>
        <p:nvSpPr>
          <p:cNvPr id="14" name="TextBox 13"/>
          <p:cNvSpPr txBox="1"/>
          <p:nvPr/>
        </p:nvSpPr>
        <p:spPr>
          <a:xfrm>
            <a:off x="5565058" y="3005598"/>
            <a:ext cx="5840429" cy="523220"/>
          </a:xfrm>
          <a:prstGeom prst="rect">
            <a:avLst/>
          </a:prstGeom>
          <a:noFill/>
          <a:ln w="28575">
            <a:solidFill>
              <a:schemeClr val="tx1"/>
            </a:solidFill>
          </a:ln>
        </p:spPr>
        <p:txBody>
          <a:bodyPr wrap="square" rtlCol="0">
            <a:spAutoFit/>
          </a:bodyPr>
          <a:lstStyle/>
          <a:p>
            <a:pPr algn="ctr"/>
            <a:r>
              <a:rPr lang="en-US" sz="2800" dirty="0"/>
              <a:t> </a:t>
            </a:r>
            <a:r>
              <a:rPr lang="en-US" sz="2000" dirty="0" smtClean="0"/>
              <a:t>Collection representation &amp;</a:t>
            </a:r>
            <a:r>
              <a:rPr lang="en-US" sz="2000" dirty="0"/>
              <a:t> administrative</a:t>
            </a:r>
            <a:r>
              <a:rPr lang="en-US" sz="2000" dirty="0" smtClean="0"/>
              <a:t> metadata</a:t>
            </a:r>
            <a:endParaRPr lang="en-US" sz="2000" dirty="0"/>
          </a:p>
        </p:txBody>
      </p:sp>
      <p:sp>
        <p:nvSpPr>
          <p:cNvPr id="17" name="TextBox 16"/>
          <p:cNvSpPr txBox="1"/>
          <p:nvPr/>
        </p:nvSpPr>
        <p:spPr>
          <a:xfrm>
            <a:off x="4229866" y="4628546"/>
            <a:ext cx="3277526" cy="523220"/>
          </a:xfrm>
          <a:prstGeom prst="rect">
            <a:avLst/>
          </a:prstGeom>
          <a:noFill/>
          <a:ln w="28575">
            <a:solidFill>
              <a:schemeClr val="tx1"/>
            </a:solidFill>
          </a:ln>
        </p:spPr>
        <p:txBody>
          <a:bodyPr wrap="square" rtlCol="0">
            <a:spAutoFit/>
          </a:bodyPr>
          <a:lstStyle/>
          <a:p>
            <a:pPr algn="ctr"/>
            <a:r>
              <a:rPr lang="en-US" sz="2800" dirty="0"/>
              <a:t> </a:t>
            </a:r>
            <a:r>
              <a:rPr lang="en-US" sz="2000" dirty="0" smtClean="0"/>
              <a:t>Collection access controls</a:t>
            </a:r>
            <a:endParaRPr lang="en-US" sz="2000" dirty="0"/>
          </a:p>
        </p:txBody>
      </p:sp>
      <p:cxnSp>
        <p:nvCxnSpPr>
          <p:cNvPr id="25" name="Straight Arrow Connector 24"/>
          <p:cNvCxnSpPr/>
          <p:nvPr/>
        </p:nvCxnSpPr>
        <p:spPr>
          <a:xfrm flipV="1">
            <a:off x="6004429" y="1605342"/>
            <a:ext cx="13760" cy="4930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2807419" y="1041070"/>
            <a:ext cx="591711" cy="18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437922" y="1100279"/>
            <a:ext cx="2410812" cy="825818"/>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Metadata Repository</a:t>
            </a:r>
            <a:endParaRPr lang="en-US" sz="2400" dirty="0">
              <a:solidFill>
                <a:schemeClr val="accent1">
                  <a:lumMod val="50000"/>
                </a:schemeClr>
              </a:solidFill>
            </a:endParaRPr>
          </a:p>
        </p:txBody>
      </p:sp>
      <p:cxnSp>
        <p:nvCxnSpPr>
          <p:cNvPr id="21" name="Straight Arrow Connector 20"/>
          <p:cNvCxnSpPr/>
          <p:nvPr/>
        </p:nvCxnSpPr>
        <p:spPr>
          <a:xfrm>
            <a:off x="8338128" y="1184854"/>
            <a:ext cx="794737" cy="241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Oval 3"/>
          <p:cNvSpPr/>
          <p:nvPr/>
        </p:nvSpPr>
        <p:spPr>
          <a:xfrm>
            <a:off x="9261986" y="381065"/>
            <a:ext cx="2315497" cy="122427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a:solidFill>
                  <a:schemeClr val="accent1">
                    <a:lumMod val="50000"/>
                  </a:schemeClr>
                </a:solidFill>
              </a:rPr>
              <a:t>Data </a:t>
            </a:r>
            <a:r>
              <a:rPr lang="en-US" sz="2400" dirty="0" err="1" smtClean="0">
                <a:solidFill>
                  <a:schemeClr val="accent1">
                    <a:lumMod val="50000"/>
                  </a:schemeClr>
                </a:solidFill>
              </a:rPr>
              <a:t>Citationetc</a:t>
            </a:r>
            <a:r>
              <a:rPr lang="en-US" sz="2400" dirty="0" smtClean="0">
                <a:solidFill>
                  <a:schemeClr val="accent1">
                    <a:lumMod val="50000"/>
                  </a:schemeClr>
                </a:solidFill>
              </a:rPr>
              <a:t>…</a:t>
            </a:r>
            <a:endParaRPr lang="en-US" sz="2400" dirty="0">
              <a:solidFill>
                <a:schemeClr val="accent1">
                  <a:lumMod val="50000"/>
                </a:schemeClr>
              </a:solidFill>
            </a:endParaRPr>
          </a:p>
        </p:txBody>
      </p:sp>
      <p:sp>
        <p:nvSpPr>
          <p:cNvPr id="22" name="Rounded Rectangle 21"/>
          <p:cNvSpPr/>
          <p:nvPr/>
        </p:nvSpPr>
        <p:spPr>
          <a:xfrm>
            <a:off x="10656630" y="4676688"/>
            <a:ext cx="1535370" cy="7980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a:t>
            </a:r>
          </a:p>
          <a:p>
            <a:pPr algn="ctr"/>
            <a:r>
              <a:rPr lang="en-US" dirty="0" smtClean="0"/>
              <a:t>manager</a:t>
            </a:r>
            <a:endParaRPr lang="en-US" dirty="0"/>
          </a:p>
        </p:txBody>
      </p:sp>
      <p:cxnSp>
        <p:nvCxnSpPr>
          <p:cNvPr id="23" name="Straight Arrow Connector 22"/>
          <p:cNvCxnSpPr/>
          <p:nvPr/>
        </p:nvCxnSpPr>
        <p:spPr>
          <a:xfrm flipV="1">
            <a:off x="11543677" y="4183590"/>
            <a:ext cx="13760" cy="4930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0088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9837" y="766916"/>
            <a:ext cx="10515600" cy="1376823"/>
          </a:xfrm>
        </p:spPr>
        <p:txBody>
          <a:bodyPr/>
          <a:lstStyle/>
          <a:p>
            <a:r>
              <a:rPr lang="en-US" b="1" dirty="0"/>
              <a:t>Terminological Issues </a:t>
            </a:r>
            <a:endParaRPr lang="en-US" dirty="0"/>
          </a:p>
        </p:txBody>
      </p:sp>
      <p:sp>
        <p:nvSpPr>
          <p:cNvPr id="4" name="Text Placeholder 3"/>
          <p:cNvSpPr>
            <a:spLocks noGrp="1"/>
          </p:cNvSpPr>
          <p:nvPr>
            <p:ph type="body" idx="1"/>
          </p:nvPr>
        </p:nvSpPr>
        <p:spPr>
          <a:xfrm>
            <a:off x="949837" y="2819658"/>
            <a:ext cx="10515600" cy="764202"/>
          </a:xfrm>
        </p:spPr>
        <p:txBody>
          <a:bodyPr>
            <a:noAutofit/>
          </a:bodyPr>
          <a:lstStyle/>
          <a:p>
            <a:pPr algn="ctr"/>
            <a:r>
              <a:rPr lang="en-US" sz="2000" b="1" dirty="0" smtClean="0"/>
              <a:t>Community discussion and Better Definitions</a:t>
            </a:r>
          </a:p>
          <a:p>
            <a:r>
              <a:rPr lang="en-US" sz="2000" b="1" dirty="0" smtClean="0"/>
              <a:t>5 steps vocabulary process from scope &amp; requirements to tool building and population to:</a:t>
            </a:r>
          </a:p>
          <a:p>
            <a:endParaRPr lang="en-US" sz="2000" b="1" dirty="0"/>
          </a:p>
          <a:p>
            <a:pPr marL="457200" lvl="0" indent="-457200">
              <a:buFont typeface="+mj-lt"/>
              <a:buAutoNum type="arabicPeriod" startAt="3"/>
            </a:pPr>
            <a:r>
              <a:rPr lang="en-US" sz="2000" b="1" dirty="0">
                <a:solidFill>
                  <a:srgbClr val="FF0000"/>
                </a:solidFill>
              </a:rPr>
              <a:t>Focused Vocabulary Design Process and Community Agreement (at and after 3</a:t>
            </a:r>
            <a:r>
              <a:rPr lang="en-US" sz="2000" b="1" baseline="30000" dirty="0">
                <a:solidFill>
                  <a:srgbClr val="FF0000"/>
                </a:solidFill>
              </a:rPr>
              <a:t>rd</a:t>
            </a:r>
            <a:r>
              <a:rPr lang="en-US" sz="2000" b="1" dirty="0">
                <a:solidFill>
                  <a:srgbClr val="FF0000"/>
                </a:solidFill>
              </a:rPr>
              <a:t> Plenary)</a:t>
            </a:r>
          </a:p>
          <a:p>
            <a:pPr marL="457200" lvl="0" indent="-457200">
              <a:buFont typeface="+mj-lt"/>
              <a:buAutoNum type="arabicPeriod" startAt="3"/>
            </a:pPr>
            <a:r>
              <a:rPr lang="en-US" sz="2000" dirty="0">
                <a:solidFill>
                  <a:srgbClr val="FF0000"/>
                </a:solidFill>
              </a:rPr>
              <a:t>Refinement &amp; Maintenance (ongoing)</a:t>
            </a:r>
          </a:p>
          <a:p>
            <a:pPr marL="457200" lvl="0" indent="-457200">
              <a:buFont typeface="+mj-lt"/>
              <a:buAutoNum type="arabicPeriod" startAt="3"/>
            </a:pPr>
            <a:r>
              <a:rPr lang="en-US" sz="2000" dirty="0">
                <a:solidFill>
                  <a:srgbClr val="FF0000"/>
                </a:solidFill>
              </a:rPr>
              <a:t>Draft Vocabulary Publication and Review (4</a:t>
            </a:r>
            <a:r>
              <a:rPr lang="en-US" sz="2000" baseline="30000" dirty="0">
                <a:solidFill>
                  <a:srgbClr val="FF0000"/>
                </a:solidFill>
              </a:rPr>
              <a:t>th</a:t>
            </a:r>
            <a:r>
              <a:rPr lang="en-US" sz="2000" dirty="0">
                <a:solidFill>
                  <a:srgbClr val="FF0000"/>
                </a:solidFill>
              </a:rPr>
              <a:t> Plenary)</a:t>
            </a:r>
          </a:p>
          <a:p>
            <a:endParaRPr lang="en-US" sz="2000" b="1" dirty="0"/>
          </a:p>
        </p:txBody>
      </p:sp>
    </p:spTree>
    <p:extLst>
      <p:ext uri="{BB962C8B-B14F-4D97-AF65-F5344CB8AC3E}">
        <p14:creationId xmlns:p14="http://schemas.microsoft.com/office/powerpoint/2010/main" val="26022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557" y="50357"/>
            <a:ext cx="10515600" cy="1325563"/>
          </a:xfrm>
        </p:spPr>
        <p:txBody>
          <a:bodyPr/>
          <a:lstStyle/>
          <a:p>
            <a:r>
              <a:rPr lang="en-US" dirty="0" smtClean="0"/>
              <a:t>Still Relevant From P2 -  Vocabulary Analysis Process</a:t>
            </a:r>
            <a:endParaRPr lang="en-US" dirty="0"/>
          </a:p>
        </p:txBody>
      </p:sp>
      <p:sp>
        <p:nvSpPr>
          <p:cNvPr id="3" name="Content Placeholder 2"/>
          <p:cNvSpPr>
            <a:spLocks noGrp="1"/>
          </p:cNvSpPr>
          <p:nvPr>
            <p:ph idx="1"/>
          </p:nvPr>
        </p:nvSpPr>
        <p:spPr>
          <a:xfrm>
            <a:off x="838200" y="1375920"/>
            <a:ext cx="10860314" cy="5358988"/>
          </a:xfrm>
        </p:spPr>
        <p:txBody>
          <a:bodyPr>
            <a:normAutofit lnSpcReduction="10000"/>
          </a:bodyPr>
          <a:lstStyle/>
          <a:p>
            <a:r>
              <a:rPr lang="en-GB" dirty="0" smtClean="0">
                <a:solidFill>
                  <a:schemeClr val="tx2">
                    <a:lumMod val="75000"/>
                  </a:schemeClr>
                </a:solidFill>
              </a:rPr>
              <a:t>Identify </a:t>
            </a:r>
            <a:r>
              <a:rPr lang="en-GB" i="1" dirty="0" smtClean="0">
                <a:solidFill>
                  <a:schemeClr val="tx2">
                    <a:lumMod val="75000"/>
                  </a:schemeClr>
                </a:solidFill>
              </a:rPr>
              <a:t>concepts</a:t>
            </a:r>
            <a:r>
              <a:rPr lang="en-GB" dirty="0" smtClean="0">
                <a:solidFill>
                  <a:schemeClr val="tx2">
                    <a:lumMod val="75000"/>
                  </a:schemeClr>
                </a:solidFill>
              </a:rPr>
              <a:t> and </a:t>
            </a:r>
            <a:r>
              <a:rPr lang="en-GB" i="1" dirty="0" smtClean="0">
                <a:solidFill>
                  <a:schemeClr val="tx2">
                    <a:lumMod val="75000"/>
                  </a:schemeClr>
                </a:solidFill>
              </a:rPr>
              <a:t>concept relations </a:t>
            </a:r>
            <a:r>
              <a:rPr lang="en-GB" dirty="0" smtClean="0">
                <a:solidFill>
                  <a:schemeClr val="tx2">
                    <a:lumMod val="75000"/>
                  </a:schemeClr>
                </a:solidFill>
              </a:rPr>
              <a:t>implied by collected terms;</a:t>
            </a:r>
          </a:p>
          <a:p>
            <a:pPr lvl="1"/>
            <a:r>
              <a:rPr lang="en-US" dirty="0" smtClean="0">
                <a:solidFill>
                  <a:schemeClr val="tx2">
                    <a:lumMod val="75000"/>
                  </a:schemeClr>
                </a:solidFill>
              </a:rPr>
              <a:t>Analyze and model </a:t>
            </a:r>
            <a:r>
              <a:rPr lang="en-US" i="1" dirty="0" smtClean="0">
                <a:solidFill>
                  <a:schemeClr val="tx2">
                    <a:lumMod val="75000"/>
                  </a:schemeClr>
                </a:solidFill>
              </a:rPr>
              <a:t>concept systems</a:t>
            </a:r>
            <a:r>
              <a:rPr lang="en-US" dirty="0" smtClean="0">
                <a:solidFill>
                  <a:schemeClr val="tx2">
                    <a:lumMod val="75000"/>
                  </a:schemeClr>
                </a:solidFill>
              </a:rPr>
              <a:t> on the basis of identified concepts and concept relations that are used to understand a term and its referent</a:t>
            </a:r>
            <a:r>
              <a:rPr lang="en-GB" dirty="0" smtClean="0">
                <a:solidFill>
                  <a:schemeClr val="tx2">
                    <a:lumMod val="75000"/>
                  </a:schemeClr>
                </a:solidFill>
              </a:rPr>
              <a:t>;  </a:t>
            </a:r>
          </a:p>
          <a:p>
            <a:pPr lvl="1"/>
            <a:r>
              <a:rPr lang="en-GB" dirty="0" smtClean="0">
                <a:solidFill>
                  <a:schemeClr val="tx2">
                    <a:lumMod val="75000"/>
                  </a:schemeClr>
                </a:solidFill>
              </a:rPr>
              <a:t>Establishing representations of concept systems through </a:t>
            </a:r>
            <a:r>
              <a:rPr lang="en-GB" i="1" dirty="0" smtClean="0">
                <a:solidFill>
                  <a:schemeClr val="tx2">
                    <a:lumMod val="75000"/>
                  </a:schemeClr>
                </a:solidFill>
              </a:rPr>
              <a:t>concept diagrams</a:t>
            </a:r>
            <a:r>
              <a:rPr lang="en-GB" dirty="0" smtClean="0">
                <a:solidFill>
                  <a:schemeClr val="tx2">
                    <a:lumMod val="75000"/>
                  </a:schemeClr>
                </a:solidFill>
              </a:rPr>
              <a:t>; </a:t>
            </a:r>
          </a:p>
          <a:p>
            <a:pPr lvl="1"/>
            <a:r>
              <a:rPr lang="en-GB" dirty="0" smtClean="0">
                <a:solidFill>
                  <a:schemeClr val="tx2">
                    <a:lumMod val="75000"/>
                  </a:schemeClr>
                </a:solidFill>
              </a:rPr>
              <a:t>Craft concept-oriented </a:t>
            </a:r>
            <a:r>
              <a:rPr lang="en-GB" i="1" dirty="0" smtClean="0">
                <a:solidFill>
                  <a:schemeClr val="tx2">
                    <a:lumMod val="75000"/>
                  </a:schemeClr>
                </a:solidFill>
              </a:rPr>
              <a:t>definitions as a concept base</a:t>
            </a:r>
            <a:r>
              <a:rPr lang="en-GB" dirty="0" smtClean="0">
                <a:solidFill>
                  <a:schemeClr val="tx2">
                    <a:lumMod val="75000"/>
                  </a:schemeClr>
                </a:solidFill>
              </a:rPr>
              <a:t>; </a:t>
            </a:r>
            <a:endParaRPr lang="en-US" sz="2400" dirty="0" smtClean="0"/>
          </a:p>
          <a:p>
            <a:pPr lvl="2"/>
            <a:r>
              <a:rPr lang="en-US" dirty="0" smtClean="0"/>
              <a:t>Test arrangement in </a:t>
            </a:r>
            <a:r>
              <a:rPr lang="en-US" b="1" dirty="0" smtClean="0"/>
              <a:t>taxonomical class hierarchy(s)</a:t>
            </a:r>
          </a:p>
          <a:p>
            <a:pPr lvl="2"/>
            <a:r>
              <a:rPr lang="en-US" dirty="0" smtClean="0"/>
              <a:t>Add essential </a:t>
            </a:r>
            <a:r>
              <a:rPr lang="en-US" b="1" dirty="0" smtClean="0"/>
              <a:t>Properties/Attributes/slots to distinguish related concepts</a:t>
            </a:r>
            <a:endParaRPr lang="en-US" b="1" dirty="0"/>
          </a:p>
          <a:p>
            <a:pPr lvl="2"/>
            <a:r>
              <a:rPr lang="en-US" b="1" dirty="0" smtClean="0"/>
              <a:t>Link concepts via Relations</a:t>
            </a:r>
            <a:r>
              <a:rPr lang="en-US" dirty="0" smtClean="0"/>
              <a:t>…..etc.</a:t>
            </a:r>
            <a:endParaRPr lang="en-GB" dirty="0" smtClean="0">
              <a:solidFill>
                <a:schemeClr val="tx2">
                  <a:lumMod val="75000"/>
                </a:schemeClr>
              </a:solidFill>
            </a:endParaRPr>
          </a:p>
          <a:p>
            <a:pPr lvl="1"/>
            <a:r>
              <a:rPr lang="en-GB" dirty="0" smtClean="0">
                <a:solidFill>
                  <a:schemeClr val="tx2">
                    <a:lumMod val="75000"/>
                  </a:schemeClr>
                </a:solidFill>
              </a:rPr>
              <a:t>Associate a designated </a:t>
            </a:r>
            <a:r>
              <a:rPr lang="en-GB" i="1" dirty="0" smtClean="0">
                <a:solidFill>
                  <a:schemeClr val="tx2">
                    <a:lumMod val="75000"/>
                  </a:schemeClr>
                </a:solidFill>
              </a:rPr>
              <a:t>vocabulary</a:t>
            </a:r>
            <a:r>
              <a:rPr lang="en-GB" dirty="0" smtClean="0">
                <a:solidFill>
                  <a:schemeClr val="tx2">
                    <a:lumMod val="75000"/>
                  </a:schemeClr>
                </a:solidFill>
              </a:rPr>
              <a:t> term to each concept (in one or more languages); and,</a:t>
            </a:r>
          </a:p>
          <a:p>
            <a:pPr lvl="1"/>
            <a:r>
              <a:rPr lang="en-GB" dirty="0" smtClean="0">
                <a:solidFill>
                  <a:schemeClr val="tx2">
                    <a:lumMod val="75000"/>
                  </a:schemeClr>
                </a:solidFill>
              </a:rPr>
              <a:t>Document the vocabulary </a:t>
            </a:r>
            <a:r>
              <a:rPr lang="en-US" dirty="0" smtClean="0">
                <a:solidFill>
                  <a:schemeClr val="tx2">
                    <a:lumMod val="75000"/>
                  </a:schemeClr>
                </a:solidFill>
              </a:rPr>
              <a:t>in an agreed upon form, </a:t>
            </a:r>
          </a:p>
          <a:p>
            <a:pPr lvl="2"/>
            <a:r>
              <a:rPr lang="en-US" dirty="0" smtClean="0">
                <a:solidFill>
                  <a:schemeClr val="tx2">
                    <a:lumMod val="75000"/>
                  </a:schemeClr>
                </a:solidFill>
              </a:rPr>
              <a:t>perhaps starting as a structured glossary and support concept models</a:t>
            </a:r>
            <a:endParaRPr lang="en-US" dirty="0" smtClean="0"/>
          </a:p>
          <a:p>
            <a:pPr marL="0" indent="0">
              <a:buNone/>
            </a:pPr>
            <a:endParaRPr lang="en-US" b="1" dirty="0" smtClean="0"/>
          </a:p>
          <a:p>
            <a:pPr marL="0" indent="0">
              <a:buNone/>
            </a:pPr>
            <a:r>
              <a:rPr lang="en-US" dirty="0" smtClean="0"/>
              <a:t>     Adapted </a:t>
            </a:r>
            <a:r>
              <a:rPr lang="en-US" i="1" dirty="0" smtClean="0"/>
              <a:t>liberally</a:t>
            </a:r>
            <a:r>
              <a:rPr lang="en-US" dirty="0" smtClean="0"/>
              <a:t> from </a:t>
            </a:r>
            <a:r>
              <a:rPr lang="en-US" dirty="0" smtClean="0">
                <a:ea typeface="MS Mincho" panose="02020609040205080304" pitchFamily="49" charset="-128"/>
              </a:rPr>
              <a:t>ISO TC 37 Standards Basic Principles of Terminology</a:t>
            </a:r>
            <a:endParaRPr lang="en-US" dirty="0" smtClean="0"/>
          </a:p>
          <a:p>
            <a:pPr marL="0" indent="0">
              <a:buNone/>
            </a:pPr>
            <a:endParaRPr lang="en-US" dirty="0"/>
          </a:p>
        </p:txBody>
      </p:sp>
    </p:spTree>
    <p:extLst>
      <p:ext uri="{BB962C8B-B14F-4D97-AF65-F5344CB8AC3E}">
        <p14:creationId xmlns:p14="http://schemas.microsoft.com/office/powerpoint/2010/main" val="203264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p:cTn id="3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4" dur="500"/>
                                        <p:tgtEl>
                                          <p:spTgt spid="3">
                                            <p:txEl>
                                              <p:pRg st="8" end="8"/>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p:cTn id="3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9" dur="500"/>
                                        <p:tgtEl>
                                          <p:spTgt spid="3">
                                            <p:txEl>
                                              <p:pRg st="9" end="9"/>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 calcmode="lin" valueType="num">
                                      <p:cBhvr>
                                        <p:cTn id="4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014" y="22737"/>
            <a:ext cx="11225981" cy="876915"/>
          </a:xfrm>
          <a:solidFill>
            <a:srgbClr val="92D050"/>
          </a:solidFill>
        </p:spPr>
        <p:txBody>
          <a:bodyPr>
            <a:normAutofit/>
          </a:bodyPr>
          <a:lstStyle/>
          <a:p>
            <a:r>
              <a:rPr lang="en-US" sz="2400" dirty="0" smtClean="0"/>
              <a:t>Simple Vocab Entry Example from P2 illustrates taxonomy &amp; other relations, attributes etc.</a:t>
            </a:r>
            <a:endParaRPr lang="en-US" sz="2400" dirty="0"/>
          </a:p>
        </p:txBody>
      </p:sp>
      <p:sp>
        <p:nvSpPr>
          <p:cNvPr id="3" name="Content Placeholder 2"/>
          <p:cNvSpPr>
            <a:spLocks noGrp="1"/>
          </p:cNvSpPr>
          <p:nvPr>
            <p:ph idx="1"/>
          </p:nvPr>
        </p:nvSpPr>
        <p:spPr>
          <a:xfrm>
            <a:off x="277761" y="1023425"/>
            <a:ext cx="11914239" cy="4351338"/>
          </a:xfrm>
        </p:spPr>
        <p:txBody>
          <a:bodyPr>
            <a:normAutofit fontScale="70000" lnSpcReduction="20000"/>
          </a:bodyPr>
          <a:lstStyle/>
          <a:p>
            <a:r>
              <a:rPr lang="en-US" sz="3200" dirty="0" smtClean="0"/>
              <a:t>Data Object</a:t>
            </a:r>
            <a:endParaRPr lang="en-US" sz="3200" b="1" dirty="0" smtClean="0"/>
          </a:p>
          <a:p>
            <a:pPr lvl="1"/>
            <a:r>
              <a:rPr lang="en-US" sz="2800" dirty="0" smtClean="0"/>
              <a:t>Type of: Abstract Object (Taxonomy)</a:t>
            </a:r>
          </a:p>
          <a:p>
            <a:pPr lvl="1"/>
            <a:r>
              <a:rPr lang="en-US" sz="2800" dirty="0" smtClean="0"/>
              <a:t>Sub-types: digital object,……</a:t>
            </a:r>
          </a:p>
          <a:p>
            <a:r>
              <a:rPr lang="en-US" sz="2800" dirty="0" smtClean="0"/>
              <a:t>Definition: </a:t>
            </a:r>
            <a:r>
              <a:rPr lang="en-US" dirty="0"/>
              <a:t>n computer science, an object is any entity that can be manipulated by the commands of a programming language, such as a value, variable, function, or data structure. (With the later introduction of object oriented programming the same word, "object", refers to a particular instance of a class)</a:t>
            </a:r>
          </a:p>
          <a:p>
            <a:pPr lvl="1"/>
            <a:r>
              <a:rPr lang="en-US" dirty="0">
                <a:hlinkClick r:id="rId2"/>
              </a:rPr>
              <a:t>http://</a:t>
            </a:r>
            <a:r>
              <a:rPr lang="en-US" dirty="0" smtClean="0">
                <a:hlinkClick r:id="rId2"/>
              </a:rPr>
              <a:t>en.wikipedia.org/wiki/Data_object</a:t>
            </a:r>
            <a:endParaRPr lang="en-US" dirty="0" smtClean="0"/>
          </a:p>
          <a:p>
            <a:pPr lvl="1"/>
            <a:r>
              <a:rPr lang="en-US" sz="2400" dirty="0" smtClean="0"/>
              <a:t>Definition</a:t>
            </a:r>
            <a:r>
              <a:rPr lang="en-US" dirty="0" smtClean="0"/>
              <a:t> </a:t>
            </a:r>
            <a:r>
              <a:rPr lang="en-US" dirty="0"/>
              <a:t>2: a Data Object is a dataset</a:t>
            </a:r>
            <a:endParaRPr lang="en-US" sz="2400" dirty="0" smtClean="0"/>
          </a:p>
          <a:p>
            <a:r>
              <a:rPr lang="en-US" sz="3200" dirty="0" smtClean="0"/>
              <a:t>Equivalent terms (other languages) ...</a:t>
            </a:r>
          </a:p>
          <a:p>
            <a:r>
              <a:rPr lang="en-US" sz="3200" dirty="0" smtClean="0"/>
              <a:t>Attributes….metadata record with data object name, local ID, PID, representation info, checksum…..</a:t>
            </a:r>
          </a:p>
          <a:p>
            <a:r>
              <a:rPr lang="en-US" sz="3200" dirty="0" smtClean="0"/>
              <a:t>Relations a data element </a:t>
            </a:r>
            <a:r>
              <a:rPr lang="en-US" sz="3200" dirty="0" err="1" smtClean="0"/>
              <a:t>isPartof</a:t>
            </a:r>
            <a:r>
              <a:rPr lang="en-US" sz="3200" dirty="0" smtClean="0"/>
              <a:t> Data Object….</a:t>
            </a:r>
          </a:p>
          <a:p>
            <a:r>
              <a:rPr lang="en-US" sz="3200" dirty="0" smtClean="0"/>
              <a:t>Examples/Instances include: repository </a:t>
            </a:r>
            <a:r>
              <a:rPr lang="en-US" sz="3200" dirty="0"/>
              <a:t>metadata, data models, databases, tables, views, files, entities, columns, data elements, and attributes. </a:t>
            </a:r>
            <a:endParaRPr lang="en-US" sz="3200" dirty="0" smtClean="0"/>
          </a:p>
          <a:p>
            <a:r>
              <a:rPr lang="en-US" dirty="0" smtClean="0"/>
              <a:t>(Source </a:t>
            </a:r>
            <a:r>
              <a:rPr lang="en-US" dirty="0" smtClean="0">
                <a:hlinkClick r:id="rId3"/>
              </a:rPr>
              <a:t>http://www.indiana.edu/~dss/Services/Naming/nvgglossary.html</a:t>
            </a:r>
            <a:r>
              <a:rPr lang="en-US" dirty="0" smtClean="0"/>
              <a:t>)</a:t>
            </a:r>
          </a:p>
          <a:p>
            <a:endParaRPr lang="en-US" dirty="0"/>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277761" y="5218880"/>
            <a:ext cx="11786419" cy="1639120"/>
          </a:xfrm>
          <a:prstGeom prst="rect">
            <a:avLst/>
          </a:prstGeom>
        </p:spPr>
      </p:pic>
    </p:spTree>
    <p:extLst>
      <p:ext uri="{BB962C8B-B14F-4D97-AF65-F5344CB8AC3E}">
        <p14:creationId xmlns:p14="http://schemas.microsoft.com/office/powerpoint/2010/main" val="327181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6" end="6"/>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p:cTn id="3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7" end="7"/>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p:cTn id="3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arn(inVertical)">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barn(inVertical)">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0517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273" y="113243"/>
            <a:ext cx="11594692" cy="1035972"/>
          </a:xfrm>
          <a:solidFill>
            <a:srgbClr val="92D050"/>
          </a:solidFill>
        </p:spPr>
        <p:txBody>
          <a:bodyPr/>
          <a:lstStyle/>
          <a:p>
            <a:pPr algn="ctr"/>
            <a:r>
              <a:rPr lang="en-US" dirty="0" smtClean="0"/>
              <a:t>Topical Outline –is there more to define and richer ways to define it? </a:t>
            </a:r>
            <a:endParaRPr lang="en-US" dirty="0"/>
          </a:p>
        </p:txBody>
      </p:sp>
      <p:sp>
        <p:nvSpPr>
          <p:cNvPr id="3" name="Content Placeholder 2"/>
          <p:cNvSpPr>
            <a:spLocks noGrp="1"/>
          </p:cNvSpPr>
          <p:nvPr>
            <p:ph idx="1"/>
          </p:nvPr>
        </p:nvSpPr>
        <p:spPr>
          <a:xfrm>
            <a:off x="100779" y="1336511"/>
            <a:ext cx="5937073" cy="4643131"/>
          </a:xfrm>
        </p:spPr>
        <p:txBody>
          <a:bodyPr/>
          <a:lstStyle/>
          <a:p>
            <a:r>
              <a:rPr lang="en-US" dirty="0"/>
              <a:t>Broader </a:t>
            </a:r>
            <a:r>
              <a:rPr lang="en-US" dirty="0" smtClean="0"/>
              <a:t>View of </a:t>
            </a:r>
            <a:r>
              <a:rPr lang="en-US" dirty="0"/>
              <a:t>Data </a:t>
            </a:r>
            <a:r>
              <a:rPr lang="en-US" dirty="0" smtClean="0"/>
              <a:t>Processes</a:t>
            </a:r>
          </a:p>
          <a:p>
            <a:r>
              <a:rPr lang="en-US" dirty="0" smtClean="0"/>
              <a:t>Boarder WG and Data Concept View</a:t>
            </a:r>
          </a:p>
          <a:p>
            <a:pPr lvl="1"/>
            <a:r>
              <a:rPr lang="en-US" dirty="0" smtClean="0"/>
              <a:t>Automated policy driven definitions – example goal</a:t>
            </a:r>
          </a:p>
          <a:p>
            <a:pPr lvl="2"/>
            <a:r>
              <a:rPr lang="en-US" dirty="0"/>
              <a:t>To identify typical application scenarios for policies such as replication, preservation etc</a:t>
            </a:r>
            <a:r>
              <a:rPr lang="en-US" dirty="0" smtClean="0"/>
              <a:t>.</a:t>
            </a:r>
          </a:p>
          <a:p>
            <a:pPr lvl="1"/>
            <a:r>
              <a:rPr lang="en-US" dirty="0" smtClean="0"/>
              <a:t>Selective examples from </a:t>
            </a:r>
            <a:r>
              <a:rPr lang="en-US" dirty="0" smtClean="0"/>
              <a:t>metadata</a:t>
            </a:r>
          </a:p>
          <a:p>
            <a:pPr lvl="2"/>
            <a:r>
              <a:rPr lang="en-US" dirty="0" smtClean="0"/>
              <a:t>Is Web view of data important </a:t>
            </a:r>
            <a:r>
              <a:rPr lang="en-US" smtClean="0"/>
              <a:t>to include?</a:t>
            </a:r>
            <a:endParaRPr lang="en-US" dirty="0" smtClean="0"/>
          </a:p>
          <a:p>
            <a:r>
              <a:rPr lang="en-US" dirty="0" smtClean="0"/>
              <a:t>Better Vocabulary Development</a:t>
            </a:r>
          </a:p>
          <a:p>
            <a:pPr lvl="1"/>
            <a:r>
              <a:rPr lang="en-US" dirty="0" smtClean="0"/>
              <a:t>Recap from P2</a:t>
            </a:r>
          </a:p>
          <a:p>
            <a:pPr lvl="2"/>
            <a:r>
              <a:rPr lang="en-US" dirty="0" smtClean="0"/>
              <a:t>Taxonomies, relations, attributes</a:t>
            </a:r>
            <a:endParaRPr lang="en-US" dirty="0"/>
          </a:p>
        </p:txBody>
      </p:sp>
      <p:pic>
        <p:nvPicPr>
          <p:cNvPr id="4" name="Picture 3"/>
          <p:cNvPicPr>
            <a:picLocks noChangeAspect="1"/>
          </p:cNvPicPr>
          <p:nvPr/>
        </p:nvPicPr>
        <p:blipFill rotWithShape="1">
          <a:blip r:embed="rId2"/>
          <a:srcRect l="20944" t="23286" r="21020" b="1109"/>
          <a:stretch/>
        </p:blipFill>
        <p:spPr>
          <a:xfrm>
            <a:off x="6147619" y="1639484"/>
            <a:ext cx="5660078" cy="4989781"/>
          </a:xfrm>
          <a:prstGeom prst="rect">
            <a:avLst/>
          </a:prstGeom>
        </p:spPr>
      </p:pic>
      <p:sp>
        <p:nvSpPr>
          <p:cNvPr id="6" name="TextBox 5"/>
          <p:cNvSpPr txBox="1"/>
          <p:nvPr/>
        </p:nvSpPr>
        <p:spPr>
          <a:xfrm>
            <a:off x="7317697" y="1651747"/>
            <a:ext cx="1784555" cy="369332"/>
          </a:xfrm>
          <a:prstGeom prst="rect">
            <a:avLst/>
          </a:prstGeom>
          <a:noFill/>
        </p:spPr>
        <p:txBody>
          <a:bodyPr wrap="square" rtlCol="0">
            <a:spAutoFit/>
          </a:bodyPr>
          <a:lstStyle/>
          <a:p>
            <a:r>
              <a:rPr lang="en-US" dirty="0" smtClean="0"/>
              <a:t>Operational</a:t>
            </a:r>
            <a:endParaRPr lang="en-US" dirty="0"/>
          </a:p>
        </p:txBody>
      </p:sp>
      <p:sp>
        <p:nvSpPr>
          <p:cNvPr id="7" name="TextBox 6"/>
          <p:cNvSpPr txBox="1"/>
          <p:nvPr/>
        </p:nvSpPr>
        <p:spPr>
          <a:xfrm>
            <a:off x="6302477" y="3949965"/>
            <a:ext cx="1784555" cy="861774"/>
          </a:xfrm>
          <a:prstGeom prst="rect">
            <a:avLst/>
          </a:prstGeom>
          <a:noFill/>
        </p:spPr>
        <p:txBody>
          <a:bodyPr wrap="square" rtlCol="0">
            <a:spAutoFit/>
          </a:bodyPr>
          <a:lstStyle/>
          <a:p>
            <a:r>
              <a:rPr lang="en-US" dirty="0" smtClean="0"/>
              <a:t>Procedural</a:t>
            </a:r>
          </a:p>
          <a:p>
            <a:pPr marL="285750" indent="-285750">
              <a:buFont typeface="Arial" panose="020B0604020202020204" pitchFamily="34" charset="0"/>
              <a:buChar char="•"/>
            </a:pPr>
            <a:r>
              <a:rPr lang="en-US" sz="1600" dirty="0" smtClean="0"/>
              <a:t>Data curation</a:t>
            </a:r>
          </a:p>
          <a:p>
            <a:pPr marL="285750" indent="-285750">
              <a:buFont typeface="Arial" panose="020B0604020202020204" pitchFamily="34" charset="0"/>
              <a:buChar char="•"/>
            </a:pPr>
            <a:r>
              <a:rPr lang="en-US" sz="1600" dirty="0" smtClean="0"/>
              <a:t>registration</a:t>
            </a:r>
            <a:endParaRPr lang="en-US" sz="1600" dirty="0"/>
          </a:p>
        </p:txBody>
      </p:sp>
      <p:sp>
        <p:nvSpPr>
          <p:cNvPr id="8" name="TextBox 7"/>
          <p:cNvSpPr txBox="1"/>
          <p:nvPr/>
        </p:nvSpPr>
        <p:spPr>
          <a:xfrm>
            <a:off x="7870724" y="5979642"/>
            <a:ext cx="1784555" cy="369332"/>
          </a:xfrm>
          <a:prstGeom prst="rect">
            <a:avLst/>
          </a:prstGeom>
          <a:noFill/>
        </p:spPr>
        <p:txBody>
          <a:bodyPr wrap="square" rtlCol="0">
            <a:spAutoFit/>
          </a:bodyPr>
          <a:lstStyle/>
          <a:p>
            <a:r>
              <a:rPr lang="en-US" dirty="0" smtClean="0"/>
              <a:t>Unclassified</a:t>
            </a:r>
            <a:endParaRPr lang="en-US" dirty="0"/>
          </a:p>
        </p:txBody>
      </p:sp>
      <p:sp>
        <p:nvSpPr>
          <p:cNvPr id="9" name="TextBox 8"/>
          <p:cNvSpPr txBox="1"/>
          <p:nvPr/>
        </p:nvSpPr>
        <p:spPr>
          <a:xfrm>
            <a:off x="9512708" y="2996387"/>
            <a:ext cx="1784555" cy="369332"/>
          </a:xfrm>
          <a:prstGeom prst="rect">
            <a:avLst/>
          </a:prstGeom>
          <a:noFill/>
        </p:spPr>
        <p:txBody>
          <a:bodyPr wrap="square" rtlCol="0">
            <a:spAutoFit/>
          </a:bodyPr>
          <a:lstStyle/>
          <a:p>
            <a:r>
              <a:rPr lang="en-US" dirty="0" smtClean="0"/>
              <a:t>Organizational</a:t>
            </a:r>
            <a:endParaRPr lang="en-US" dirty="0"/>
          </a:p>
        </p:txBody>
      </p:sp>
      <p:sp>
        <p:nvSpPr>
          <p:cNvPr id="10" name="TextBox 9"/>
          <p:cNvSpPr txBox="1"/>
          <p:nvPr/>
        </p:nvSpPr>
        <p:spPr>
          <a:xfrm>
            <a:off x="10884310" y="4371596"/>
            <a:ext cx="1307690" cy="338554"/>
          </a:xfrm>
          <a:prstGeom prst="rect">
            <a:avLst/>
          </a:prstGeom>
          <a:noFill/>
        </p:spPr>
        <p:txBody>
          <a:bodyPr wrap="square" rtlCol="0">
            <a:spAutoFit/>
          </a:bodyPr>
          <a:lstStyle/>
          <a:p>
            <a:r>
              <a:rPr lang="en-US" sz="1600" dirty="0" smtClean="0"/>
              <a:t>Aggregations</a:t>
            </a:r>
            <a:endParaRPr lang="en-US" sz="1600" dirty="0"/>
          </a:p>
        </p:txBody>
      </p:sp>
    </p:spTree>
    <p:extLst>
      <p:ext uri="{BB962C8B-B14F-4D97-AF65-F5344CB8AC3E}">
        <p14:creationId xmlns:p14="http://schemas.microsoft.com/office/powerpoint/2010/main" val="1926498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Vocabulary Design Process &amp; Vocabulary Qualities</a:t>
            </a:r>
            <a:endParaRPr lang="en-US" dirty="0"/>
          </a:p>
        </p:txBody>
      </p:sp>
      <p:sp>
        <p:nvSpPr>
          <p:cNvPr id="3" name="Content Placeholder 2"/>
          <p:cNvSpPr>
            <a:spLocks noGrp="1"/>
          </p:cNvSpPr>
          <p:nvPr>
            <p:ph idx="1"/>
          </p:nvPr>
        </p:nvSpPr>
        <p:spPr/>
        <p:txBody>
          <a:bodyPr>
            <a:normAutofit/>
          </a:bodyPr>
          <a:lstStyle/>
          <a:p>
            <a:r>
              <a:rPr lang="en-US" dirty="0" smtClean="0"/>
              <a:t>Both analysis and design may employ conceptual modeling to capture </a:t>
            </a:r>
            <a:r>
              <a:rPr lang="en-US" dirty="0"/>
              <a:t>the </a:t>
            </a:r>
            <a:r>
              <a:rPr lang="en-US" dirty="0" smtClean="0"/>
              <a:t>essential meaning </a:t>
            </a:r>
            <a:r>
              <a:rPr lang="en-US" dirty="0"/>
              <a:t>and structure of </a:t>
            </a:r>
            <a:r>
              <a:rPr lang="en-US" dirty="0" smtClean="0"/>
              <a:t>the descriptions of the vocabulary.</a:t>
            </a:r>
          </a:p>
          <a:p>
            <a:r>
              <a:rPr lang="en-US" dirty="0" smtClean="0"/>
              <a:t>The product of this is some form of conceptual model.</a:t>
            </a:r>
          </a:p>
          <a:p>
            <a:r>
              <a:rPr lang="en-US" dirty="0" smtClean="0"/>
              <a:t>Desired Qualities</a:t>
            </a:r>
          </a:p>
          <a:p>
            <a:pPr marL="838200" lvl="1" indent="-381000">
              <a:lnSpc>
                <a:spcPct val="80000"/>
              </a:lnSpc>
              <a:buFontTx/>
              <a:buAutoNum type="arabicPeriod"/>
            </a:pPr>
            <a:r>
              <a:rPr lang="en-GB" dirty="0" smtClean="0"/>
              <a:t>Adequate capture of content intuitions, expressed by domain experts,</a:t>
            </a:r>
          </a:p>
          <a:p>
            <a:pPr marL="1295400" lvl="2" indent="-381000">
              <a:lnSpc>
                <a:spcPct val="80000"/>
              </a:lnSpc>
              <a:buFontTx/>
              <a:buAutoNum type="arabicPeriod"/>
            </a:pPr>
            <a:r>
              <a:rPr lang="en-GB" dirty="0" smtClean="0"/>
              <a:t> in an understandable forms</a:t>
            </a:r>
          </a:p>
          <a:p>
            <a:pPr marL="1295400" lvl="2" indent="-381000">
              <a:lnSpc>
                <a:spcPct val="80000"/>
              </a:lnSpc>
              <a:buFontTx/>
              <a:buAutoNum type="arabicPeriod"/>
            </a:pPr>
            <a:r>
              <a:rPr lang="en-GB" dirty="0" smtClean="0"/>
              <a:t>includes details on  constraining descriptions</a:t>
            </a:r>
          </a:p>
          <a:p>
            <a:pPr marL="1295400" lvl="2" indent="-381000">
              <a:lnSpc>
                <a:spcPct val="80000"/>
              </a:lnSpc>
              <a:buFontTx/>
              <a:buAutoNum type="arabicPeriod"/>
            </a:pPr>
            <a:r>
              <a:rPr lang="en-GB" dirty="0" smtClean="0"/>
              <a:t>Uses well defined relations, taxonomic and others</a:t>
            </a:r>
          </a:p>
          <a:p>
            <a:pPr marL="1295400" lvl="2" indent="-381000">
              <a:lnSpc>
                <a:spcPct val="80000"/>
              </a:lnSpc>
              <a:buFontTx/>
              <a:buAutoNum type="arabicPeriod"/>
            </a:pPr>
            <a:r>
              <a:rPr lang="en-GB" dirty="0" smtClean="0"/>
              <a:t>Illustrate with examples</a:t>
            </a:r>
            <a:endParaRPr lang="en-GB" dirty="0"/>
          </a:p>
          <a:p>
            <a:pPr marL="914400" lvl="1" indent="-457200">
              <a:lnSpc>
                <a:spcPct val="80000"/>
              </a:lnSpc>
              <a:buFontTx/>
              <a:buAutoNum type="arabicPeriod"/>
            </a:pPr>
            <a:r>
              <a:rPr lang="en-GB" dirty="0"/>
              <a:t>Rigorous – stands up to rational analysis</a:t>
            </a:r>
          </a:p>
          <a:p>
            <a:pPr marL="914400" lvl="1" indent="-457200">
              <a:lnSpc>
                <a:spcPct val="80000"/>
              </a:lnSpc>
              <a:buFontTx/>
              <a:buAutoNum type="arabicPeriod"/>
            </a:pPr>
            <a:r>
              <a:rPr lang="en-GB" dirty="0"/>
              <a:t>Minimally redundant - no unintended </a:t>
            </a:r>
            <a:r>
              <a:rPr lang="en-GB" dirty="0" smtClean="0"/>
              <a:t>synonyms</a:t>
            </a:r>
            <a:endParaRPr lang="en-GB" dirty="0"/>
          </a:p>
        </p:txBody>
      </p:sp>
    </p:spTree>
    <p:extLst>
      <p:ext uri="{BB962C8B-B14F-4D97-AF65-F5344CB8AC3E}">
        <p14:creationId xmlns:p14="http://schemas.microsoft.com/office/powerpoint/2010/main" val="1782237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780" y="45206"/>
            <a:ext cx="10515600" cy="990147"/>
          </a:xfrm>
        </p:spPr>
        <p:txBody>
          <a:bodyPr/>
          <a:lstStyle/>
          <a:p>
            <a:pPr algn="ctr"/>
            <a:r>
              <a:rPr lang="en-US" dirty="0" smtClean="0"/>
              <a:t>Overview of Term Development</a:t>
            </a:r>
            <a:endParaRPr lang="en-US" dirty="0"/>
          </a:p>
        </p:txBody>
      </p:sp>
      <p:sp>
        <p:nvSpPr>
          <p:cNvPr id="4" name="Rectangle 3"/>
          <p:cNvSpPr/>
          <p:nvPr/>
        </p:nvSpPr>
        <p:spPr>
          <a:xfrm>
            <a:off x="301263" y="5122706"/>
            <a:ext cx="4141455" cy="1477328"/>
          </a:xfrm>
          <a:prstGeom prst="rect">
            <a:avLst/>
          </a:prstGeom>
          <a:noFill/>
        </p:spPr>
        <p:txBody>
          <a:bodyPr wrap="none" lIns="91440" tIns="45720" rIns="91440" bIns="45720">
            <a:spAutoFit/>
          </a:bodyPr>
          <a:lstStyle/>
          <a:p>
            <a:r>
              <a:rPr lang="en-US" b="1" dirty="0" smtClean="0"/>
              <a:t>Starter</a:t>
            </a:r>
            <a:r>
              <a:rPr lang="en-US" dirty="0" smtClean="0"/>
              <a:t> </a:t>
            </a:r>
            <a:r>
              <a:rPr lang="en-US" dirty="0"/>
              <a:t>areas and items </a:t>
            </a:r>
            <a:r>
              <a:rPr lang="en-US" dirty="0" smtClean="0"/>
              <a:t>:</a:t>
            </a:r>
            <a:endParaRPr lang="en-US" sz="1600" dirty="0"/>
          </a:p>
          <a:p>
            <a:pPr lvl="1"/>
            <a:r>
              <a:rPr lang="en-US" dirty="0"/>
              <a:t>Persistent Identifiers (PIDs and </a:t>
            </a:r>
            <a:r>
              <a:rPr lang="en-US" dirty="0" smtClean="0"/>
              <a:t>types</a:t>
            </a:r>
            <a:r>
              <a:rPr lang="en-US" dirty="0"/>
              <a:t>)</a:t>
            </a:r>
            <a:endParaRPr lang="en-US" sz="1600" dirty="0"/>
          </a:p>
          <a:p>
            <a:pPr lvl="1"/>
            <a:r>
              <a:rPr lang="en-US" dirty="0"/>
              <a:t>Digital Object - Data Object</a:t>
            </a:r>
            <a:endParaRPr lang="en-US" sz="1600" dirty="0"/>
          </a:p>
          <a:p>
            <a:pPr lvl="1"/>
            <a:r>
              <a:rPr lang="en-US" dirty="0"/>
              <a:t>Collection - Data Set - Aggregation</a:t>
            </a:r>
            <a:endParaRPr lang="en-US" sz="1600" dirty="0"/>
          </a:p>
          <a:p>
            <a:r>
              <a:rPr lang="en-US" dirty="0"/>
              <a:t>Repository (Registries and related </a:t>
            </a:r>
            <a:r>
              <a:rPr lang="en-US" dirty="0" smtClean="0"/>
              <a:t>Policies)</a:t>
            </a:r>
            <a:endParaRPr lang="en-US" sz="7200" b="0" cap="none" spc="0" dirty="0">
              <a:ln w="0"/>
              <a:solidFill>
                <a:schemeClr val="accent1"/>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rotWithShape="1">
          <a:blip r:embed="rId2"/>
          <a:srcRect l="7916" t="25447" r="14151" b="8928"/>
          <a:stretch/>
        </p:blipFill>
        <p:spPr>
          <a:xfrm>
            <a:off x="59515" y="1082151"/>
            <a:ext cx="3826686" cy="3816420"/>
          </a:xfrm>
          <a:prstGeom prst="rect">
            <a:avLst/>
          </a:prstGeom>
        </p:spPr>
      </p:pic>
      <p:sp>
        <p:nvSpPr>
          <p:cNvPr id="6" name="Rectangle 5"/>
          <p:cNvSpPr/>
          <p:nvPr/>
        </p:nvSpPr>
        <p:spPr>
          <a:xfrm>
            <a:off x="301263" y="326500"/>
            <a:ext cx="1474186" cy="1200329"/>
          </a:xfrm>
          <a:prstGeom prst="rect">
            <a:avLst/>
          </a:prstGeom>
          <a:noFill/>
        </p:spPr>
        <p:txBody>
          <a:bodyPr wrap="none" lIns="91440" tIns="45720" rIns="91440" bIns="45720">
            <a:spAutoFit/>
          </a:bodyPr>
          <a:lstStyle/>
          <a:p>
            <a:r>
              <a:rPr lang="en-US" b="1" dirty="0" smtClean="0"/>
              <a:t>Scope</a:t>
            </a:r>
          </a:p>
          <a:p>
            <a:r>
              <a:rPr lang="en-US" dirty="0" smtClean="0"/>
              <a:t>Terms from</a:t>
            </a:r>
          </a:p>
          <a:p>
            <a:r>
              <a:rPr lang="en-US" b="0" cap="none" spc="0" dirty="0" smtClean="0">
                <a:ln w="0"/>
                <a:solidFill>
                  <a:schemeClr val="accent1"/>
                </a:solidFill>
                <a:effectLst>
                  <a:outerShdw blurRad="38100" dist="25400" dir="5400000" algn="ctr" rotWithShape="0">
                    <a:srgbClr val="6E747A">
                      <a:alpha val="43000"/>
                    </a:srgbClr>
                  </a:outerShdw>
                </a:effectLst>
              </a:rPr>
              <a:t>Model Papers</a:t>
            </a:r>
          </a:p>
          <a:p>
            <a:r>
              <a:rPr lang="en-US" dirty="0" smtClean="0">
                <a:ln w="0"/>
                <a:solidFill>
                  <a:schemeClr val="accent1"/>
                </a:solidFill>
                <a:effectLst>
                  <a:outerShdw blurRad="38100" dist="25400" dir="5400000" algn="ctr" rotWithShape="0">
                    <a:srgbClr val="6E747A">
                      <a:alpha val="43000"/>
                    </a:srgbClr>
                  </a:outerShdw>
                </a:effectLst>
              </a:rPr>
              <a:t>Placed In </a:t>
            </a:r>
            <a:r>
              <a:rPr lang="en-US" b="1" dirty="0" smtClean="0">
                <a:ln w="0"/>
                <a:solidFill>
                  <a:schemeClr val="accent1"/>
                </a:solidFill>
                <a:effectLst>
                  <a:outerShdw blurRad="38100" dist="25400" dir="5400000" algn="ctr" rotWithShape="0">
                    <a:srgbClr val="6E747A">
                      <a:alpha val="43000"/>
                    </a:srgbClr>
                  </a:outerShdw>
                </a:effectLst>
              </a:rPr>
              <a:t>Tool</a:t>
            </a:r>
            <a:endParaRPr lang="en-US" b="1"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1642195261"/>
              </p:ext>
            </p:extLst>
          </p:nvPr>
        </p:nvGraphicFramePr>
        <p:xfrm>
          <a:off x="4718258" y="1173187"/>
          <a:ext cx="5050708" cy="2213737"/>
        </p:xfrm>
        <a:graphic>
          <a:graphicData uri="http://schemas.openxmlformats.org/drawingml/2006/table">
            <a:tbl>
              <a:tblPr firstRow="1" firstCol="1" bandRow="1">
                <a:tableStyleId>{5C22544A-7EE6-4342-B048-85BDC9FD1C3A}</a:tableStyleId>
              </a:tblPr>
              <a:tblGrid>
                <a:gridCol w="1327355"/>
                <a:gridCol w="3723353"/>
              </a:tblGrid>
              <a:tr h="1792468">
                <a:tc>
                  <a:txBody>
                    <a:bodyPr/>
                    <a:lstStyle/>
                    <a:p>
                      <a:pPr marL="0" marR="0">
                        <a:lnSpc>
                          <a:spcPct val="107000"/>
                        </a:lnSpc>
                        <a:spcBef>
                          <a:spcPts val="0"/>
                        </a:spcBef>
                        <a:spcAft>
                          <a:spcPts val="800"/>
                        </a:spcAft>
                      </a:pPr>
                      <a:r>
                        <a:rPr lang="en-US" sz="1800" dirty="0">
                          <a:effectLst/>
                        </a:rPr>
                        <a:t>Digital </a:t>
                      </a:r>
                      <a:r>
                        <a:rPr lang="en-US" sz="1800" dirty="0" smtClean="0">
                          <a:effectLst/>
                        </a:rPr>
                        <a:t>Object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800" b="1" kern="1200" dirty="0" smtClean="0">
                          <a:solidFill>
                            <a:schemeClr val="lt1"/>
                          </a:solidFill>
                          <a:effectLst/>
                          <a:latin typeface="+mn-lt"/>
                          <a:ea typeface="+mn-ea"/>
                          <a:cs typeface="+mn-cs"/>
                        </a:rPr>
                        <a:t>A </a:t>
                      </a:r>
                      <a:r>
                        <a:rPr lang="en-US" sz="1800" b="1" i="1" kern="1200" dirty="0" smtClean="0">
                          <a:solidFill>
                            <a:schemeClr val="lt1"/>
                          </a:solidFill>
                          <a:effectLst/>
                          <a:latin typeface="+mn-lt"/>
                          <a:ea typeface="+mn-ea"/>
                          <a:cs typeface="+mn-cs"/>
                        </a:rPr>
                        <a:t>digital object</a:t>
                      </a:r>
                      <a:r>
                        <a:rPr lang="en-US" sz="1800" b="1" kern="1200" dirty="0" smtClean="0">
                          <a:solidFill>
                            <a:schemeClr val="lt1"/>
                          </a:solidFill>
                          <a:effectLst/>
                          <a:latin typeface="+mn-lt"/>
                          <a:ea typeface="+mn-ea"/>
                          <a:cs typeface="+mn-cs"/>
                        </a:rPr>
                        <a:t> is composed of structured sequence of bits/bytes. As an object it is named. This bit sequence can be identified &amp; accessed by a unique and persistent identifier or by use of referencing attributes describing its properties.</a:t>
                      </a:r>
                    </a:p>
                    <a:p>
                      <a:pPr marL="0" marR="0">
                        <a:lnSpc>
                          <a:spcPct val="107000"/>
                        </a:lnSpc>
                        <a:spcBef>
                          <a:spcPts val="0"/>
                        </a:spcBef>
                        <a:spcAft>
                          <a:spcPts val="8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ight Arrow 8"/>
          <p:cNvSpPr/>
          <p:nvPr/>
        </p:nvSpPr>
        <p:spPr>
          <a:xfrm rot="19760008">
            <a:off x="2125636" y="3622769"/>
            <a:ext cx="2984881" cy="71871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Defs</a:t>
            </a:r>
            <a:r>
              <a:rPr lang="en-US" dirty="0" smtClean="0"/>
              <a:t> &amp; Refinement</a:t>
            </a:r>
            <a:endParaRPr lang="en-US" dirty="0"/>
          </a:p>
        </p:txBody>
      </p:sp>
      <p:sp>
        <p:nvSpPr>
          <p:cNvPr id="11" name="TextBox 10"/>
          <p:cNvSpPr txBox="1"/>
          <p:nvPr/>
        </p:nvSpPr>
        <p:spPr>
          <a:xfrm>
            <a:off x="10014663" y="1806279"/>
            <a:ext cx="1932038" cy="646331"/>
          </a:xfrm>
          <a:prstGeom prst="rect">
            <a:avLst/>
          </a:prstGeom>
          <a:solidFill>
            <a:srgbClr val="92D050"/>
          </a:solidFill>
        </p:spPr>
        <p:txBody>
          <a:bodyPr wrap="square" rtlCol="0">
            <a:spAutoFit/>
          </a:bodyPr>
          <a:lstStyle/>
          <a:p>
            <a:r>
              <a:rPr lang="en-US" b="1" dirty="0"/>
              <a:t>Analysis and Revision </a:t>
            </a:r>
            <a:r>
              <a:rPr lang="en-US" b="1" dirty="0" smtClean="0"/>
              <a:t>Process</a:t>
            </a:r>
            <a:endParaRPr lang="en-US" dirty="0"/>
          </a:p>
        </p:txBody>
      </p:sp>
      <p:pic>
        <p:nvPicPr>
          <p:cNvPr id="12" name="Picture 11"/>
          <p:cNvPicPr>
            <a:picLocks noChangeAspect="1"/>
          </p:cNvPicPr>
          <p:nvPr/>
        </p:nvPicPr>
        <p:blipFill rotWithShape="1">
          <a:blip r:embed="rId3"/>
          <a:srcRect l="20111" t="23168" r="18940" b="10452"/>
          <a:stretch/>
        </p:blipFill>
        <p:spPr>
          <a:xfrm>
            <a:off x="4634736" y="3359686"/>
            <a:ext cx="3438272" cy="3440424"/>
          </a:xfrm>
          <a:prstGeom prst="rect">
            <a:avLst/>
          </a:prstGeom>
        </p:spPr>
      </p:pic>
      <p:sp>
        <p:nvSpPr>
          <p:cNvPr id="13" name="Left-Right Arrow 12"/>
          <p:cNvSpPr/>
          <p:nvPr/>
        </p:nvSpPr>
        <p:spPr>
          <a:xfrm>
            <a:off x="3707665" y="2129445"/>
            <a:ext cx="1017585" cy="315310"/>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rved Down Arrow 13"/>
          <p:cNvSpPr/>
          <p:nvPr/>
        </p:nvSpPr>
        <p:spPr>
          <a:xfrm rot="4099234">
            <a:off x="5203067" y="3098479"/>
            <a:ext cx="1131969" cy="522414"/>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10234324" y="465000"/>
            <a:ext cx="1492716" cy="923330"/>
          </a:xfrm>
          <a:prstGeom prst="rect">
            <a:avLst/>
          </a:prstGeom>
          <a:noFill/>
          <a:ln>
            <a:solidFill>
              <a:srgbClr val="FF0000"/>
            </a:solidFill>
          </a:ln>
        </p:spPr>
        <p:txBody>
          <a:bodyPr wrap="none" lIns="91440" tIns="45720" rIns="91440" bIns="45720">
            <a:spAutoFit/>
          </a:bodyPr>
          <a:lstStyle/>
          <a:p>
            <a:r>
              <a:rPr lang="en-US" b="1" dirty="0" smtClean="0"/>
              <a:t>Getting </a:t>
            </a:r>
            <a:r>
              <a:rPr lang="en-US" b="1" dirty="0" err="1" smtClean="0"/>
              <a:t>Defs</a:t>
            </a:r>
            <a:r>
              <a:rPr lang="en-US" b="1" dirty="0" smtClean="0"/>
              <a:t> </a:t>
            </a:r>
          </a:p>
          <a:p>
            <a:r>
              <a:rPr lang="en-US" b="1" dirty="0" smtClean="0"/>
              <a:t>organized for </a:t>
            </a:r>
          </a:p>
          <a:p>
            <a:r>
              <a:rPr lang="en-US" b="1" dirty="0" smtClean="0"/>
              <a:t>review</a:t>
            </a:r>
          </a:p>
        </p:txBody>
      </p:sp>
      <p:pic>
        <p:nvPicPr>
          <p:cNvPr id="3" name="Picture 2"/>
          <p:cNvPicPr>
            <a:picLocks noChangeAspect="1"/>
          </p:cNvPicPr>
          <p:nvPr/>
        </p:nvPicPr>
        <p:blipFill rotWithShape="1">
          <a:blip r:embed="rId4"/>
          <a:srcRect l="20081" t="23084" r="32258" b="10182"/>
          <a:stretch/>
        </p:blipFill>
        <p:spPr>
          <a:xfrm>
            <a:off x="8265026" y="3417576"/>
            <a:ext cx="3938596" cy="3440424"/>
          </a:xfrm>
          <a:prstGeom prst="rect">
            <a:avLst/>
          </a:prstGeom>
        </p:spPr>
      </p:pic>
      <p:sp>
        <p:nvSpPr>
          <p:cNvPr id="7" name="Right Arrow 6"/>
          <p:cNvSpPr/>
          <p:nvPr/>
        </p:nvSpPr>
        <p:spPr>
          <a:xfrm>
            <a:off x="8119241" y="4776952"/>
            <a:ext cx="457200" cy="345754"/>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0187" y="2125992"/>
            <a:ext cx="2123767" cy="2031325"/>
          </a:xfrm>
          <a:prstGeom prst="rect">
            <a:avLst/>
          </a:prstGeom>
          <a:solidFill>
            <a:schemeClr val="accent6">
              <a:lumMod val="60000"/>
              <a:lumOff val="40000"/>
            </a:schemeClr>
          </a:solidFill>
        </p:spPr>
        <p:txBody>
          <a:bodyPr wrap="square" rtlCol="0">
            <a:spAutoFit/>
          </a:bodyPr>
          <a:lstStyle/>
          <a:p>
            <a:r>
              <a:rPr lang="en-US" dirty="0" smtClean="0"/>
              <a:t>Term Definition Tool prototyped and </a:t>
            </a:r>
            <a:r>
              <a:rPr lang="en-US" dirty="0"/>
              <a:t>developed at </a:t>
            </a:r>
            <a:r>
              <a:rPr lang="de-DE" dirty="0"/>
              <a:t>Rechenzentrum Garching (RZG) der </a:t>
            </a:r>
            <a:r>
              <a:rPr lang="de-DE" dirty="0" smtClean="0"/>
              <a:t>Max-Planck-Gesellschaft</a:t>
            </a:r>
            <a:endParaRPr lang="en-US" dirty="0"/>
          </a:p>
        </p:txBody>
      </p:sp>
    </p:spTree>
    <p:extLst>
      <p:ext uri="{BB962C8B-B14F-4D97-AF65-F5344CB8AC3E}">
        <p14:creationId xmlns:p14="http://schemas.microsoft.com/office/powerpoint/2010/main" val="3035110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7395" y="34743"/>
            <a:ext cx="10515600" cy="1325563"/>
          </a:xfrm>
        </p:spPr>
        <p:txBody>
          <a:bodyPr/>
          <a:lstStyle/>
          <a:p>
            <a:r>
              <a:rPr lang="en-US" dirty="0" smtClean="0"/>
              <a:t>Conceptual Spaces</a:t>
            </a:r>
            <a:endParaRPr lang="en-US" dirty="0"/>
          </a:p>
        </p:txBody>
      </p:sp>
      <p:grpSp>
        <p:nvGrpSpPr>
          <p:cNvPr id="5" name="Canvas 10"/>
          <p:cNvGrpSpPr/>
          <p:nvPr/>
        </p:nvGrpSpPr>
        <p:grpSpPr>
          <a:xfrm>
            <a:off x="-264917" y="1222889"/>
            <a:ext cx="8276897" cy="5825613"/>
            <a:chOff x="0" y="0"/>
            <a:chExt cx="5949950" cy="5991225"/>
          </a:xfrm>
        </p:grpSpPr>
        <p:sp>
          <p:nvSpPr>
            <p:cNvPr id="6" name="Rectangle 5"/>
            <p:cNvSpPr/>
            <p:nvPr/>
          </p:nvSpPr>
          <p:spPr>
            <a:xfrm>
              <a:off x="0" y="0"/>
              <a:ext cx="5949950" cy="5991225"/>
            </a:xfrm>
            <a:prstGeom prst="rect">
              <a:avLst/>
            </a:prstGeom>
          </p:spPr>
        </p:sp>
        <p:sp>
          <p:nvSpPr>
            <p:cNvPr id="7" name="Text Box 1"/>
            <p:cNvSpPr txBox="1"/>
            <p:nvPr/>
          </p:nvSpPr>
          <p:spPr>
            <a:xfrm>
              <a:off x="2361225" y="2189140"/>
              <a:ext cx="546735" cy="466725"/>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digital</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object</a:t>
              </a:r>
              <a:endParaRPr lang="en-US" sz="1200">
                <a:effectLst/>
                <a:latin typeface="Times New Roman" panose="02020603050405020304" pitchFamily="18" charset="0"/>
                <a:ea typeface="Times New Roman" panose="02020603050405020304" pitchFamily="18" charset="0"/>
              </a:endParaRPr>
            </a:p>
          </p:txBody>
        </p:sp>
        <p:sp>
          <p:nvSpPr>
            <p:cNvPr id="8" name="Text Box 2"/>
            <p:cNvSpPr txBox="1"/>
            <p:nvPr/>
          </p:nvSpPr>
          <p:spPr>
            <a:xfrm>
              <a:off x="561000" y="1884340"/>
              <a:ext cx="561975" cy="466725"/>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bit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stream</a:t>
              </a:r>
              <a:endParaRPr lang="en-US" sz="1200">
                <a:effectLst/>
                <a:latin typeface="Times New Roman" panose="02020603050405020304" pitchFamily="18" charset="0"/>
                <a:ea typeface="Times New Roman" panose="02020603050405020304" pitchFamily="18" charset="0"/>
              </a:endParaRPr>
            </a:p>
          </p:txBody>
        </p:sp>
        <p:sp>
          <p:nvSpPr>
            <p:cNvPr id="9" name="Text Box 3"/>
            <p:cNvSpPr txBox="1"/>
            <p:nvPr/>
          </p:nvSpPr>
          <p:spPr>
            <a:xfrm>
              <a:off x="513375" y="2808265"/>
              <a:ext cx="647065" cy="628650"/>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instance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of a bit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stream</a:t>
              </a:r>
              <a:endParaRPr lang="en-US" sz="1200">
                <a:effectLst/>
                <a:latin typeface="Times New Roman" panose="02020603050405020304" pitchFamily="18" charset="0"/>
                <a:ea typeface="Times New Roman" panose="02020603050405020304" pitchFamily="18" charset="0"/>
              </a:endParaRPr>
            </a:p>
          </p:txBody>
        </p:sp>
        <p:sp>
          <p:nvSpPr>
            <p:cNvPr id="10" name="Text Box 5"/>
            <p:cNvSpPr txBox="1"/>
            <p:nvPr/>
          </p:nvSpPr>
          <p:spPr>
            <a:xfrm>
              <a:off x="4104300" y="2170090"/>
              <a:ext cx="586105" cy="466725"/>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service</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object</a:t>
              </a:r>
              <a:endParaRPr lang="en-US" sz="1200">
                <a:effectLst/>
                <a:latin typeface="Times New Roman" panose="02020603050405020304" pitchFamily="18" charset="0"/>
                <a:ea typeface="Times New Roman" panose="02020603050405020304" pitchFamily="18" charset="0"/>
              </a:endParaRPr>
            </a:p>
          </p:txBody>
        </p:sp>
        <p:sp>
          <p:nvSpPr>
            <p:cNvPr id="11" name="Text Box 7"/>
            <p:cNvSpPr txBox="1"/>
            <p:nvPr/>
          </p:nvSpPr>
          <p:spPr>
            <a:xfrm>
              <a:off x="4009050" y="2741590"/>
              <a:ext cx="949960" cy="466725"/>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informational</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object</a:t>
              </a:r>
              <a:endParaRPr lang="en-US" sz="1200">
                <a:effectLst/>
                <a:latin typeface="Times New Roman" panose="02020603050405020304" pitchFamily="18" charset="0"/>
                <a:ea typeface="Times New Roman" panose="02020603050405020304" pitchFamily="18" charset="0"/>
              </a:endParaRPr>
            </a:p>
          </p:txBody>
        </p:sp>
        <p:sp>
          <p:nvSpPr>
            <p:cNvPr id="12" name="Text Box 8"/>
            <p:cNvSpPr txBox="1"/>
            <p:nvPr/>
          </p:nvSpPr>
          <p:spPr>
            <a:xfrm>
              <a:off x="2208825" y="3475016"/>
              <a:ext cx="848995" cy="306410"/>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aggregation</a:t>
              </a:r>
              <a:endParaRPr lang="en-US" sz="1200" dirty="0">
                <a:effectLst/>
                <a:latin typeface="Times New Roman" panose="02020603050405020304" pitchFamily="18" charset="0"/>
                <a:ea typeface="Times New Roman" panose="02020603050405020304" pitchFamily="18" charset="0"/>
              </a:endParaRPr>
            </a:p>
          </p:txBody>
        </p:sp>
        <p:cxnSp>
          <p:nvCxnSpPr>
            <p:cNvPr id="13" name="Straight Arrow Connector 12"/>
            <p:cNvCxnSpPr>
              <a:stCxn id="14" idx="1"/>
              <a:endCxn id="7" idx="3"/>
            </p:cNvCxnSpPr>
            <p:nvPr/>
          </p:nvCxnSpPr>
          <p:spPr>
            <a:xfrm flipH="1">
              <a:off x="2907960" y="1832588"/>
              <a:ext cx="1234440" cy="5899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4"/>
            <p:cNvSpPr txBox="1"/>
            <p:nvPr/>
          </p:nvSpPr>
          <p:spPr>
            <a:xfrm>
              <a:off x="4142400" y="1599225"/>
              <a:ext cx="530860" cy="466725"/>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data</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object</a:t>
              </a:r>
              <a:endParaRPr lang="en-US" sz="1200">
                <a:effectLst/>
                <a:latin typeface="Times New Roman" panose="02020603050405020304" pitchFamily="18" charset="0"/>
                <a:ea typeface="Times New Roman" panose="02020603050405020304" pitchFamily="18" charset="0"/>
              </a:endParaRPr>
            </a:p>
          </p:txBody>
        </p:sp>
        <p:cxnSp>
          <p:nvCxnSpPr>
            <p:cNvPr id="15" name="Straight Arrow Connector 14"/>
            <p:cNvCxnSpPr>
              <a:stCxn id="11" idx="1"/>
              <a:endCxn id="7" idx="3"/>
            </p:cNvCxnSpPr>
            <p:nvPr/>
          </p:nvCxnSpPr>
          <p:spPr>
            <a:xfrm flipH="1" flipV="1">
              <a:off x="2907960" y="2422503"/>
              <a:ext cx="1101090" cy="552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1"/>
              <a:endCxn id="7" idx="3"/>
            </p:cNvCxnSpPr>
            <p:nvPr/>
          </p:nvCxnSpPr>
          <p:spPr>
            <a:xfrm flipH="1">
              <a:off x="2907960" y="2403453"/>
              <a:ext cx="1196340" cy="19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2"/>
            <p:cNvSpPr txBox="1"/>
            <p:nvPr/>
          </p:nvSpPr>
          <p:spPr>
            <a:xfrm>
              <a:off x="3542325" y="1742100"/>
              <a:ext cx="414655" cy="305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is_a</a:t>
              </a:r>
              <a:endParaRPr lang="en-US" sz="1200">
                <a:effectLst/>
                <a:latin typeface="Times New Roman" panose="02020603050405020304" pitchFamily="18" charset="0"/>
                <a:ea typeface="Times New Roman" panose="02020603050405020304" pitchFamily="18" charset="0"/>
              </a:endParaRPr>
            </a:p>
          </p:txBody>
        </p:sp>
        <p:sp>
          <p:nvSpPr>
            <p:cNvPr id="18" name="Text Box 2"/>
            <p:cNvSpPr txBox="1"/>
            <p:nvPr/>
          </p:nvSpPr>
          <p:spPr>
            <a:xfrm>
              <a:off x="3618525" y="2351700"/>
              <a:ext cx="414655"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is_a</a:t>
              </a:r>
              <a:endParaRPr lang="en-US" sz="1200">
                <a:effectLst/>
                <a:latin typeface="Times New Roman" panose="02020603050405020304" pitchFamily="18" charset="0"/>
                <a:ea typeface="Times New Roman" panose="02020603050405020304" pitchFamily="18" charset="0"/>
              </a:endParaRPr>
            </a:p>
          </p:txBody>
        </p:sp>
        <p:sp>
          <p:nvSpPr>
            <p:cNvPr id="19" name="Text Box 2"/>
            <p:cNvSpPr txBox="1"/>
            <p:nvPr/>
          </p:nvSpPr>
          <p:spPr>
            <a:xfrm>
              <a:off x="3494700" y="2856525"/>
              <a:ext cx="414655"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is_a</a:t>
              </a:r>
              <a:endParaRPr lang="en-US" sz="1200">
                <a:effectLst/>
                <a:latin typeface="Times New Roman" panose="02020603050405020304" pitchFamily="18" charset="0"/>
                <a:ea typeface="Times New Roman" panose="02020603050405020304" pitchFamily="18" charset="0"/>
              </a:endParaRPr>
            </a:p>
          </p:txBody>
        </p:sp>
        <p:cxnSp>
          <p:nvCxnSpPr>
            <p:cNvPr id="20" name="Straight Arrow Connector 19"/>
            <p:cNvCxnSpPr>
              <a:stCxn id="7" idx="2"/>
              <a:endCxn id="12" idx="0"/>
            </p:cNvCxnSpPr>
            <p:nvPr/>
          </p:nvCxnSpPr>
          <p:spPr>
            <a:xfrm flipH="1">
              <a:off x="2633323" y="2655865"/>
              <a:ext cx="1270" cy="8191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 Box 2"/>
            <p:cNvSpPr txBox="1"/>
            <p:nvPr/>
          </p:nvSpPr>
          <p:spPr>
            <a:xfrm>
              <a:off x="2570775" y="3056550"/>
              <a:ext cx="756285"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is_part_of</a:t>
              </a:r>
              <a:endParaRPr lang="en-US" sz="1200">
                <a:effectLst/>
                <a:latin typeface="Times New Roman" panose="02020603050405020304" pitchFamily="18" charset="0"/>
                <a:ea typeface="Times New Roman" panose="02020603050405020304" pitchFamily="18" charset="0"/>
              </a:endParaRPr>
            </a:p>
          </p:txBody>
        </p:sp>
        <p:cxnSp>
          <p:nvCxnSpPr>
            <p:cNvPr id="22" name="Straight Arrow Connector 21"/>
            <p:cNvCxnSpPr>
              <a:stCxn id="7" idx="1"/>
              <a:endCxn id="8" idx="3"/>
            </p:cNvCxnSpPr>
            <p:nvPr/>
          </p:nvCxnSpPr>
          <p:spPr>
            <a:xfrm flipH="1" flipV="1">
              <a:off x="1122975" y="2117703"/>
              <a:ext cx="123825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2"/>
            <p:cNvSpPr txBox="1"/>
            <p:nvPr/>
          </p:nvSpPr>
          <p:spPr>
            <a:xfrm>
              <a:off x="1408725" y="1999275"/>
              <a:ext cx="507365"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has_a</a:t>
              </a:r>
              <a:endParaRPr lang="en-US" sz="1200">
                <a:effectLst/>
                <a:latin typeface="Times New Roman" panose="02020603050405020304" pitchFamily="18" charset="0"/>
                <a:ea typeface="Times New Roman" panose="02020603050405020304" pitchFamily="18" charset="0"/>
              </a:endParaRPr>
            </a:p>
          </p:txBody>
        </p:sp>
        <p:cxnSp>
          <p:nvCxnSpPr>
            <p:cNvPr id="24" name="Straight Arrow Connector 23"/>
            <p:cNvCxnSpPr>
              <a:stCxn id="8" idx="2"/>
              <a:endCxn id="9" idx="0"/>
            </p:cNvCxnSpPr>
            <p:nvPr/>
          </p:nvCxnSpPr>
          <p:spPr>
            <a:xfrm flipH="1">
              <a:off x="836908" y="2351065"/>
              <a:ext cx="508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2"/>
            <p:cNvSpPr txBox="1"/>
            <p:nvPr/>
          </p:nvSpPr>
          <p:spPr>
            <a:xfrm>
              <a:off x="789600" y="2418375"/>
              <a:ext cx="756285"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has_many</a:t>
              </a:r>
              <a:endParaRPr lang="en-US" sz="1200">
                <a:effectLst/>
                <a:latin typeface="Times New Roman" panose="02020603050405020304" pitchFamily="18" charset="0"/>
                <a:ea typeface="Times New Roman" panose="02020603050405020304" pitchFamily="18" charset="0"/>
              </a:endParaRPr>
            </a:p>
          </p:txBody>
        </p:sp>
        <p:sp>
          <p:nvSpPr>
            <p:cNvPr id="26" name="Text Box 8"/>
            <p:cNvSpPr txBox="1"/>
            <p:nvPr/>
          </p:nvSpPr>
          <p:spPr>
            <a:xfrm>
              <a:off x="2326856" y="4142702"/>
              <a:ext cx="740410" cy="296250"/>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collection</a:t>
              </a:r>
              <a:endParaRPr lang="en-US" sz="1200">
                <a:effectLst/>
                <a:latin typeface="Times New Roman" panose="02020603050405020304" pitchFamily="18" charset="0"/>
                <a:ea typeface="Times New Roman" panose="02020603050405020304" pitchFamily="18" charset="0"/>
              </a:endParaRPr>
            </a:p>
          </p:txBody>
        </p:sp>
        <p:cxnSp>
          <p:nvCxnSpPr>
            <p:cNvPr id="27" name="Straight Arrow Connector 26"/>
            <p:cNvCxnSpPr>
              <a:stCxn id="12" idx="2"/>
              <a:endCxn id="26" idx="0"/>
            </p:cNvCxnSpPr>
            <p:nvPr/>
          </p:nvCxnSpPr>
          <p:spPr>
            <a:xfrm>
              <a:off x="2633322" y="3781425"/>
              <a:ext cx="63738" cy="361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 Box 2"/>
            <p:cNvSpPr txBox="1"/>
            <p:nvPr/>
          </p:nvSpPr>
          <p:spPr>
            <a:xfrm>
              <a:off x="2608875" y="3828710"/>
              <a:ext cx="414655"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is_a</a:t>
              </a:r>
              <a:endParaRPr lang="en-US" sz="1200">
                <a:effectLst/>
                <a:latin typeface="Times New Roman" panose="02020603050405020304" pitchFamily="18" charset="0"/>
                <a:ea typeface="Times New Roman" panose="02020603050405020304" pitchFamily="18" charset="0"/>
              </a:endParaRPr>
            </a:p>
          </p:txBody>
        </p:sp>
        <p:sp>
          <p:nvSpPr>
            <p:cNvPr id="29" name="Text Box 7"/>
            <p:cNvSpPr txBox="1"/>
            <p:nvPr/>
          </p:nvSpPr>
          <p:spPr>
            <a:xfrm>
              <a:off x="1532550" y="1237276"/>
              <a:ext cx="693420" cy="420074"/>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metadata</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record</a:t>
              </a:r>
              <a:endParaRPr lang="en-US" sz="1200">
                <a:effectLst/>
                <a:latin typeface="Times New Roman" panose="02020603050405020304" pitchFamily="18" charset="0"/>
                <a:ea typeface="Times New Roman" panose="02020603050405020304" pitchFamily="18" charset="0"/>
              </a:endParaRPr>
            </a:p>
          </p:txBody>
        </p:sp>
        <p:sp>
          <p:nvSpPr>
            <p:cNvPr id="30" name="Text Box 7"/>
            <p:cNvSpPr txBox="1"/>
            <p:nvPr/>
          </p:nvSpPr>
          <p:spPr>
            <a:xfrm>
              <a:off x="2713650" y="1227749"/>
              <a:ext cx="546100" cy="458175"/>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PID</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record</a:t>
              </a:r>
              <a:endParaRPr lang="en-US" sz="1200">
                <a:effectLst/>
                <a:latin typeface="Times New Roman" panose="02020603050405020304" pitchFamily="18" charset="0"/>
                <a:ea typeface="Times New Roman" panose="02020603050405020304" pitchFamily="18" charset="0"/>
              </a:endParaRPr>
            </a:p>
          </p:txBody>
        </p:sp>
        <p:cxnSp>
          <p:nvCxnSpPr>
            <p:cNvPr id="31" name="Straight Arrow Connector 30"/>
            <p:cNvCxnSpPr>
              <a:stCxn id="7" idx="0"/>
              <a:endCxn id="29" idx="2"/>
            </p:cNvCxnSpPr>
            <p:nvPr/>
          </p:nvCxnSpPr>
          <p:spPr>
            <a:xfrm flipH="1" flipV="1">
              <a:off x="1879260" y="1657350"/>
              <a:ext cx="755333" cy="5317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 Box 2"/>
            <p:cNvSpPr txBox="1"/>
            <p:nvPr/>
          </p:nvSpPr>
          <p:spPr>
            <a:xfrm>
              <a:off x="1665900" y="1704000"/>
              <a:ext cx="507365"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has_a</a:t>
              </a:r>
              <a:endParaRPr lang="en-US" sz="1200">
                <a:effectLst/>
                <a:latin typeface="Times New Roman" panose="02020603050405020304" pitchFamily="18" charset="0"/>
                <a:ea typeface="Times New Roman" panose="02020603050405020304" pitchFamily="18" charset="0"/>
              </a:endParaRPr>
            </a:p>
          </p:txBody>
        </p:sp>
        <p:cxnSp>
          <p:nvCxnSpPr>
            <p:cNvPr id="33" name="Straight Arrow Connector 32"/>
            <p:cNvCxnSpPr>
              <a:stCxn id="7" idx="0"/>
              <a:endCxn id="30" idx="2"/>
            </p:cNvCxnSpPr>
            <p:nvPr/>
          </p:nvCxnSpPr>
          <p:spPr>
            <a:xfrm flipV="1">
              <a:off x="2634593" y="1685924"/>
              <a:ext cx="352107" cy="503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 Box 2"/>
            <p:cNvSpPr txBox="1"/>
            <p:nvPr/>
          </p:nvSpPr>
          <p:spPr>
            <a:xfrm>
              <a:off x="2827950" y="1751625"/>
              <a:ext cx="507365"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err="1">
                  <a:effectLst/>
                  <a:latin typeface="Times New Roman" panose="02020603050405020304" pitchFamily="18" charset="0"/>
                  <a:ea typeface="Calibri" panose="020F0502020204030204" pitchFamily="34" charset="0"/>
                </a:rPr>
                <a:t>has_a</a:t>
              </a:r>
              <a:endParaRPr lang="en-US" sz="1200" dirty="0">
                <a:effectLst/>
                <a:latin typeface="Times New Roman" panose="02020603050405020304" pitchFamily="18" charset="0"/>
                <a:ea typeface="Times New Roman" panose="02020603050405020304" pitchFamily="18" charset="0"/>
              </a:endParaRPr>
            </a:p>
          </p:txBody>
        </p:sp>
        <p:sp>
          <p:nvSpPr>
            <p:cNvPr id="35" name="Freeform 34"/>
            <p:cNvSpPr/>
            <p:nvPr/>
          </p:nvSpPr>
          <p:spPr>
            <a:xfrm>
              <a:off x="1752600" y="2667000"/>
              <a:ext cx="609600" cy="1714500"/>
            </a:xfrm>
            <a:custGeom>
              <a:avLst/>
              <a:gdLst>
                <a:gd name="connsiteX0" fmla="*/ 514350 w 609600"/>
                <a:gd name="connsiteY0" fmla="*/ 1714500 h 1714500"/>
                <a:gd name="connsiteX1" fmla="*/ 0 w 609600"/>
                <a:gd name="connsiteY1" fmla="*/ 1295400 h 1714500"/>
                <a:gd name="connsiteX2" fmla="*/ 19050 w 609600"/>
                <a:gd name="connsiteY2" fmla="*/ 228600 h 1714500"/>
                <a:gd name="connsiteX3" fmla="*/ 609600 w 609600"/>
                <a:gd name="connsiteY3" fmla="*/ 0 h 1714500"/>
              </a:gdLst>
              <a:ahLst/>
              <a:cxnLst>
                <a:cxn ang="0">
                  <a:pos x="connsiteX0" y="connsiteY0"/>
                </a:cxn>
                <a:cxn ang="0">
                  <a:pos x="connsiteX1" y="connsiteY1"/>
                </a:cxn>
                <a:cxn ang="0">
                  <a:pos x="connsiteX2" y="connsiteY2"/>
                </a:cxn>
                <a:cxn ang="0">
                  <a:pos x="connsiteX3" y="connsiteY3"/>
                </a:cxn>
              </a:cxnLst>
              <a:rect l="l" t="t" r="r" b="b"/>
              <a:pathLst>
                <a:path w="609600" h="1714500">
                  <a:moveTo>
                    <a:pt x="514350" y="1714500"/>
                  </a:moveTo>
                  <a:lnTo>
                    <a:pt x="0" y="1295400"/>
                  </a:lnTo>
                  <a:lnTo>
                    <a:pt x="19050" y="228600"/>
                  </a:lnTo>
                  <a:lnTo>
                    <a:pt x="609600" y="0"/>
                  </a:lnTo>
                </a:path>
              </a:pathLst>
            </a:custGeom>
            <a:noFill/>
            <a:ln w="317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Text Box 2"/>
            <p:cNvSpPr txBox="1"/>
            <p:nvPr/>
          </p:nvSpPr>
          <p:spPr>
            <a:xfrm>
              <a:off x="1751625" y="2837475"/>
              <a:ext cx="414655"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is_a</a:t>
              </a:r>
              <a:endParaRPr lang="en-US" sz="1200">
                <a:effectLst/>
                <a:latin typeface="Times New Roman" panose="02020603050405020304" pitchFamily="18" charset="0"/>
                <a:ea typeface="Times New Roman" panose="02020603050405020304" pitchFamily="18" charset="0"/>
              </a:endParaRPr>
            </a:p>
          </p:txBody>
        </p:sp>
        <p:sp>
          <p:nvSpPr>
            <p:cNvPr id="37" name="Text Box 2"/>
            <p:cNvSpPr txBox="1"/>
            <p:nvPr/>
          </p:nvSpPr>
          <p:spPr>
            <a:xfrm>
              <a:off x="570525" y="961050"/>
              <a:ext cx="561975" cy="466725"/>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data</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stream</a:t>
              </a:r>
              <a:endParaRPr lang="en-US" sz="1200">
                <a:effectLst/>
                <a:latin typeface="Times New Roman" panose="02020603050405020304" pitchFamily="18" charset="0"/>
                <a:ea typeface="Times New Roman" panose="02020603050405020304" pitchFamily="18" charset="0"/>
              </a:endParaRPr>
            </a:p>
          </p:txBody>
        </p:sp>
        <p:cxnSp>
          <p:nvCxnSpPr>
            <p:cNvPr id="38" name="Straight Arrow Connector 37"/>
            <p:cNvCxnSpPr/>
            <p:nvPr/>
          </p:nvCxnSpPr>
          <p:spPr>
            <a:xfrm flipH="1">
              <a:off x="846115" y="1427775"/>
              <a:ext cx="508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 Box 2"/>
            <p:cNvSpPr txBox="1"/>
            <p:nvPr/>
          </p:nvSpPr>
          <p:spPr>
            <a:xfrm>
              <a:off x="246675" y="1504610"/>
              <a:ext cx="655320"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is_equal</a:t>
              </a:r>
              <a:endParaRPr lang="en-US" sz="1200">
                <a:effectLst/>
                <a:latin typeface="Times New Roman" panose="02020603050405020304" pitchFamily="18" charset="0"/>
                <a:ea typeface="Times New Roman" panose="02020603050405020304" pitchFamily="18" charset="0"/>
              </a:endParaRPr>
            </a:p>
          </p:txBody>
        </p:sp>
        <p:sp>
          <p:nvSpPr>
            <p:cNvPr id="40" name="Text Box 2"/>
            <p:cNvSpPr txBox="1"/>
            <p:nvPr/>
          </p:nvSpPr>
          <p:spPr>
            <a:xfrm>
              <a:off x="4047150" y="3904275"/>
              <a:ext cx="422275" cy="466725"/>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data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set</a:t>
              </a:r>
              <a:endParaRPr lang="en-US" sz="1200">
                <a:effectLst/>
                <a:latin typeface="Times New Roman" panose="02020603050405020304" pitchFamily="18" charset="0"/>
                <a:ea typeface="Times New Roman" panose="02020603050405020304" pitchFamily="18" charset="0"/>
              </a:endParaRPr>
            </a:p>
          </p:txBody>
        </p:sp>
        <p:cxnSp>
          <p:nvCxnSpPr>
            <p:cNvPr id="41" name="Straight Arrow Connector 40"/>
            <p:cNvCxnSpPr>
              <a:stCxn id="40" idx="1"/>
              <a:endCxn id="26" idx="3"/>
            </p:cNvCxnSpPr>
            <p:nvPr/>
          </p:nvCxnSpPr>
          <p:spPr>
            <a:xfrm flipH="1">
              <a:off x="3067266" y="4137638"/>
              <a:ext cx="979885" cy="153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 Box 2"/>
            <p:cNvSpPr txBox="1"/>
            <p:nvPr/>
          </p:nvSpPr>
          <p:spPr>
            <a:xfrm>
              <a:off x="3266100" y="3962060"/>
              <a:ext cx="655320"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is_equal</a:t>
              </a:r>
              <a:endParaRPr lang="en-US" sz="1200">
                <a:effectLst/>
                <a:latin typeface="Times New Roman" panose="02020603050405020304" pitchFamily="18" charset="0"/>
                <a:ea typeface="Times New Roman" panose="02020603050405020304" pitchFamily="18" charset="0"/>
              </a:endParaRPr>
            </a:p>
          </p:txBody>
        </p:sp>
        <p:sp>
          <p:nvSpPr>
            <p:cNvPr id="43" name="Text Box 2"/>
            <p:cNvSpPr txBox="1"/>
            <p:nvPr/>
          </p:nvSpPr>
          <p:spPr>
            <a:xfrm>
              <a:off x="4040165" y="4475775"/>
              <a:ext cx="561975" cy="287020"/>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corpus</a:t>
              </a:r>
              <a:endParaRPr lang="en-US" sz="1200">
                <a:effectLst/>
                <a:latin typeface="Times New Roman" panose="02020603050405020304" pitchFamily="18" charset="0"/>
                <a:ea typeface="Times New Roman" panose="02020603050405020304" pitchFamily="18" charset="0"/>
              </a:endParaRPr>
            </a:p>
          </p:txBody>
        </p:sp>
        <p:cxnSp>
          <p:nvCxnSpPr>
            <p:cNvPr id="44" name="Straight Arrow Connector 43"/>
            <p:cNvCxnSpPr>
              <a:stCxn id="43" idx="1"/>
              <a:endCxn id="26" idx="3"/>
            </p:cNvCxnSpPr>
            <p:nvPr/>
          </p:nvCxnSpPr>
          <p:spPr>
            <a:xfrm flipH="1" flipV="1">
              <a:off x="3067266" y="4290828"/>
              <a:ext cx="972900" cy="328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2"/>
            <p:cNvSpPr txBox="1"/>
            <p:nvPr/>
          </p:nvSpPr>
          <p:spPr>
            <a:xfrm>
              <a:off x="3192440" y="4514510"/>
              <a:ext cx="655320"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is_equal</a:t>
              </a:r>
              <a:endParaRPr lang="en-US" sz="1200">
                <a:effectLst/>
                <a:latin typeface="Times New Roman" panose="02020603050405020304" pitchFamily="18" charset="0"/>
                <a:ea typeface="Times New Roman" panose="02020603050405020304" pitchFamily="18" charset="0"/>
              </a:endParaRPr>
            </a:p>
          </p:txBody>
        </p:sp>
        <p:sp>
          <p:nvSpPr>
            <p:cNvPr id="46" name="Text Box 7"/>
            <p:cNvSpPr txBox="1"/>
            <p:nvPr/>
          </p:nvSpPr>
          <p:spPr>
            <a:xfrm>
              <a:off x="2151675" y="657225"/>
              <a:ext cx="655320" cy="237490"/>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attribute</a:t>
              </a:r>
              <a:endParaRPr lang="en-US" sz="1200">
                <a:effectLst/>
                <a:latin typeface="Times New Roman" panose="02020603050405020304" pitchFamily="18" charset="0"/>
                <a:ea typeface="Times New Roman" panose="02020603050405020304" pitchFamily="18" charset="0"/>
              </a:endParaRPr>
            </a:p>
          </p:txBody>
        </p:sp>
        <p:cxnSp>
          <p:nvCxnSpPr>
            <p:cNvPr id="47" name="Straight Arrow Connector 46"/>
            <p:cNvCxnSpPr>
              <a:stCxn id="29" idx="0"/>
              <a:endCxn id="46" idx="2"/>
            </p:cNvCxnSpPr>
            <p:nvPr/>
          </p:nvCxnSpPr>
          <p:spPr>
            <a:xfrm flipV="1">
              <a:off x="1879260" y="895010"/>
              <a:ext cx="627063" cy="3422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 Box 2"/>
            <p:cNvSpPr txBox="1"/>
            <p:nvPr/>
          </p:nvSpPr>
          <p:spPr>
            <a:xfrm>
              <a:off x="2246925" y="942000"/>
              <a:ext cx="507365"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has_a</a:t>
              </a:r>
              <a:endParaRPr lang="en-US" sz="1200">
                <a:effectLst/>
                <a:latin typeface="Times New Roman" panose="02020603050405020304" pitchFamily="18" charset="0"/>
                <a:ea typeface="Times New Roman" panose="02020603050405020304" pitchFamily="18" charset="0"/>
              </a:endParaRPr>
            </a:p>
          </p:txBody>
        </p:sp>
        <p:cxnSp>
          <p:nvCxnSpPr>
            <p:cNvPr id="49" name="Straight Arrow Connector 48"/>
            <p:cNvCxnSpPr>
              <a:stCxn id="30" idx="0"/>
              <a:endCxn id="46" idx="2"/>
            </p:cNvCxnSpPr>
            <p:nvPr/>
          </p:nvCxnSpPr>
          <p:spPr>
            <a:xfrm flipH="1" flipV="1">
              <a:off x="2506323" y="895010"/>
              <a:ext cx="480377" cy="3327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 Box 7"/>
            <p:cNvSpPr txBox="1"/>
            <p:nvPr/>
          </p:nvSpPr>
          <p:spPr>
            <a:xfrm>
              <a:off x="2161200" y="132375"/>
              <a:ext cx="662940" cy="237490"/>
            </a:xfrm>
            <a:prstGeom prst="rect">
              <a:avLst/>
            </a:prstGeom>
            <a:solidFill>
              <a:schemeClr val="tx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property</a:t>
              </a:r>
              <a:endParaRPr lang="en-US" sz="1200">
                <a:effectLst/>
                <a:latin typeface="Times New Roman" panose="02020603050405020304" pitchFamily="18" charset="0"/>
                <a:ea typeface="Times New Roman" panose="02020603050405020304" pitchFamily="18" charset="0"/>
              </a:endParaRPr>
            </a:p>
          </p:txBody>
        </p:sp>
        <p:cxnSp>
          <p:nvCxnSpPr>
            <p:cNvPr id="51" name="Straight Arrow Connector 50"/>
            <p:cNvCxnSpPr>
              <a:stCxn id="46" idx="0"/>
              <a:endCxn id="50" idx="2"/>
            </p:cNvCxnSpPr>
            <p:nvPr/>
          </p:nvCxnSpPr>
          <p:spPr>
            <a:xfrm flipV="1">
              <a:off x="2479335" y="369865"/>
              <a:ext cx="13335" cy="287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 Box 2"/>
            <p:cNvSpPr txBox="1"/>
            <p:nvPr/>
          </p:nvSpPr>
          <p:spPr>
            <a:xfrm>
              <a:off x="2485050" y="380025"/>
              <a:ext cx="786765"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Times New Roman" panose="02020603050405020304" pitchFamily="18" charset="0"/>
                  <a:ea typeface="Calibri" panose="020F0502020204030204" pitchFamily="34" charset="0"/>
                </a:rPr>
                <a:t>contains_a</a:t>
              </a:r>
              <a:endParaRPr lang="en-US" sz="1200">
                <a:effectLst/>
                <a:latin typeface="Times New Roman" panose="02020603050405020304" pitchFamily="18" charset="0"/>
                <a:ea typeface="Times New Roman" panose="02020603050405020304" pitchFamily="18" charset="0"/>
              </a:endParaRPr>
            </a:p>
          </p:txBody>
        </p:sp>
      </p:grpSp>
      <p:sp>
        <p:nvSpPr>
          <p:cNvPr id="2" name="TextBox 1"/>
          <p:cNvSpPr txBox="1"/>
          <p:nvPr/>
        </p:nvSpPr>
        <p:spPr>
          <a:xfrm>
            <a:off x="793650" y="5784476"/>
            <a:ext cx="1820564" cy="369332"/>
          </a:xfrm>
          <a:prstGeom prst="rect">
            <a:avLst/>
          </a:prstGeom>
          <a:solidFill>
            <a:srgbClr val="FFFF00"/>
          </a:solidFill>
        </p:spPr>
        <p:txBody>
          <a:bodyPr wrap="square" rtlCol="0">
            <a:spAutoFit/>
          </a:bodyPr>
          <a:lstStyle/>
          <a:p>
            <a:r>
              <a:rPr lang="en-US" dirty="0" smtClean="0"/>
              <a:t>Peter’s Original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489" y="106583"/>
            <a:ext cx="5140715" cy="6514934"/>
          </a:xfrm>
          <a:prstGeom prst="rect">
            <a:avLst/>
          </a:prstGeom>
        </p:spPr>
      </p:pic>
      <p:sp>
        <p:nvSpPr>
          <p:cNvPr id="53" name="Right Arrow 52"/>
          <p:cNvSpPr/>
          <p:nvPr/>
        </p:nvSpPr>
        <p:spPr>
          <a:xfrm>
            <a:off x="4126256" y="4446107"/>
            <a:ext cx="3100966" cy="451337"/>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Refinements</a:t>
            </a:r>
            <a:endParaRPr lang="en-US" dirty="0"/>
          </a:p>
        </p:txBody>
      </p:sp>
      <p:sp>
        <p:nvSpPr>
          <p:cNvPr id="54" name="Oval 53"/>
          <p:cNvSpPr/>
          <p:nvPr/>
        </p:nvSpPr>
        <p:spPr>
          <a:xfrm>
            <a:off x="2860751" y="3166899"/>
            <a:ext cx="1408928" cy="1028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266524" y="2168057"/>
            <a:ext cx="1408928" cy="1028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741500" y="4228542"/>
            <a:ext cx="1408928" cy="1028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684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4523" y="2256503"/>
            <a:ext cx="11488994" cy="4778478"/>
          </a:xfrm>
        </p:spPr>
        <p:txBody>
          <a:bodyPr>
            <a:normAutofit fontScale="70000" lnSpcReduction="20000"/>
          </a:bodyPr>
          <a:lstStyle/>
          <a:p>
            <a:r>
              <a:rPr lang="en-US" b="1" dirty="0"/>
              <a:t>Digital Object (aka Digital </a:t>
            </a:r>
            <a:r>
              <a:rPr lang="en-US" b="1" dirty="0" smtClean="0"/>
              <a:t>Entity) </a:t>
            </a:r>
            <a:r>
              <a:rPr lang="en-US" dirty="0" smtClean="0"/>
              <a:t>is </a:t>
            </a:r>
            <a:r>
              <a:rPr lang="en-US" dirty="0"/>
              <a:t>composed of structured sequence of bits/bytes. As an object it is named. This bit sequence can be identified &amp; accessed by a unique and persistent identifier or by use of referencing attributes describing its properties.</a:t>
            </a:r>
          </a:p>
          <a:p>
            <a:pPr lvl="1"/>
            <a:r>
              <a:rPr lang="en-US" dirty="0"/>
              <a:t>Note </a:t>
            </a:r>
            <a:r>
              <a:rPr lang="en-US" b="1" dirty="0"/>
              <a:t>Digital Entity</a:t>
            </a:r>
            <a:r>
              <a:rPr lang="en-US" dirty="0"/>
              <a:t> definition from X.1255 ITU standard “machine-independent data structure consisting of one or more elements in digital form that can be parsed by different information systems; the structure helps to enable interoperability among diverse information systems in the Internet.”</a:t>
            </a:r>
          </a:p>
          <a:p>
            <a:r>
              <a:rPr lang="en-US" b="1" dirty="0" smtClean="0"/>
              <a:t>Metadata </a:t>
            </a:r>
            <a:r>
              <a:rPr lang="en-US" dirty="0" smtClean="0"/>
              <a:t>is </a:t>
            </a:r>
            <a:r>
              <a:rPr lang="en-US" dirty="0"/>
              <a:t>a type of data object that that contains attributes describing properties of an associated data or digital object.  It may contain as key the persistent identifier of that associated object. The association between a data object and metadata is that the content of the metadata describes the data object. Metadata may serve different  purposes, such as helping people to find data of relevance - discovery (Michener 2006) or to bring data  together – federation.</a:t>
            </a:r>
          </a:p>
          <a:p>
            <a:r>
              <a:rPr lang="en-US" dirty="0"/>
              <a:t>A list of used include</a:t>
            </a:r>
            <a:r>
              <a:rPr lang="en-US" dirty="0" smtClean="0"/>
              <a:t>:</a:t>
            </a:r>
            <a:endParaRPr lang="en-US" dirty="0"/>
          </a:p>
          <a:p>
            <a:pPr lvl="1"/>
            <a:r>
              <a:rPr lang="en-US" dirty="0"/>
              <a:t>Discovery, Access, Selection, Licensing, authorization, Quality, suitability and Provenance, reproducibility.</a:t>
            </a:r>
          </a:p>
          <a:p>
            <a:pPr lvl="1"/>
            <a:r>
              <a:rPr lang="en-US" dirty="0"/>
              <a:t>Data properties, both internal and external, are types of metadata as is transactional information about data</a:t>
            </a:r>
            <a:r>
              <a:rPr lang="en-US" dirty="0" smtClean="0"/>
              <a:t>.</a:t>
            </a:r>
            <a:endParaRPr lang="en-US" dirty="0"/>
          </a:p>
          <a:p>
            <a:pPr lvl="1"/>
            <a:r>
              <a:rPr lang="en-US" dirty="0"/>
              <a:t>Ref; Michener, W.K. </a:t>
            </a:r>
            <a:r>
              <a:rPr lang="en-US" dirty="0" smtClean="0"/>
              <a:t>2006</a:t>
            </a:r>
          </a:p>
          <a:p>
            <a:r>
              <a:rPr lang="en-US" b="1" dirty="0" smtClean="0"/>
              <a:t>Data Object </a:t>
            </a:r>
            <a:r>
              <a:rPr lang="en-US" dirty="0" smtClean="0"/>
              <a:t>is </a:t>
            </a:r>
            <a:r>
              <a:rPr lang="en-US" dirty="0"/>
              <a:t>a type of digital object that included the named bits of a digital object but also has representation 	object allowing  processing of its  information content. </a:t>
            </a:r>
          </a:p>
          <a:p>
            <a:pPr lvl="1"/>
            <a:r>
              <a:rPr lang="en-US" dirty="0"/>
              <a:t>Information that maps a Data Object into more meaningful concepts" (OAIS) — makes humanly-perceptible properties happen</a:t>
            </a:r>
          </a:p>
          <a:p>
            <a:pPr lvl="1"/>
            <a:r>
              <a:rPr lang="en-US" dirty="0"/>
              <a:t>Examples: file format, encoding scheme, data format, encoding scheme, data </a:t>
            </a:r>
            <a:r>
              <a:rPr lang="en-US" dirty="0" smtClean="0"/>
              <a:t>type</a:t>
            </a:r>
            <a:endParaRPr lang="en-US" dirty="0"/>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57981" y="147483"/>
            <a:ext cx="11076038" cy="2278833"/>
          </a:xfrm>
          <a:prstGeom prst="rect">
            <a:avLst/>
          </a:prstGeom>
        </p:spPr>
      </p:pic>
    </p:spTree>
    <p:extLst>
      <p:ext uri="{BB962C8B-B14F-4D97-AF65-F5344CB8AC3E}">
        <p14:creationId xmlns:p14="http://schemas.microsoft.com/office/powerpoint/2010/main" val="258030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445" y="1533832"/>
            <a:ext cx="11297265" cy="5161936"/>
          </a:xfrm>
        </p:spPr>
        <p:txBody>
          <a:bodyPr>
            <a:normAutofit fontScale="77500" lnSpcReduction="20000"/>
          </a:bodyPr>
          <a:lstStyle/>
          <a:p>
            <a:r>
              <a:rPr lang="en-US" b="1" dirty="0"/>
              <a:t>Representation </a:t>
            </a:r>
            <a:r>
              <a:rPr lang="en-US" b="1" dirty="0" smtClean="0"/>
              <a:t>Object </a:t>
            </a:r>
            <a:r>
              <a:rPr lang="en-US" dirty="0" smtClean="0"/>
              <a:t>provide </a:t>
            </a:r>
            <a:r>
              <a:rPr lang="en-US" dirty="0"/>
              <a:t>some context for a data object.  It contains provenance, description (e.g. format, encoding scheme, algorithm-Brown, 2008), structural, and administrative information about the object. This is a form of metadata.</a:t>
            </a:r>
          </a:p>
          <a:p>
            <a:pPr lvl="1"/>
            <a:r>
              <a:rPr lang="en-US" dirty="0"/>
              <a:t>Brown, A. (2008). </a:t>
            </a:r>
            <a:r>
              <a:rPr lang="en-US" i="1" dirty="0"/>
              <a:t>White paper: Representation information registries</a:t>
            </a:r>
            <a:r>
              <a:rPr lang="en-US" dirty="0"/>
              <a:t>. Retrieved June19, 2009, from </a:t>
            </a:r>
            <a:r>
              <a:rPr lang="en-US" u="sng" dirty="0">
                <a:hlinkClick r:id="rId2"/>
              </a:rPr>
              <a:t>http://</a:t>
            </a:r>
            <a:r>
              <a:rPr lang="en-US" u="sng" dirty="0" smtClean="0">
                <a:hlinkClick r:id="rId2"/>
              </a:rPr>
              <a:t>www.planets-project.eu/docs/reports/Planets_PC3-D7_RepInformationRegistries.pdf</a:t>
            </a:r>
            <a:endParaRPr lang="en-US" u="sng" dirty="0" smtClean="0"/>
          </a:p>
          <a:p>
            <a:r>
              <a:rPr lang="en-US" sz="2800" b="1" dirty="0"/>
              <a:t>Service Object (Code </a:t>
            </a:r>
            <a:r>
              <a:rPr lang="en-US" sz="2800" b="1" dirty="0" smtClean="0"/>
              <a:t>Object) </a:t>
            </a:r>
            <a:r>
              <a:rPr lang="en-US" sz="2800" dirty="0" smtClean="0"/>
              <a:t>is </a:t>
            </a:r>
            <a:r>
              <a:rPr lang="en-US" sz="2800" dirty="0"/>
              <a:t>a type of digital object containing executable code, considered as a unit</a:t>
            </a:r>
            <a:r>
              <a:rPr lang="en-US" sz="2800" dirty="0" smtClean="0"/>
              <a:t>.</a:t>
            </a:r>
            <a:endParaRPr lang="en-US" sz="2800" dirty="0"/>
          </a:p>
          <a:p>
            <a:pPr lvl="1"/>
            <a:r>
              <a:rPr lang="en-US" i="1" dirty="0"/>
              <a:t>Note: Under specific circumstances a service object can be viewed as a data object.</a:t>
            </a:r>
            <a:endParaRPr lang="en-US" dirty="0"/>
          </a:p>
          <a:p>
            <a:r>
              <a:rPr lang="en-US" sz="2800" b="1" dirty="0"/>
              <a:t>Information Object </a:t>
            </a:r>
            <a:r>
              <a:rPr lang="en-US" sz="2800" dirty="0" smtClean="0"/>
              <a:t>is </a:t>
            </a:r>
            <a:r>
              <a:rPr lang="en-US" sz="2800" dirty="0"/>
              <a:t>a type of Data Object which includes the object’s metadata in the Object. </a:t>
            </a:r>
          </a:p>
          <a:p>
            <a:pPr lvl="1"/>
            <a:r>
              <a:rPr lang="en-US" dirty="0"/>
              <a:t>OAIS example, a digital image in TIFF format can only be rendered as an image using software which </a:t>
            </a:r>
            <a:r>
              <a:rPr lang="en-US" dirty="0" smtClean="0"/>
              <a:t> has </a:t>
            </a:r>
            <a:r>
              <a:rPr lang="en-US" dirty="0"/>
              <a:t>been designed to interpret the </a:t>
            </a:r>
            <a:r>
              <a:rPr lang="en-US" dirty="0" err="1"/>
              <a:t>bitstream</a:t>
            </a:r>
            <a:r>
              <a:rPr lang="en-US" dirty="0"/>
              <a:t> in accordance with the TIFF format specification. In </a:t>
            </a:r>
            <a:r>
              <a:rPr lang="en-US" dirty="0" smtClean="0"/>
              <a:t> other </a:t>
            </a:r>
            <a:r>
              <a:rPr lang="en-US" dirty="0"/>
              <a:t>words, the logical Information Object (the image) can only be derived from the physical Data </a:t>
            </a:r>
            <a:r>
              <a:rPr lang="en-US" dirty="0" smtClean="0"/>
              <a:t> Object </a:t>
            </a:r>
            <a:r>
              <a:rPr lang="en-US" dirty="0"/>
              <a:t>(the </a:t>
            </a:r>
            <a:r>
              <a:rPr lang="en-US" dirty="0" err="1"/>
              <a:t>bitstream</a:t>
            </a:r>
            <a:r>
              <a:rPr lang="en-US" dirty="0"/>
              <a:t>) via a process of interpretation. OAIS uses the term Representation Information to describe the knowledge base required for this interpretation. </a:t>
            </a:r>
          </a:p>
          <a:p>
            <a:r>
              <a:rPr lang="en-US" sz="2800" b="1" dirty="0"/>
              <a:t>Active </a:t>
            </a:r>
            <a:r>
              <a:rPr lang="en-US" sz="2800" b="1" dirty="0" smtClean="0"/>
              <a:t>Data </a:t>
            </a:r>
            <a:r>
              <a:rPr lang="en-US" sz="2800" dirty="0" smtClean="0"/>
              <a:t>denotes </a:t>
            </a:r>
            <a:r>
              <a:rPr lang="en-US" sz="2800" dirty="0"/>
              <a:t>virtual units of data objects that are created dynamically by executable code.</a:t>
            </a:r>
          </a:p>
          <a:p>
            <a:r>
              <a:rPr lang="en-US" sz="2800" dirty="0"/>
              <a:t>Active data may be viewed as a product from executing the workflow. It may thus also be called a "dynamic data object"  </a:t>
            </a:r>
          </a:p>
          <a:p>
            <a:r>
              <a:rPr lang="en-US" sz="2800" b="1" dirty="0"/>
              <a:t>Workflow </a:t>
            </a:r>
            <a:r>
              <a:rPr lang="en-US" sz="2800" b="1" dirty="0" smtClean="0"/>
              <a:t>object</a:t>
            </a:r>
            <a:r>
              <a:rPr lang="en-US" sz="2800" dirty="0"/>
              <a:t> </a:t>
            </a:r>
            <a:r>
              <a:rPr lang="en-US" sz="2800" dirty="0" smtClean="0"/>
              <a:t> </a:t>
            </a:r>
            <a:r>
              <a:rPr lang="en-US" sz="2800" dirty="0"/>
              <a:t>A Text file listing the chained operations</a:t>
            </a:r>
            <a:r>
              <a:rPr lang="en-US" sz="2800" dirty="0" smtClean="0"/>
              <a:t>. (too </a:t>
            </a:r>
            <a:r>
              <a:rPr lang="en-US" sz="2800" smtClean="0"/>
              <a:t>specific to RENCI)</a:t>
            </a:r>
            <a:endParaRPr lang="en-US" sz="2800" dirty="0"/>
          </a:p>
          <a:p>
            <a:pPr lvl="1"/>
            <a:endParaRPr lang="en-US" dirty="0"/>
          </a:p>
          <a:p>
            <a:endParaRPr lang="en-US" dirty="0"/>
          </a:p>
        </p:txBody>
      </p:sp>
      <p:pic>
        <p:nvPicPr>
          <p:cNvPr id="4" name="Picture 3" descr="Data object -Interpreted using-&gt; Representation Information -Yields-&gt; Information Object"/>
          <p:cNvPicPr/>
          <p:nvPr/>
        </p:nvPicPr>
        <p:blipFill>
          <a:blip r:embed="rId3">
            <a:extLst>
              <a:ext uri="{28A0092B-C50C-407E-A947-70E740481C1C}">
                <a14:useLocalDpi xmlns:a14="http://schemas.microsoft.com/office/drawing/2010/main" val="0"/>
              </a:ext>
            </a:extLst>
          </a:blip>
          <a:srcRect/>
          <a:stretch>
            <a:fillRect/>
          </a:stretch>
        </p:blipFill>
        <p:spPr bwMode="auto">
          <a:xfrm>
            <a:off x="5796116" y="219434"/>
            <a:ext cx="5796116" cy="1150376"/>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62233" y="109717"/>
            <a:ext cx="5383160" cy="1369810"/>
          </a:xfrm>
          <a:prstGeom prst="rect">
            <a:avLst/>
          </a:prstGeom>
        </p:spPr>
      </p:pic>
    </p:spTree>
    <p:extLst>
      <p:ext uri="{BB962C8B-B14F-4D97-AF65-F5344CB8AC3E}">
        <p14:creationId xmlns:p14="http://schemas.microsoft.com/office/powerpoint/2010/main" val="1895069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24" y="29780"/>
            <a:ext cx="6839607" cy="1035972"/>
          </a:xfrm>
        </p:spPr>
        <p:txBody>
          <a:bodyPr/>
          <a:lstStyle/>
          <a:p>
            <a:r>
              <a:rPr lang="en-US" b="1" dirty="0"/>
              <a:t>9. Aggregations</a:t>
            </a:r>
          </a:p>
        </p:txBody>
      </p:sp>
      <p:sp>
        <p:nvSpPr>
          <p:cNvPr id="3" name="Content Placeholder 2"/>
          <p:cNvSpPr>
            <a:spLocks noGrp="1"/>
          </p:cNvSpPr>
          <p:nvPr>
            <p:ph idx="1"/>
          </p:nvPr>
        </p:nvSpPr>
        <p:spPr>
          <a:xfrm>
            <a:off x="173420" y="740979"/>
            <a:ext cx="7441325" cy="6117021"/>
          </a:xfrm>
        </p:spPr>
        <p:txBody>
          <a:bodyPr>
            <a:normAutofit fontScale="85000" lnSpcReduction="20000"/>
          </a:bodyPr>
          <a:lstStyle/>
          <a:p>
            <a:r>
              <a:rPr lang="en-US" b="1" dirty="0"/>
              <a:t>Digital Object Aggregation (aka </a:t>
            </a:r>
            <a:r>
              <a:rPr lang="en-US" b="1" dirty="0" smtClean="0"/>
              <a:t>aggregation) </a:t>
            </a:r>
            <a:r>
              <a:rPr lang="en-US" dirty="0" smtClean="0"/>
              <a:t>is </a:t>
            </a:r>
            <a:r>
              <a:rPr lang="en-US" dirty="0"/>
              <a:t>a structured bundle of distinct data/digital objects.</a:t>
            </a:r>
          </a:p>
          <a:p>
            <a:r>
              <a:rPr lang="en-US" b="1" dirty="0"/>
              <a:t>Digital </a:t>
            </a:r>
            <a:r>
              <a:rPr lang="en-US" b="1" dirty="0" smtClean="0"/>
              <a:t>Collection </a:t>
            </a:r>
            <a:r>
              <a:rPr lang="en-US" dirty="0" smtClean="0"/>
              <a:t>is </a:t>
            </a:r>
            <a:r>
              <a:rPr lang="en-US" dirty="0"/>
              <a:t>a type of aggregation. It is also a Digital Object with a PID to be referable and metadata describing at a minimum its aggregation properties.  </a:t>
            </a:r>
          </a:p>
          <a:p>
            <a:r>
              <a:rPr lang="en-US" b="1" dirty="0" err="1"/>
              <a:t>Gappy</a:t>
            </a:r>
            <a:r>
              <a:rPr lang="en-US" b="1" dirty="0"/>
              <a:t> </a:t>
            </a:r>
            <a:r>
              <a:rPr lang="en-US" b="1" dirty="0" smtClean="0"/>
              <a:t>Data </a:t>
            </a:r>
            <a:r>
              <a:rPr lang="en-US" dirty="0" smtClean="0"/>
              <a:t>is </a:t>
            </a:r>
            <a:r>
              <a:rPr lang="en-US" dirty="0"/>
              <a:t>an attribute of data collections or sets indicates that it is incomplete at its time of registration and which is completed at unpredictable moments.</a:t>
            </a:r>
          </a:p>
          <a:p>
            <a:pPr lvl="1"/>
            <a:r>
              <a:rPr lang="en-US" dirty="0"/>
              <a:t>Note: </a:t>
            </a:r>
            <a:r>
              <a:rPr lang="en-US" dirty="0" err="1"/>
              <a:t>Eudat</a:t>
            </a:r>
            <a:r>
              <a:rPr lang="en-US" dirty="0"/>
              <a:t> has a definition that might be used.</a:t>
            </a:r>
          </a:p>
          <a:p>
            <a:r>
              <a:rPr lang="en-US" b="1" dirty="0"/>
              <a:t>Active </a:t>
            </a:r>
            <a:r>
              <a:rPr lang="en-US" b="1" dirty="0" smtClean="0"/>
              <a:t>Collection </a:t>
            </a:r>
            <a:r>
              <a:rPr lang="en-US" dirty="0" smtClean="0"/>
              <a:t>is </a:t>
            </a:r>
            <a:r>
              <a:rPr lang="en-US" dirty="0"/>
              <a:t>a type of collection that is being generated dynamically by executable code and results in what some call a dynamic data object.</a:t>
            </a:r>
          </a:p>
          <a:p>
            <a:r>
              <a:rPr lang="en-US" b="1" dirty="0"/>
              <a:t>Data/Digital </a:t>
            </a:r>
            <a:r>
              <a:rPr lang="en-US" b="1" dirty="0" smtClean="0"/>
              <a:t>Sets </a:t>
            </a:r>
            <a:r>
              <a:rPr lang="en-US" dirty="0" smtClean="0"/>
              <a:t>is </a:t>
            </a:r>
            <a:r>
              <a:rPr lang="en-US" dirty="0"/>
              <a:t>a type of managed data collection. It is the basic unit of managed data and has a persistent identifier and metadata.</a:t>
            </a:r>
          </a:p>
          <a:p>
            <a:pPr lvl="1"/>
            <a:r>
              <a:rPr lang="en-US" dirty="0"/>
              <a:t>Alternative Dataset: A collection of data, published or curated by a single agent, and available for access or download in one or more formats.</a:t>
            </a:r>
          </a:p>
          <a:p>
            <a:r>
              <a:rPr lang="en-US" dirty="0"/>
              <a:t> </a:t>
            </a:r>
            <a:r>
              <a:rPr lang="en-US" b="1" dirty="0" smtClean="0"/>
              <a:t>Compound </a:t>
            </a:r>
            <a:r>
              <a:rPr lang="en-US" b="1" dirty="0"/>
              <a:t>Data </a:t>
            </a:r>
            <a:r>
              <a:rPr lang="en-US" b="1" dirty="0" smtClean="0"/>
              <a:t>Object</a:t>
            </a:r>
            <a:r>
              <a:rPr lang="en-US" dirty="0" smtClean="0"/>
              <a:t>/digital </a:t>
            </a:r>
            <a:r>
              <a:rPr lang="en-US" dirty="0"/>
              <a:t>objects are bounded aggregations of resources and their relationships </a:t>
            </a:r>
          </a:p>
          <a:p>
            <a:r>
              <a:rPr lang="en-US" b="1" dirty="0"/>
              <a:t>Data Catalog </a:t>
            </a:r>
            <a:r>
              <a:rPr lang="en-US" dirty="0"/>
              <a:t> </a:t>
            </a:r>
            <a:r>
              <a:rPr lang="en-US" dirty="0" smtClean="0"/>
              <a:t>is </a:t>
            </a:r>
            <a:r>
              <a:rPr lang="en-US" dirty="0"/>
              <a:t>a curated collection of metadata about datasets.</a:t>
            </a:r>
          </a:p>
          <a:p>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532" t="3781" r="532" b="9473"/>
          <a:stretch/>
        </p:blipFill>
        <p:spPr bwMode="auto">
          <a:xfrm>
            <a:off x="7614746" y="29780"/>
            <a:ext cx="4577254" cy="55196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5476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1" y="0"/>
            <a:ext cx="11593759" cy="1035972"/>
          </a:xfrm>
        </p:spPr>
        <p:txBody>
          <a:bodyPr>
            <a:noAutofit/>
          </a:bodyPr>
          <a:lstStyle/>
          <a:p>
            <a:r>
              <a:rPr lang="en-US" sz="2800" b="1" dirty="0"/>
              <a:t>1 Basic Digital &amp; Data </a:t>
            </a:r>
            <a:r>
              <a:rPr lang="en-US" sz="2800" b="1" dirty="0" smtClean="0"/>
              <a:t>Concepts</a:t>
            </a:r>
            <a:r>
              <a:rPr lang="en-US" sz="2800" dirty="0" smtClean="0"/>
              <a:t> </a:t>
            </a:r>
            <a:r>
              <a:rPr lang="en-US" sz="2400" dirty="0"/>
              <a:t>data is inherently collective so </a:t>
            </a:r>
            <a:r>
              <a:rPr lang="en-US" sz="2400" dirty="0" smtClean="0"/>
              <a:t>one </a:t>
            </a:r>
            <a:r>
              <a:rPr lang="en-US" sz="2400" dirty="0"/>
              <a:t>could be saying data collection as well as </a:t>
            </a:r>
            <a:r>
              <a:rPr lang="en-US" sz="2400" dirty="0" smtClean="0"/>
              <a:t>data</a:t>
            </a:r>
            <a:endParaRPr lang="en-US" sz="2400" dirty="0"/>
          </a:p>
        </p:txBody>
      </p:sp>
      <p:sp>
        <p:nvSpPr>
          <p:cNvPr id="3" name="Content Placeholder 2"/>
          <p:cNvSpPr>
            <a:spLocks noGrp="1"/>
          </p:cNvSpPr>
          <p:nvPr>
            <p:ph idx="1"/>
          </p:nvPr>
        </p:nvSpPr>
        <p:spPr>
          <a:xfrm>
            <a:off x="-162232" y="2333296"/>
            <a:ext cx="11929411" cy="4524703"/>
          </a:xfrm>
        </p:spPr>
        <p:txBody>
          <a:bodyPr>
            <a:noAutofit/>
          </a:bodyPr>
          <a:lstStyle/>
          <a:p>
            <a:r>
              <a:rPr lang="en-US" sz="2000" b="1" dirty="0"/>
              <a:t>Digital Data </a:t>
            </a:r>
            <a:r>
              <a:rPr lang="en-US" sz="2000" dirty="0" smtClean="0"/>
              <a:t>refers </a:t>
            </a:r>
            <a:r>
              <a:rPr lang="en-US" sz="2000" dirty="0"/>
              <a:t>to a structured sequence of bits/bytes that represents information content. In many contexts digital data and data are used interchangeably implying both the bits and the content.</a:t>
            </a:r>
          </a:p>
          <a:p>
            <a:r>
              <a:rPr lang="en-US" sz="2000" b="1" dirty="0"/>
              <a:t>Real-Time </a:t>
            </a:r>
            <a:r>
              <a:rPr lang="en-US" sz="2000" b="1" dirty="0" smtClean="0"/>
              <a:t>Data </a:t>
            </a:r>
            <a:r>
              <a:rPr lang="en-US" sz="2000" dirty="0" smtClean="0"/>
              <a:t>is </a:t>
            </a:r>
            <a:r>
              <a:rPr lang="en-US" sz="2000" dirty="0"/>
              <a:t>data/data collection which is produced in its own schedule </a:t>
            </a:r>
            <a:r>
              <a:rPr lang="en-US" sz="2000" dirty="0" smtClean="0"/>
              <a:t>&amp; has </a:t>
            </a:r>
            <a:r>
              <a:rPr lang="en-US" sz="2000" dirty="0"/>
              <a:t>a tight time relation to the processes that create it and that require immediate actions. Timeliness such as real time is an attribute of data.  </a:t>
            </a:r>
          </a:p>
          <a:p>
            <a:r>
              <a:rPr lang="en-US" sz="2000" b="1" dirty="0"/>
              <a:t>Dynamic </a:t>
            </a:r>
            <a:r>
              <a:rPr lang="en-US" sz="2000" b="1" dirty="0" smtClean="0"/>
              <a:t>Data</a:t>
            </a:r>
            <a:r>
              <a:rPr lang="en-US" sz="2000" dirty="0"/>
              <a:t> </a:t>
            </a:r>
            <a:r>
              <a:rPr lang="en-US" sz="2000" dirty="0" smtClean="0"/>
              <a:t>is </a:t>
            </a:r>
            <a:r>
              <a:rPr lang="en-US" sz="2000" dirty="0"/>
              <a:t>a type of data which is changing frequently and asynchronously. </a:t>
            </a:r>
          </a:p>
          <a:p>
            <a:r>
              <a:rPr lang="en-US" sz="2000" dirty="0"/>
              <a:t>Note1: </a:t>
            </a:r>
            <a:r>
              <a:rPr lang="en-US" sz="2000" i="1" dirty="0"/>
              <a:t>EUDAT has defined DD since it occurs in many data creation situations and needs special treatment. </a:t>
            </a:r>
            <a:endParaRPr lang="en-US" sz="2000" dirty="0"/>
          </a:p>
          <a:p>
            <a:r>
              <a:rPr lang="en-US" sz="2000" dirty="0"/>
              <a:t>Note2:  Dynamic data has also been used in the context of Workflow- workflow that is executed a "dynamic data object", or you can call the results from executing the workflow a "dynamic data object"</a:t>
            </a:r>
          </a:p>
          <a:p>
            <a:r>
              <a:rPr lang="en-US" sz="2000" b="1" dirty="0"/>
              <a:t>Referable </a:t>
            </a:r>
            <a:r>
              <a:rPr lang="en-US" sz="2000" b="1" dirty="0" smtClean="0"/>
              <a:t>Data </a:t>
            </a:r>
            <a:r>
              <a:rPr lang="en-US" sz="2000" dirty="0" smtClean="0"/>
              <a:t>is </a:t>
            </a:r>
            <a:r>
              <a:rPr lang="en-US" sz="2000" dirty="0"/>
              <a:t>a type of data (digital or not) that is persistently stored and which is referred to by a persistent identifier. Digital data may be accesses by the identifier. Some data objects references may access a service on the object (OAI-ORE).</a:t>
            </a:r>
          </a:p>
          <a:p>
            <a:r>
              <a:rPr lang="en-US" sz="2000" b="1" dirty="0"/>
              <a:t>Citable </a:t>
            </a:r>
            <a:r>
              <a:rPr lang="en-US" sz="2000" b="1" dirty="0" smtClean="0"/>
              <a:t>Data </a:t>
            </a:r>
            <a:r>
              <a:rPr lang="en-US" sz="2000" dirty="0" smtClean="0"/>
              <a:t>is </a:t>
            </a:r>
            <a:r>
              <a:rPr lang="en-US" sz="2000" dirty="0"/>
              <a:t>a type of referable data that has undergone quality assessment and can be referred to as citations in publications.</a:t>
            </a:r>
          </a:p>
        </p:txBody>
      </p:sp>
      <p:pic>
        <p:nvPicPr>
          <p:cNvPr id="4" name="Picture 3"/>
          <p:cNvPicPr/>
          <p:nvPr/>
        </p:nvPicPr>
        <p:blipFill rotWithShape="1">
          <a:blip r:embed="rId2">
            <a:extLst>
              <a:ext uri="{28A0092B-C50C-407E-A947-70E740481C1C}">
                <a14:useLocalDpi xmlns:a14="http://schemas.microsoft.com/office/drawing/2010/main" val="0"/>
              </a:ext>
            </a:extLst>
          </a:blip>
          <a:srcRect l="13428" t="7327"/>
          <a:stretch/>
        </p:blipFill>
        <p:spPr bwMode="auto">
          <a:xfrm>
            <a:off x="3689131" y="517987"/>
            <a:ext cx="6984124" cy="18153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1466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Aggregation Types</a:t>
            </a:r>
            <a:endParaRPr lang="en-US" dirty="0"/>
          </a:p>
        </p:txBody>
      </p:sp>
      <p:sp>
        <p:nvSpPr>
          <p:cNvPr id="3" name="Content Placeholder 2"/>
          <p:cNvSpPr>
            <a:spLocks noGrp="1"/>
          </p:cNvSpPr>
          <p:nvPr>
            <p:ph idx="1"/>
          </p:nvPr>
        </p:nvSpPr>
        <p:spPr>
          <a:xfrm>
            <a:off x="132735" y="1312608"/>
            <a:ext cx="6415549" cy="5309418"/>
          </a:xfrm>
        </p:spPr>
        <p:txBody>
          <a:bodyPr>
            <a:normAutofit lnSpcReduction="10000"/>
          </a:bodyPr>
          <a:lstStyle/>
          <a:p>
            <a:r>
              <a:rPr lang="en-US" b="1" dirty="0"/>
              <a:t>Data Container </a:t>
            </a:r>
            <a:r>
              <a:rPr lang="en-US" dirty="0" smtClean="0"/>
              <a:t>is </a:t>
            </a:r>
            <a:r>
              <a:rPr lang="en-US" dirty="0"/>
              <a:t>a type of data structure used to store data collections for particular uses.</a:t>
            </a:r>
          </a:p>
          <a:p>
            <a:r>
              <a:rPr lang="en-US" b="1" dirty="0"/>
              <a:t>File </a:t>
            </a:r>
            <a:r>
              <a:rPr lang="en-US" dirty="0" smtClean="0"/>
              <a:t>is </a:t>
            </a:r>
            <a:r>
              <a:rPr lang="en-US" dirty="0"/>
              <a:t>a named and ordered sequence of bytes that is known by an operating system. A file can be zero or more bytes and has one file format, access permissions, and usually file system statistics such as size and last modification date.</a:t>
            </a:r>
          </a:p>
          <a:p>
            <a:r>
              <a:rPr lang="en-US" b="1" dirty="0" err="1"/>
              <a:t>Corpuse</a:t>
            </a:r>
            <a:r>
              <a:rPr lang="en-US" b="1" dirty="0"/>
              <a:t> (</a:t>
            </a:r>
            <a:r>
              <a:rPr lang="en-US" b="1" dirty="0" smtClean="0"/>
              <a:t>Corpus)</a:t>
            </a:r>
            <a:r>
              <a:rPr lang="en-US" dirty="0" smtClean="0"/>
              <a:t>is </a:t>
            </a:r>
            <a:r>
              <a:rPr lang="en-US" dirty="0"/>
              <a:t>a type of collection that has a meaningful value to a researcher. It may or may not be digitally represented.</a:t>
            </a:r>
            <a:r>
              <a:rPr lang="en-US" i="1" dirty="0"/>
              <a:t> </a:t>
            </a:r>
            <a:endParaRPr lang="en-US" dirty="0"/>
          </a:p>
          <a:p>
            <a:r>
              <a:rPr lang="en-US" b="1" dirty="0"/>
              <a:t>Data Container </a:t>
            </a:r>
            <a:r>
              <a:rPr lang="en-US" dirty="0" smtClean="0"/>
              <a:t>is </a:t>
            </a:r>
            <a:r>
              <a:rPr lang="en-US" dirty="0"/>
              <a:t>a type of data structure used to store data collections for particular uses</a:t>
            </a:r>
            <a:r>
              <a:rPr lang="en-US" dirty="0" smtClean="0"/>
              <a:t>.</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32" t="3781" r="532" b="9473"/>
          <a:stretch/>
        </p:blipFill>
        <p:spPr bwMode="auto">
          <a:xfrm>
            <a:off x="6725265" y="192012"/>
            <a:ext cx="5186516" cy="66659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2535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1723103" y="2591333"/>
            <a:ext cx="8527026" cy="2696876"/>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lumMod val="50000"/>
                  </a:schemeClr>
                </a:solidFill>
              </a:rPr>
              <a:t>Metadata Management</a:t>
            </a:r>
          </a:p>
          <a:p>
            <a:pPr algn="ctr"/>
            <a:endParaRPr lang="en-US" sz="2000" dirty="0">
              <a:solidFill>
                <a:schemeClr val="accent1">
                  <a:lumMod val="50000"/>
                </a:schemeClr>
              </a:solidFill>
            </a:endParaRPr>
          </a:p>
          <a:p>
            <a:pPr algn="ctr"/>
            <a:endParaRPr lang="en-US" sz="2000" dirty="0" smtClean="0">
              <a:solidFill>
                <a:schemeClr val="accent1">
                  <a:lumMod val="50000"/>
                </a:schemeClr>
              </a:solidFill>
            </a:endParaRPr>
          </a:p>
          <a:p>
            <a:pPr algn="ctr"/>
            <a:endParaRPr lang="en-US" sz="2000" dirty="0">
              <a:solidFill>
                <a:schemeClr val="accent1">
                  <a:lumMod val="50000"/>
                </a:schemeClr>
              </a:solidFill>
            </a:endParaRPr>
          </a:p>
          <a:p>
            <a:pPr algn="ctr"/>
            <a:endParaRPr lang="en-US" sz="2000" dirty="0" smtClean="0">
              <a:solidFill>
                <a:schemeClr val="accent1">
                  <a:lumMod val="50000"/>
                </a:schemeClr>
              </a:solidFill>
            </a:endParaRPr>
          </a:p>
          <a:p>
            <a:pPr algn="ctr"/>
            <a:endParaRPr lang="en-US" sz="2000" dirty="0">
              <a:solidFill>
                <a:schemeClr val="accent1">
                  <a:lumMod val="50000"/>
                </a:schemeClr>
              </a:solidFill>
            </a:endParaRPr>
          </a:p>
          <a:p>
            <a:pPr algn="ctr"/>
            <a:endParaRPr lang="en-US" sz="2000" dirty="0">
              <a:solidFill>
                <a:schemeClr val="accent1">
                  <a:lumMod val="50000"/>
                </a:schemeClr>
              </a:solidFill>
            </a:endParaRPr>
          </a:p>
        </p:txBody>
      </p:sp>
      <p:sp>
        <p:nvSpPr>
          <p:cNvPr id="12" name="Rectangle 11"/>
          <p:cNvSpPr/>
          <p:nvPr/>
        </p:nvSpPr>
        <p:spPr>
          <a:xfrm>
            <a:off x="96415" y="1221850"/>
            <a:ext cx="2617288" cy="801445"/>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rPr>
              <a:t>D</a:t>
            </a:r>
            <a:r>
              <a:rPr lang="en-US" sz="2400" dirty="0" smtClean="0">
                <a:solidFill>
                  <a:schemeClr val="accent1">
                    <a:lumMod val="50000"/>
                  </a:schemeClr>
                </a:solidFill>
              </a:rPr>
              <a:t>ata Sources</a:t>
            </a:r>
            <a:endParaRPr lang="en-US" sz="2400" dirty="0">
              <a:solidFill>
                <a:schemeClr val="accent1">
                  <a:lumMod val="50000"/>
                </a:schemeClr>
              </a:solidFill>
            </a:endParaRPr>
          </a:p>
        </p:txBody>
      </p:sp>
      <p:sp>
        <p:nvSpPr>
          <p:cNvPr id="2" name="Title 1"/>
          <p:cNvSpPr>
            <a:spLocks noGrp="1"/>
          </p:cNvSpPr>
          <p:nvPr>
            <p:ph type="title"/>
          </p:nvPr>
        </p:nvSpPr>
        <p:spPr>
          <a:xfrm>
            <a:off x="307258" y="37511"/>
            <a:ext cx="10515600" cy="723627"/>
          </a:xfrm>
        </p:spPr>
        <p:txBody>
          <a:bodyPr>
            <a:normAutofit/>
          </a:bodyPr>
          <a:lstStyle/>
          <a:p>
            <a:pPr algn="ctr"/>
            <a:r>
              <a:rPr lang="en-US" sz="3600" dirty="0" smtClean="0"/>
              <a:t>Data Replication In Repository</a:t>
            </a:r>
            <a:endParaRPr lang="en-US" sz="3600" dirty="0"/>
          </a:p>
        </p:txBody>
      </p:sp>
      <p:sp>
        <p:nvSpPr>
          <p:cNvPr id="9" name="TextBox 8"/>
          <p:cNvSpPr txBox="1"/>
          <p:nvPr/>
        </p:nvSpPr>
        <p:spPr>
          <a:xfrm>
            <a:off x="2140747" y="3534201"/>
            <a:ext cx="1605865" cy="707886"/>
          </a:xfrm>
          <a:prstGeom prst="rect">
            <a:avLst/>
          </a:prstGeom>
          <a:noFill/>
          <a:ln w="28575">
            <a:solidFill>
              <a:schemeClr val="tx1"/>
            </a:solidFill>
          </a:ln>
        </p:spPr>
        <p:txBody>
          <a:bodyPr wrap="square" rtlCol="0">
            <a:spAutoFit/>
          </a:bodyPr>
          <a:lstStyle/>
          <a:p>
            <a:r>
              <a:rPr lang="en-US" sz="2000" dirty="0"/>
              <a:t>reserved </a:t>
            </a:r>
            <a:endParaRPr lang="en-US" sz="2000" dirty="0" smtClean="0"/>
          </a:p>
          <a:p>
            <a:r>
              <a:rPr lang="en-US" sz="2000" dirty="0" smtClean="0"/>
              <a:t>vocabularies</a:t>
            </a:r>
            <a:endParaRPr lang="en-US" sz="2000" dirty="0"/>
          </a:p>
        </p:txBody>
      </p:sp>
      <p:sp>
        <p:nvSpPr>
          <p:cNvPr id="10" name="TextBox 9"/>
          <p:cNvSpPr txBox="1"/>
          <p:nvPr/>
        </p:nvSpPr>
        <p:spPr>
          <a:xfrm>
            <a:off x="4097488" y="4582820"/>
            <a:ext cx="2167491" cy="523220"/>
          </a:xfrm>
          <a:prstGeom prst="rect">
            <a:avLst/>
          </a:prstGeom>
          <a:noFill/>
          <a:ln w="28575">
            <a:solidFill>
              <a:schemeClr val="tx1"/>
            </a:solidFill>
          </a:ln>
        </p:spPr>
        <p:txBody>
          <a:bodyPr wrap="square" rtlCol="0">
            <a:spAutoFit/>
          </a:bodyPr>
          <a:lstStyle/>
          <a:p>
            <a:r>
              <a:rPr lang="en-US" sz="2800" dirty="0"/>
              <a:t> </a:t>
            </a:r>
            <a:r>
              <a:rPr lang="en-US" sz="2000" dirty="0"/>
              <a:t>metadata </a:t>
            </a:r>
            <a:r>
              <a:rPr lang="en-US" sz="2000" dirty="0" smtClean="0"/>
              <a:t>schema </a:t>
            </a:r>
            <a:endParaRPr lang="en-US" sz="2000" dirty="0"/>
          </a:p>
        </p:txBody>
      </p:sp>
      <p:sp>
        <p:nvSpPr>
          <p:cNvPr id="13" name="Rectangle 12"/>
          <p:cNvSpPr/>
          <p:nvPr/>
        </p:nvSpPr>
        <p:spPr>
          <a:xfrm>
            <a:off x="3424850" y="1067126"/>
            <a:ext cx="4799068" cy="956169"/>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a:solidFill>
                  <a:schemeClr val="accent1">
                    <a:lumMod val="50000"/>
                  </a:schemeClr>
                </a:solidFill>
              </a:rPr>
              <a:t>D</a:t>
            </a:r>
            <a:r>
              <a:rPr lang="en-US" sz="2400" dirty="0" smtClean="0">
                <a:solidFill>
                  <a:schemeClr val="accent1">
                    <a:lumMod val="50000"/>
                  </a:schemeClr>
                </a:solidFill>
              </a:rPr>
              <a:t>ata Repository</a:t>
            </a:r>
          </a:p>
        </p:txBody>
      </p:sp>
      <p:sp>
        <p:nvSpPr>
          <p:cNvPr id="37" name="Rectangle 36"/>
          <p:cNvSpPr/>
          <p:nvPr/>
        </p:nvSpPr>
        <p:spPr>
          <a:xfrm>
            <a:off x="648929" y="5825948"/>
            <a:ext cx="10894748" cy="882393"/>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Practical </a:t>
            </a:r>
            <a:r>
              <a:rPr lang="en-US" sz="3200" dirty="0" smtClean="0">
                <a:solidFill>
                  <a:schemeClr val="tx1"/>
                </a:solidFill>
              </a:rPr>
              <a:t>Policies: Manage Data Replication in Repository </a:t>
            </a:r>
            <a:endParaRPr lang="en-US" sz="3200" dirty="0">
              <a:solidFill>
                <a:schemeClr val="tx1"/>
              </a:solidFill>
            </a:endParaRPr>
          </a:p>
        </p:txBody>
      </p:sp>
      <p:cxnSp>
        <p:nvCxnSpPr>
          <p:cNvPr id="39" name="Straight Arrow Connector 38"/>
          <p:cNvCxnSpPr/>
          <p:nvPr/>
        </p:nvCxnSpPr>
        <p:spPr>
          <a:xfrm flipV="1">
            <a:off x="5927456" y="5243993"/>
            <a:ext cx="13686" cy="5819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900958" y="3425189"/>
            <a:ext cx="2656696" cy="830997"/>
          </a:xfrm>
          <a:prstGeom prst="rect">
            <a:avLst/>
          </a:prstGeom>
          <a:noFill/>
          <a:ln w="28575">
            <a:solidFill>
              <a:schemeClr val="tx1"/>
            </a:solidFill>
          </a:ln>
        </p:spPr>
        <p:txBody>
          <a:bodyPr wrap="square" rtlCol="0">
            <a:spAutoFit/>
          </a:bodyPr>
          <a:lstStyle/>
          <a:p>
            <a:r>
              <a:rPr lang="en-US" sz="2800" dirty="0" smtClean="0"/>
              <a:t> </a:t>
            </a:r>
            <a:r>
              <a:rPr lang="en-US" sz="2000" dirty="0"/>
              <a:t>metadata organization in </a:t>
            </a:r>
            <a:r>
              <a:rPr lang="en-US" sz="2000" dirty="0" smtClean="0"/>
              <a:t>tables</a:t>
            </a:r>
            <a:endParaRPr lang="en-US" sz="2000" dirty="0"/>
          </a:p>
        </p:txBody>
      </p:sp>
      <p:sp>
        <p:nvSpPr>
          <p:cNvPr id="43" name="TextBox 42"/>
          <p:cNvSpPr txBox="1"/>
          <p:nvPr/>
        </p:nvSpPr>
        <p:spPr>
          <a:xfrm>
            <a:off x="6895570" y="3413877"/>
            <a:ext cx="2656696" cy="1015663"/>
          </a:xfrm>
          <a:prstGeom prst="rect">
            <a:avLst/>
          </a:prstGeom>
          <a:noFill/>
          <a:ln w="28575">
            <a:solidFill>
              <a:schemeClr val="tx1"/>
            </a:solidFill>
          </a:ln>
        </p:spPr>
        <p:txBody>
          <a:bodyPr wrap="square" rtlCol="0">
            <a:spAutoFit/>
          </a:bodyPr>
          <a:lstStyle/>
          <a:p>
            <a:r>
              <a:rPr lang="en-US" sz="2000" dirty="0" smtClean="0"/>
              <a:t>metadata </a:t>
            </a:r>
            <a:r>
              <a:rPr lang="en-US" sz="2000" dirty="0"/>
              <a:t>properties (creation date, access control, ownership</a:t>
            </a:r>
            <a:r>
              <a:rPr lang="en-US" sz="2000" dirty="0" smtClean="0"/>
              <a:t>).</a:t>
            </a:r>
            <a:endParaRPr lang="en-US" sz="2000" dirty="0"/>
          </a:p>
        </p:txBody>
      </p:sp>
      <p:cxnSp>
        <p:nvCxnSpPr>
          <p:cNvPr id="47" name="Straight Arrow Connector 46"/>
          <p:cNvCxnSpPr/>
          <p:nvPr/>
        </p:nvCxnSpPr>
        <p:spPr>
          <a:xfrm flipV="1">
            <a:off x="5810698" y="1973721"/>
            <a:ext cx="13686" cy="5819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2713703" y="1545210"/>
            <a:ext cx="69746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0" name="Rectangle 49"/>
          <p:cNvSpPr/>
          <p:nvPr/>
        </p:nvSpPr>
        <p:spPr>
          <a:xfrm>
            <a:off x="9128166" y="796796"/>
            <a:ext cx="2546763" cy="1176926"/>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Associated Metadata Repositories</a:t>
            </a:r>
          </a:p>
        </p:txBody>
      </p:sp>
      <p:cxnSp>
        <p:nvCxnSpPr>
          <p:cNvPr id="51" name="Straight Arrow Connector 50"/>
          <p:cNvCxnSpPr/>
          <p:nvPr/>
        </p:nvCxnSpPr>
        <p:spPr>
          <a:xfrm flipV="1">
            <a:off x="8237604" y="1378750"/>
            <a:ext cx="890562" cy="57448"/>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248815" y="1374250"/>
            <a:ext cx="2617288" cy="801445"/>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rPr>
              <a:t>D</a:t>
            </a:r>
            <a:r>
              <a:rPr lang="en-US" sz="2400" dirty="0" smtClean="0">
                <a:solidFill>
                  <a:schemeClr val="accent1">
                    <a:lumMod val="50000"/>
                  </a:schemeClr>
                </a:solidFill>
              </a:rPr>
              <a:t>ata Sources</a:t>
            </a:r>
            <a:endParaRPr lang="en-US" sz="2400" dirty="0">
              <a:solidFill>
                <a:schemeClr val="accent1">
                  <a:lumMod val="50000"/>
                </a:schemeClr>
              </a:solidFill>
            </a:endParaRPr>
          </a:p>
        </p:txBody>
      </p:sp>
      <p:sp>
        <p:nvSpPr>
          <p:cNvPr id="17" name="Rectangle 16"/>
          <p:cNvSpPr/>
          <p:nvPr/>
        </p:nvSpPr>
        <p:spPr>
          <a:xfrm>
            <a:off x="401215" y="1526650"/>
            <a:ext cx="2617288" cy="801445"/>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rPr>
              <a:t>D</a:t>
            </a:r>
            <a:r>
              <a:rPr lang="en-US" sz="2400" dirty="0" smtClean="0">
                <a:solidFill>
                  <a:schemeClr val="accent1">
                    <a:lumMod val="50000"/>
                  </a:schemeClr>
                </a:solidFill>
              </a:rPr>
              <a:t>ata Sources</a:t>
            </a:r>
            <a:endParaRPr lang="en-US" sz="2400" dirty="0">
              <a:solidFill>
                <a:schemeClr val="accent1">
                  <a:lumMod val="50000"/>
                </a:schemeClr>
              </a:solidFill>
            </a:endParaRPr>
          </a:p>
        </p:txBody>
      </p:sp>
      <p:sp>
        <p:nvSpPr>
          <p:cNvPr id="18" name="Rectangle 17"/>
          <p:cNvSpPr/>
          <p:nvPr/>
        </p:nvSpPr>
        <p:spPr>
          <a:xfrm>
            <a:off x="248815" y="2363752"/>
            <a:ext cx="2617288" cy="801445"/>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50000"/>
                  </a:schemeClr>
                </a:solidFill>
              </a:rPr>
              <a:t>Original </a:t>
            </a:r>
            <a:r>
              <a:rPr lang="en-US" sz="2400" dirty="0" err="1" smtClean="0">
                <a:solidFill>
                  <a:schemeClr val="accent1">
                    <a:lumMod val="50000"/>
                  </a:schemeClr>
                </a:solidFill>
              </a:rPr>
              <a:t>MetaData</a:t>
            </a:r>
            <a:endParaRPr lang="en-US" sz="2400" dirty="0">
              <a:solidFill>
                <a:schemeClr val="accent1">
                  <a:lumMod val="50000"/>
                </a:schemeClr>
              </a:solidFill>
            </a:endParaRPr>
          </a:p>
        </p:txBody>
      </p:sp>
      <p:sp>
        <p:nvSpPr>
          <p:cNvPr id="19" name="Rounded Rectangle 18"/>
          <p:cNvSpPr/>
          <p:nvPr/>
        </p:nvSpPr>
        <p:spPr>
          <a:xfrm>
            <a:off x="9122497" y="4874464"/>
            <a:ext cx="1535370" cy="7980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a:t>
            </a:r>
          </a:p>
          <a:p>
            <a:pPr algn="ctr"/>
            <a:r>
              <a:rPr lang="en-US" dirty="0" smtClean="0"/>
              <a:t>manager</a:t>
            </a:r>
            <a:endParaRPr lang="en-US" dirty="0"/>
          </a:p>
        </p:txBody>
      </p:sp>
      <p:cxnSp>
        <p:nvCxnSpPr>
          <p:cNvPr id="20" name="Straight Arrow Connector 19"/>
          <p:cNvCxnSpPr/>
          <p:nvPr/>
        </p:nvCxnSpPr>
        <p:spPr>
          <a:xfrm flipV="1">
            <a:off x="10009544" y="4381366"/>
            <a:ext cx="13760" cy="4930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1844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58" y="37511"/>
            <a:ext cx="10515600" cy="723627"/>
          </a:xfrm>
        </p:spPr>
        <p:txBody>
          <a:bodyPr>
            <a:normAutofit/>
          </a:bodyPr>
          <a:lstStyle/>
          <a:p>
            <a:pPr algn="ctr"/>
            <a:r>
              <a:rPr lang="en-US" sz="3600" dirty="0" smtClean="0"/>
              <a:t>Query of Local Data &amp; Metadata Repositories</a:t>
            </a:r>
            <a:endParaRPr lang="en-US" sz="3600" dirty="0"/>
          </a:p>
        </p:txBody>
      </p:sp>
      <p:sp>
        <p:nvSpPr>
          <p:cNvPr id="13" name="Rectangle 12"/>
          <p:cNvSpPr/>
          <p:nvPr/>
        </p:nvSpPr>
        <p:spPr>
          <a:xfrm>
            <a:off x="6696667" y="855287"/>
            <a:ext cx="4799068" cy="693415"/>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a:solidFill>
                  <a:schemeClr val="accent1">
                    <a:lumMod val="50000"/>
                  </a:schemeClr>
                </a:solidFill>
              </a:rPr>
              <a:t>Metadata </a:t>
            </a:r>
            <a:r>
              <a:rPr lang="en-US" sz="2400" dirty="0" smtClean="0">
                <a:solidFill>
                  <a:schemeClr val="accent1">
                    <a:lumMod val="50000"/>
                  </a:schemeClr>
                </a:solidFill>
              </a:rPr>
              <a:t>Repositories</a:t>
            </a:r>
            <a:endParaRPr lang="en-US" sz="2400" dirty="0">
              <a:solidFill>
                <a:schemeClr val="accent1">
                  <a:lumMod val="50000"/>
                </a:schemeClr>
              </a:solidFill>
            </a:endParaRPr>
          </a:p>
        </p:txBody>
      </p:sp>
      <p:sp>
        <p:nvSpPr>
          <p:cNvPr id="37" name="Rectangle 36"/>
          <p:cNvSpPr/>
          <p:nvPr/>
        </p:nvSpPr>
        <p:spPr>
          <a:xfrm>
            <a:off x="564458" y="4721081"/>
            <a:ext cx="10894748" cy="882393"/>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Practical </a:t>
            </a:r>
            <a:r>
              <a:rPr lang="en-US" sz="3200" dirty="0" smtClean="0">
                <a:solidFill>
                  <a:schemeClr val="tx1"/>
                </a:solidFill>
              </a:rPr>
              <a:t>Policies: Local Query Operations </a:t>
            </a:r>
            <a:endParaRPr lang="en-US" sz="3200" dirty="0">
              <a:solidFill>
                <a:schemeClr val="tx1"/>
              </a:solidFill>
            </a:endParaRPr>
          </a:p>
        </p:txBody>
      </p:sp>
      <p:cxnSp>
        <p:nvCxnSpPr>
          <p:cNvPr id="47" name="Straight Arrow Connector 46"/>
          <p:cNvCxnSpPr/>
          <p:nvPr/>
        </p:nvCxnSpPr>
        <p:spPr>
          <a:xfrm flipH="1">
            <a:off x="5291762" y="1583420"/>
            <a:ext cx="2084103" cy="10007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2956269" y="1195633"/>
            <a:ext cx="69746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0" name="Rectangle 49"/>
          <p:cNvSpPr/>
          <p:nvPr/>
        </p:nvSpPr>
        <p:spPr>
          <a:xfrm>
            <a:off x="9615102" y="2520606"/>
            <a:ext cx="2415511" cy="956169"/>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Local Data Repositories</a:t>
            </a:r>
          </a:p>
        </p:txBody>
      </p:sp>
      <p:sp>
        <p:nvSpPr>
          <p:cNvPr id="23" name="Oval 22"/>
          <p:cNvSpPr/>
          <p:nvPr/>
        </p:nvSpPr>
        <p:spPr>
          <a:xfrm>
            <a:off x="6250650" y="2181829"/>
            <a:ext cx="2617289" cy="1096377"/>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lumMod val="50000"/>
                  </a:schemeClr>
                </a:solidFill>
              </a:rPr>
              <a:t>Data Query Processing</a:t>
            </a:r>
            <a:endParaRPr lang="en-US" sz="2000" dirty="0">
              <a:solidFill>
                <a:schemeClr val="accent1">
                  <a:lumMod val="50000"/>
                </a:schemeClr>
              </a:solidFill>
            </a:endParaRPr>
          </a:p>
        </p:txBody>
      </p:sp>
      <p:sp>
        <p:nvSpPr>
          <p:cNvPr id="25" name="Oval 24"/>
          <p:cNvSpPr/>
          <p:nvPr/>
        </p:nvSpPr>
        <p:spPr>
          <a:xfrm>
            <a:off x="3570905" y="815553"/>
            <a:ext cx="2617289" cy="1373260"/>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lumMod val="50000"/>
                  </a:schemeClr>
                </a:solidFill>
              </a:rPr>
              <a:t>MD </a:t>
            </a:r>
          </a:p>
          <a:p>
            <a:pPr algn="ctr"/>
            <a:r>
              <a:rPr lang="en-US" sz="2000" dirty="0" smtClean="0">
                <a:solidFill>
                  <a:schemeClr val="accent1">
                    <a:lumMod val="50000"/>
                  </a:schemeClr>
                </a:solidFill>
              </a:rPr>
              <a:t>Query Processing</a:t>
            </a:r>
          </a:p>
          <a:p>
            <a:pPr algn="ctr"/>
            <a:endParaRPr lang="en-US" sz="2000" dirty="0">
              <a:solidFill>
                <a:schemeClr val="accent1">
                  <a:lumMod val="50000"/>
                </a:schemeClr>
              </a:solidFill>
            </a:endParaRPr>
          </a:p>
        </p:txBody>
      </p:sp>
      <p:cxnSp>
        <p:nvCxnSpPr>
          <p:cNvPr id="28" name="Straight Arrow Connector 27"/>
          <p:cNvCxnSpPr/>
          <p:nvPr/>
        </p:nvCxnSpPr>
        <p:spPr>
          <a:xfrm>
            <a:off x="6011832" y="1222165"/>
            <a:ext cx="69746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4435759" y="2078281"/>
            <a:ext cx="1" cy="3320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V="1">
            <a:off x="5291762" y="2811069"/>
            <a:ext cx="896432" cy="63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8865111" y="2793007"/>
            <a:ext cx="69746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1665284" y="1457405"/>
            <a:ext cx="1224643" cy="546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50000"/>
                  </a:schemeClr>
                </a:solidFill>
              </a:rPr>
              <a:t>MD Query</a:t>
            </a:r>
            <a:endParaRPr lang="en-US" dirty="0">
              <a:solidFill>
                <a:schemeClr val="accent1">
                  <a:lumMod val="50000"/>
                </a:schemeClr>
              </a:solidFill>
            </a:endParaRPr>
          </a:p>
        </p:txBody>
      </p:sp>
      <p:sp>
        <p:nvSpPr>
          <p:cNvPr id="18" name="Rounded Rectangle 17"/>
          <p:cNvSpPr/>
          <p:nvPr/>
        </p:nvSpPr>
        <p:spPr>
          <a:xfrm>
            <a:off x="389125" y="823138"/>
            <a:ext cx="2567143" cy="7980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a:t>
            </a:r>
          </a:p>
          <a:p>
            <a:pPr algn="ctr"/>
            <a:r>
              <a:rPr lang="en-US" dirty="0" smtClean="0"/>
              <a:t>manager</a:t>
            </a:r>
            <a:endParaRPr lang="en-US" dirty="0"/>
          </a:p>
        </p:txBody>
      </p:sp>
      <p:sp>
        <p:nvSpPr>
          <p:cNvPr id="21" name="Rounded Rectangle 20"/>
          <p:cNvSpPr/>
          <p:nvPr/>
        </p:nvSpPr>
        <p:spPr>
          <a:xfrm>
            <a:off x="2224875" y="2439728"/>
            <a:ext cx="2567143" cy="7980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a:t>
            </a:r>
          </a:p>
          <a:p>
            <a:pPr algn="ctr"/>
            <a:r>
              <a:rPr lang="en-US" dirty="0" smtClean="0"/>
              <a:t>manager</a:t>
            </a:r>
            <a:endParaRPr lang="en-US" dirty="0"/>
          </a:p>
        </p:txBody>
      </p:sp>
      <p:sp>
        <p:nvSpPr>
          <p:cNvPr id="41" name="Rectangle 40"/>
          <p:cNvSpPr/>
          <p:nvPr/>
        </p:nvSpPr>
        <p:spPr>
          <a:xfrm>
            <a:off x="4040104" y="2947529"/>
            <a:ext cx="1224643" cy="546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Data </a:t>
            </a:r>
            <a:r>
              <a:rPr lang="en-US" dirty="0">
                <a:solidFill>
                  <a:schemeClr val="accent1">
                    <a:lumMod val="50000"/>
                  </a:schemeClr>
                </a:solidFill>
              </a:rPr>
              <a:t>Query</a:t>
            </a:r>
          </a:p>
        </p:txBody>
      </p:sp>
    </p:spTree>
    <p:extLst>
      <p:ext uri="{BB962C8B-B14F-4D97-AF65-F5344CB8AC3E}">
        <p14:creationId xmlns:p14="http://schemas.microsoft.com/office/powerpoint/2010/main" val="3421719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19503" cy="1325563"/>
          </a:xfrm>
          <a:solidFill>
            <a:schemeClr val="bg2">
              <a:lumMod val="75000"/>
            </a:schemeClr>
          </a:solidFill>
        </p:spPr>
        <p:txBody>
          <a:bodyPr>
            <a:normAutofit/>
          </a:bodyPr>
          <a:lstStyle/>
          <a:p>
            <a:r>
              <a:rPr lang="en-US" sz="3200" dirty="0" smtClean="0"/>
              <a:t>Vocabulary can be Built out in Stages –adapted example from P2</a:t>
            </a:r>
            <a:endParaRPr lang="en-US" sz="3200" dirty="0"/>
          </a:p>
        </p:txBody>
      </p:sp>
      <p:graphicFrame>
        <p:nvGraphicFramePr>
          <p:cNvPr id="4" name="Diagram 3"/>
          <p:cNvGraphicFramePr/>
          <p:nvPr>
            <p:extLst/>
          </p:nvPr>
        </p:nvGraphicFramePr>
        <p:xfrm>
          <a:off x="2090057" y="1901371"/>
          <a:ext cx="7707086" cy="4666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6574971" y="5617030"/>
            <a:ext cx="2598058" cy="2902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44343" y="3356430"/>
            <a:ext cx="2598058" cy="2902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44343" y="4310745"/>
            <a:ext cx="2598058" cy="2902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04857" y="2402115"/>
            <a:ext cx="2598058" cy="2902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42400" y="3171764"/>
            <a:ext cx="2311399" cy="369332"/>
          </a:xfrm>
          <a:prstGeom prst="rect">
            <a:avLst/>
          </a:prstGeom>
          <a:solidFill>
            <a:srgbClr val="FFC000"/>
          </a:solidFill>
        </p:spPr>
        <p:txBody>
          <a:bodyPr wrap="square" rtlCol="0">
            <a:spAutoFit/>
          </a:bodyPr>
          <a:lstStyle/>
          <a:p>
            <a:r>
              <a:rPr lang="en-US" dirty="0" smtClean="0"/>
              <a:t>9-12 months P4-P5?</a:t>
            </a:r>
            <a:endParaRPr lang="en-US" dirty="0"/>
          </a:p>
        </p:txBody>
      </p:sp>
      <p:sp>
        <p:nvSpPr>
          <p:cNvPr id="12" name="TextBox 11"/>
          <p:cNvSpPr txBox="1"/>
          <p:nvPr/>
        </p:nvSpPr>
        <p:spPr>
          <a:xfrm>
            <a:off x="9194801" y="2382045"/>
            <a:ext cx="1734456" cy="369332"/>
          </a:xfrm>
          <a:prstGeom prst="rect">
            <a:avLst/>
          </a:prstGeom>
          <a:solidFill>
            <a:srgbClr val="FFC000"/>
          </a:solidFill>
        </p:spPr>
        <p:txBody>
          <a:bodyPr wrap="square" rtlCol="0">
            <a:spAutoFit/>
          </a:bodyPr>
          <a:lstStyle/>
          <a:p>
            <a:r>
              <a:rPr lang="en-US" dirty="0" smtClean="0"/>
              <a:t>18 months +</a:t>
            </a:r>
            <a:endParaRPr lang="en-US" dirty="0"/>
          </a:p>
        </p:txBody>
      </p:sp>
      <p:sp>
        <p:nvSpPr>
          <p:cNvPr id="13" name="TextBox 12"/>
          <p:cNvSpPr txBox="1"/>
          <p:nvPr/>
        </p:nvSpPr>
        <p:spPr>
          <a:xfrm>
            <a:off x="9042400" y="4093953"/>
            <a:ext cx="2151625" cy="369332"/>
          </a:xfrm>
          <a:prstGeom prst="rect">
            <a:avLst/>
          </a:prstGeom>
          <a:solidFill>
            <a:srgbClr val="FFC000"/>
          </a:solidFill>
        </p:spPr>
        <p:txBody>
          <a:bodyPr wrap="square" rtlCol="0">
            <a:spAutoFit/>
          </a:bodyPr>
          <a:lstStyle/>
          <a:p>
            <a:r>
              <a:rPr lang="en-US" dirty="0" smtClean="0"/>
              <a:t>6-9 months P3-P4?</a:t>
            </a:r>
            <a:endParaRPr lang="en-US" dirty="0"/>
          </a:p>
        </p:txBody>
      </p:sp>
      <p:sp>
        <p:nvSpPr>
          <p:cNvPr id="14" name="TextBox 13"/>
          <p:cNvSpPr txBox="1"/>
          <p:nvPr/>
        </p:nvSpPr>
        <p:spPr>
          <a:xfrm>
            <a:off x="9194801" y="5570210"/>
            <a:ext cx="1734456" cy="369332"/>
          </a:xfrm>
          <a:prstGeom prst="rect">
            <a:avLst/>
          </a:prstGeom>
          <a:solidFill>
            <a:srgbClr val="FFC000"/>
          </a:solidFill>
        </p:spPr>
        <p:txBody>
          <a:bodyPr wrap="square" rtlCol="0">
            <a:spAutoFit/>
          </a:bodyPr>
          <a:lstStyle/>
          <a:p>
            <a:r>
              <a:rPr lang="en-US" dirty="0" smtClean="0"/>
              <a:t>On 3  months P2</a:t>
            </a:r>
            <a:endParaRPr lang="en-US" dirty="0"/>
          </a:p>
        </p:txBody>
      </p:sp>
    </p:spTree>
    <p:extLst>
      <p:ext uri="{BB962C8B-B14F-4D97-AF65-F5344CB8AC3E}">
        <p14:creationId xmlns:p14="http://schemas.microsoft.com/office/powerpoint/2010/main" val="248819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793"/>
            <a:ext cx="10515600" cy="723627"/>
          </a:xfrm>
        </p:spPr>
        <p:txBody>
          <a:bodyPr>
            <a:normAutofit/>
          </a:bodyPr>
          <a:lstStyle/>
          <a:p>
            <a:pPr algn="ctr"/>
            <a:r>
              <a:rPr lang="en-US" sz="3600" dirty="0" smtClean="0"/>
              <a:t>Query of Remote Data  Repositories vis PID</a:t>
            </a:r>
            <a:endParaRPr lang="en-US" sz="3600" dirty="0"/>
          </a:p>
        </p:txBody>
      </p:sp>
      <p:sp>
        <p:nvSpPr>
          <p:cNvPr id="13" name="Rectangle 12"/>
          <p:cNvSpPr/>
          <p:nvPr/>
        </p:nvSpPr>
        <p:spPr>
          <a:xfrm>
            <a:off x="6696667" y="855287"/>
            <a:ext cx="4799068" cy="693415"/>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PID Registry</a:t>
            </a:r>
            <a:endParaRPr lang="en-US" sz="2400" dirty="0">
              <a:solidFill>
                <a:schemeClr val="accent1">
                  <a:lumMod val="50000"/>
                </a:schemeClr>
              </a:solidFill>
            </a:endParaRPr>
          </a:p>
        </p:txBody>
      </p:sp>
      <p:sp>
        <p:nvSpPr>
          <p:cNvPr id="37" name="Rectangle 36"/>
          <p:cNvSpPr/>
          <p:nvPr/>
        </p:nvSpPr>
        <p:spPr>
          <a:xfrm>
            <a:off x="564458" y="4721081"/>
            <a:ext cx="10894748" cy="882393"/>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Practical </a:t>
            </a:r>
            <a:r>
              <a:rPr lang="en-US" sz="3200" dirty="0" smtClean="0">
                <a:solidFill>
                  <a:schemeClr val="tx1"/>
                </a:solidFill>
              </a:rPr>
              <a:t>Policies: Remote (Repository) PID Query</a:t>
            </a:r>
            <a:endParaRPr lang="en-US" sz="3200" dirty="0">
              <a:solidFill>
                <a:schemeClr val="tx1"/>
              </a:solidFill>
            </a:endParaRPr>
          </a:p>
        </p:txBody>
      </p:sp>
      <p:cxnSp>
        <p:nvCxnSpPr>
          <p:cNvPr id="47" name="Straight Arrow Connector 46"/>
          <p:cNvCxnSpPr/>
          <p:nvPr/>
        </p:nvCxnSpPr>
        <p:spPr>
          <a:xfrm flipH="1" flipV="1">
            <a:off x="3341984" y="2772984"/>
            <a:ext cx="4963900" cy="374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V="1">
            <a:off x="2924546" y="1869956"/>
            <a:ext cx="834877" cy="3726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0" name="Rectangle 49"/>
          <p:cNvSpPr/>
          <p:nvPr/>
        </p:nvSpPr>
        <p:spPr>
          <a:xfrm>
            <a:off x="7888445" y="2238932"/>
            <a:ext cx="2415511" cy="956169"/>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smtClean="0">
                <a:solidFill>
                  <a:schemeClr val="accent1">
                    <a:lumMod val="50000"/>
                  </a:schemeClr>
                </a:solidFill>
              </a:rPr>
              <a:t>Data Repository</a:t>
            </a:r>
          </a:p>
        </p:txBody>
      </p:sp>
      <p:sp>
        <p:nvSpPr>
          <p:cNvPr id="25" name="Oval 24"/>
          <p:cNvSpPr/>
          <p:nvPr/>
        </p:nvSpPr>
        <p:spPr>
          <a:xfrm>
            <a:off x="3570905" y="815553"/>
            <a:ext cx="2617289" cy="1373260"/>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lumMod val="50000"/>
                  </a:schemeClr>
                </a:solidFill>
              </a:rPr>
              <a:t>PID</a:t>
            </a:r>
          </a:p>
          <a:p>
            <a:pPr algn="ctr"/>
            <a:r>
              <a:rPr lang="en-US" sz="2000" dirty="0" smtClean="0">
                <a:solidFill>
                  <a:schemeClr val="accent1">
                    <a:lumMod val="50000"/>
                  </a:schemeClr>
                </a:solidFill>
              </a:rPr>
              <a:t>Query Processing</a:t>
            </a:r>
          </a:p>
          <a:p>
            <a:pPr algn="ctr"/>
            <a:endParaRPr lang="en-US" sz="2000" dirty="0">
              <a:solidFill>
                <a:schemeClr val="accent1">
                  <a:lumMod val="50000"/>
                </a:schemeClr>
              </a:solidFill>
            </a:endParaRPr>
          </a:p>
        </p:txBody>
      </p:sp>
      <p:cxnSp>
        <p:nvCxnSpPr>
          <p:cNvPr id="28" name="Straight Arrow Connector 27"/>
          <p:cNvCxnSpPr/>
          <p:nvPr/>
        </p:nvCxnSpPr>
        <p:spPr>
          <a:xfrm>
            <a:off x="6011832" y="1222165"/>
            <a:ext cx="69746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9241971" y="1583420"/>
            <a:ext cx="16329" cy="57307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Rounded Rectangle 11"/>
          <p:cNvSpPr/>
          <p:nvPr/>
        </p:nvSpPr>
        <p:spPr>
          <a:xfrm>
            <a:off x="648696" y="2565494"/>
            <a:ext cx="2693288" cy="7980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manager</a:t>
            </a:r>
            <a:endParaRPr lang="en-US" dirty="0"/>
          </a:p>
        </p:txBody>
      </p:sp>
      <p:sp>
        <p:nvSpPr>
          <p:cNvPr id="14" name="Rectangle 13"/>
          <p:cNvSpPr/>
          <p:nvPr/>
        </p:nvSpPr>
        <p:spPr>
          <a:xfrm>
            <a:off x="1699903" y="2130965"/>
            <a:ext cx="1224643" cy="546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Data </a:t>
            </a:r>
            <a:r>
              <a:rPr lang="en-US" dirty="0">
                <a:solidFill>
                  <a:schemeClr val="accent1">
                    <a:lumMod val="50000"/>
                  </a:schemeClr>
                </a:solidFill>
              </a:rPr>
              <a:t>Query</a:t>
            </a:r>
          </a:p>
        </p:txBody>
      </p:sp>
    </p:spTree>
    <p:extLst>
      <p:ext uri="{BB962C8B-B14F-4D97-AF65-F5344CB8AC3E}">
        <p14:creationId xmlns:p14="http://schemas.microsoft.com/office/powerpoint/2010/main" val="4120840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6787" y="209109"/>
            <a:ext cx="7777316" cy="514950"/>
          </a:xfrm>
        </p:spPr>
        <p:txBody>
          <a:bodyPr>
            <a:normAutofit fontScale="90000"/>
          </a:bodyPr>
          <a:lstStyle/>
          <a:p>
            <a:r>
              <a:rPr lang="en-US" sz="3600" b="1" dirty="0" smtClean="0"/>
              <a:t>One View of DFT Scope from Process View</a:t>
            </a:r>
            <a:endParaRPr lang="en-US" dirty="0"/>
          </a:p>
        </p:txBody>
      </p:sp>
      <p:sp>
        <p:nvSpPr>
          <p:cNvPr id="3" name="Subtitle 2"/>
          <p:cNvSpPr>
            <a:spLocks noGrp="1"/>
          </p:cNvSpPr>
          <p:nvPr>
            <p:ph type="subTitle" idx="1"/>
          </p:nvPr>
        </p:nvSpPr>
        <p:spPr>
          <a:xfrm>
            <a:off x="1524000" y="4953246"/>
            <a:ext cx="9144000" cy="1655762"/>
          </a:xfrm>
        </p:spPr>
        <p:txBody>
          <a:bodyPr>
            <a:normAutofit/>
          </a:bodyPr>
          <a:lstStyle/>
          <a:p>
            <a:endParaRPr lang="en-US" sz="2000" b="1" dirty="0">
              <a:latin typeface="inherit"/>
            </a:endParaRPr>
          </a:p>
          <a:p>
            <a:endParaRPr lang="en-US" sz="2600" dirty="0" smtClean="0"/>
          </a:p>
          <a:p>
            <a:endParaRPr lang="en-US" dirty="0"/>
          </a:p>
        </p:txBody>
      </p:sp>
      <p:sp>
        <p:nvSpPr>
          <p:cNvPr id="4" name="Rectangle 1"/>
          <p:cNvSpPr>
            <a:spLocks noChangeArrowheads="1"/>
          </p:cNvSpPr>
          <p:nvPr/>
        </p:nvSpPr>
        <p:spPr bwMode="auto">
          <a:xfrm>
            <a:off x="0" y="-266858"/>
            <a:ext cx="9680" cy="9909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7916" rIns="9522" bIns="8093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r>
            <a:br>
              <a:rPr kumimoji="0" lang="en-US"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br>
            <a:endParaRPr kumimoji="0" lang="en-US" sz="16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139328" y="724058"/>
            <a:ext cx="4983001" cy="2554545"/>
          </a:xfrm>
          <a:prstGeom prst="rect">
            <a:avLst/>
          </a:prstGeom>
          <a:solidFill>
            <a:srgbClr val="FFFF00"/>
          </a:solidFill>
        </p:spPr>
        <p:txBody>
          <a:bodyPr wrap="square" rtlCol="0">
            <a:spAutoFit/>
          </a:bodyPr>
          <a:lstStyle/>
          <a:p>
            <a:pPr lvl="0"/>
            <a:r>
              <a:rPr lang="en-US" sz="2000" u="sng" dirty="0" smtClean="0"/>
              <a:t>Policy defines this</a:t>
            </a:r>
            <a:r>
              <a:rPr lang="en-US" sz="2000" dirty="0" smtClean="0"/>
              <a:t>?</a:t>
            </a:r>
          </a:p>
          <a:p>
            <a:pPr marL="457200" lvl="0" indent="-457200">
              <a:buFont typeface="+mj-lt"/>
              <a:buAutoNum type="arabicPeriod"/>
            </a:pPr>
            <a:r>
              <a:rPr lang="en-US" sz="2000" dirty="0" smtClean="0"/>
              <a:t>What elements are in a  </a:t>
            </a:r>
            <a:r>
              <a:rPr lang="en-US" sz="2000" u="sng" dirty="0"/>
              <a:t>PID record</a:t>
            </a:r>
            <a:r>
              <a:rPr lang="en-US" sz="2000" dirty="0"/>
              <a:t> </a:t>
            </a:r>
            <a:endParaRPr lang="en-US" sz="2000" dirty="0" smtClean="0"/>
          </a:p>
          <a:p>
            <a:pPr marL="457200" lvl="0" indent="-457200">
              <a:buFont typeface="+mj-lt"/>
              <a:buAutoNum type="arabicPeriod"/>
            </a:pPr>
            <a:r>
              <a:rPr lang="en-US" sz="2000" dirty="0" smtClean="0"/>
              <a:t>How to  point </a:t>
            </a:r>
            <a:r>
              <a:rPr lang="en-US" sz="2000" dirty="0"/>
              <a:t>to a </a:t>
            </a:r>
            <a:r>
              <a:rPr lang="en-US" sz="2000" u="sng" dirty="0"/>
              <a:t>metadata record</a:t>
            </a:r>
            <a:r>
              <a:rPr lang="en-US" sz="2000" dirty="0"/>
              <a:t> </a:t>
            </a:r>
            <a:endParaRPr lang="en-US" sz="2000" dirty="0" smtClean="0"/>
          </a:p>
          <a:p>
            <a:pPr marL="457200" lvl="0" indent="-457200">
              <a:buFont typeface="+mj-lt"/>
              <a:buAutoNum type="arabicPeriod"/>
            </a:pPr>
            <a:r>
              <a:rPr lang="en-US" sz="2000" dirty="0" smtClean="0"/>
              <a:t>What is in a </a:t>
            </a:r>
            <a:r>
              <a:rPr lang="en-US" sz="2000" u="sng" dirty="0"/>
              <a:t>metadata record</a:t>
            </a:r>
            <a:r>
              <a:rPr lang="en-US" sz="2000" dirty="0"/>
              <a:t> </a:t>
            </a:r>
            <a:r>
              <a:rPr lang="en-US" sz="2000" dirty="0" smtClean="0"/>
              <a:t>at registration</a:t>
            </a:r>
          </a:p>
          <a:p>
            <a:pPr marL="457200" lvl="0" indent="-457200">
              <a:buFont typeface="+mj-lt"/>
              <a:buAutoNum type="arabicPeriod"/>
            </a:pPr>
            <a:r>
              <a:rPr lang="en-US" sz="2000" dirty="0" smtClean="0"/>
              <a:t>What is replication with identical vs. different </a:t>
            </a:r>
            <a:r>
              <a:rPr lang="en-US" sz="2000" u="sng" dirty="0"/>
              <a:t>bit-streams</a:t>
            </a:r>
            <a:r>
              <a:rPr lang="en-US" sz="2000" dirty="0"/>
              <a:t> that may store additional </a:t>
            </a:r>
            <a:r>
              <a:rPr lang="en-US" sz="2000" u="sng" dirty="0" smtClean="0"/>
              <a:t>attributes</a:t>
            </a:r>
            <a:endParaRPr lang="en-US" sz="2000" dirty="0"/>
          </a:p>
        </p:txBody>
      </p:sp>
      <p:sp>
        <p:nvSpPr>
          <p:cNvPr id="7" name="Right Arrow 6"/>
          <p:cNvSpPr/>
          <p:nvPr/>
        </p:nvSpPr>
        <p:spPr>
          <a:xfrm>
            <a:off x="4155175" y="3072570"/>
            <a:ext cx="967154" cy="51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2"/>
          <a:stretch>
            <a:fillRect/>
          </a:stretch>
        </p:blipFill>
        <p:spPr>
          <a:xfrm>
            <a:off x="5122329" y="795992"/>
            <a:ext cx="6174936" cy="5678550"/>
          </a:xfrm>
          <a:prstGeom prst="rect">
            <a:avLst/>
          </a:prstGeom>
        </p:spPr>
      </p:pic>
      <p:sp>
        <p:nvSpPr>
          <p:cNvPr id="9" name="Right Arrow 8"/>
          <p:cNvSpPr/>
          <p:nvPr/>
        </p:nvSpPr>
        <p:spPr>
          <a:xfrm>
            <a:off x="3950972" y="4697955"/>
            <a:ext cx="967154" cy="51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4204" y="4808426"/>
            <a:ext cx="3423900" cy="707886"/>
          </a:xfrm>
          <a:prstGeom prst="rect">
            <a:avLst/>
          </a:prstGeom>
          <a:solidFill>
            <a:srgbClr val="CCFFCC"/>
          </a:solidFill>
        </p:spPr>
        <p:txBody>
          <a:bodyPr wrap="square" rtlCol="0">
            <a:spAutoFit/>
          </a:bodyPr>
          <a:lstStyle/>
          <a:p>
            <a:pPr lvl="0"/>
            <a:r>
              <a:rPr lang="en-US" sz="2000" dirty="0" smtClean="0"/>
              <a:t>The rest of data management and the lifecycle?</a:t>
            </a:r>
            <a:endParaRPr lang="en-US" sz="2000" dirty="0"/>
          </a:p>
        </p:txBody>
      </p:sp>
      <p:sp>
        <p:nvSpPr>
          <p:cNvPr id="11" name="TextBox 10"/>
          <p:cNvSpPr txBox="1"/>
          <p:nvPr/>
        </p:nvSpPr>
        <p:spPr>
          <a:xfrm>
            <a:off x="139328" y="3565807"/>
            <a:ext cx="3423900" cy="707886"/>
          </a:xfrm>
          <a:prstGeom prst="rect">
            <a:avLst/>
          </a:prstGeom>
          <a:solidFill>
            <a:srgbClr val="FFC000"/>
          </a:solidFill>
        </p:spPr>
        <p:txBody>
          <a:bodyPr wrap="square" rtlCol="0">
            <a:spAutoFit/>
          </a:bodyPr>
          <a:lstStyle/>
          <a:p>
            <a:pPr lvl="0"/>
            <a:r>
              <a:rPr lang="en-US" sz="2000" dirty="0" smtClean="0"/>
              <a:t>We have policy for a minimum metadata record?</a:t>
            </a:r>
            <a:endParaRPr lang="en-US" sz="2000" dirty="0"/>
          </a:p>
        </p:txBody>
      </p:sp>
      <p:sp>
        <p:nvSpPr>
          <p:cNvPr id="12" name="TextBox 11"/>
          <p:cNvSpPr txBox="1"/>
          <p:nvPr/>
        </p:nvSpPr>
        <p:spPr>
          <a:xfrm>
            <a:off x="929148" y="6002594"/>
            <a:ext cx="1873046" cy="369332"/>
          </a:xfrm>
          <a:prstGeom prst="rect">
            <a:avLst/>
          </a:prstGeom>
          <a:noFill/>
        </p:spPr>
        <p:txBody>
          <a:bodyPr wrap="square" rtlCol="0">
            <a:spAutoFit/>
          </a:bodyPr>
          <a:lstStyle/>
          <a:p>
            <a:r>
              <a:rPr lang="en-US" smtClean="0"/>
              <a:t>Other WGs…..</a:t>
            </a:r>
            <a:endParaRPr lang="en-US"/>
          </a:p>
        </p:txBody>
      </p:sp>
    </p:spTree>
    <p:extLst>
      <p:ext uri="{BB962C8B-B14F-4D97-AF65-F5344CB8AC3E}">
        <p14:creationId xmlns:p14="http://schemas.microsoft.com/office/powerpoint/2010/main" val="3875021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52" y="44511"/>
            <a:ext cx="10515600" cy="947191"/>
          </a:xfrm>
          <a:solidFill>
            <a:srgbClr val="92D050"/>
          </a:solidFill>
        </p:spPr>
        <p:txBody>
          <a:bodyPr>
            <a:normAutofit/>
          </a:bodyPr>
          <a:lstStyle/>
          <a:p>
            <a:pPr algn="ctr"/>
            <a:r>
              <a:rPr lang="en-US" sz="3200" dirty="0" smtClean="0"/>
              <a:t>Other Basic Terms -Data Citation as Example</a:t>
            </a:r>
            <a:endParaRPr lang="en-US" sz="3200" dirty="0"/>
          </a:p>
        </p:txBody>
      </p:sp>
      <p:sp>
        <p:nvSpPr>
          <p:cNvPr id="3" name="Content Placeholder 2"/>
          <p:cNvSpPr>
            <a:spLocks noGrp="1"/>
          </p:cNvSpPr>
          <p:nvPr>
            <p:ph idx="1"/>
          </p:nvPr>
        </p:nvSpPr>
        <p:spPr>
          <a:xfrm>
            <a:off x="0" y="991702"/>
            <a:ext cx="11950262" cy="2597241"/>
          </a:xfrm>
        </p:spPr>
        <p:txBody>
          <a:bodyPr>
            <a:normAutofit/>
          </a:bodyPr>
          <a:lstStyle/>
          <a:p>
            <a:pPr fontAlgn="ctr"/>
            <a:r>
              <a:rPr lang="en-US" sz="1800" b="1" dirty="0"/>
              <a:t>Term </a:t>
            </a:r>
            <a:r>
              <a:rPr lang="en-US" sz="1800" b="1" dirty="0" smtClean="0"/>
              <a:t>Data </a:t>
            </a:r>
            <a:r>
              <a:rPr lang="en-US" sz="1800" b="1" dirty="0"/>
              <a:t>Citation </a:t>
            </a:r>
            <a:endParaRPr lang="en-US" sz="1800" dirty="0"/>
          </a:p>
          <a:p>
            <a:pPr fontAlgn="ctr"/>
            <a:r>
              <a:rPr lang="en-US" sz="1800" b="1" dirty="0"/>
              <a:t>Definition </a:t>
            </a:r>
            <a:r>
              <a:rPr lang="en-US" sz="1800" dirty="0" smtClean="0"/>
              <a:t>Data </a:t>
            </a:r>
            <a:r>
              <a:rPr lang="en-US" sz="1800" dirty="0"/>
              <a:t>Citation is the practice of providing a citation to data in a similar way that researchers routinely include a bibliographic reference to published resources. </a:t>
            </a:r>
          </a:p>
          <a:p>
            <a:pPr fontAlgn="ctr"/>
            <a:r>
              <a:rPr lang="en-US" sz="1800" b="1" dirty="0"/>
              <a:t>Examples </a:t>
            </a:r>
            <a:r>
              <a:rPr lang="en-US" sz="1800" b="1" dirty="0" smtClean="0"/>
              <a:t>References </a:t>
            </a:r>
            <a:r>
              <a:rPr lang="en-US" sz="1800" dirty="0"/>
              <a:t> </a:t>
            </a:r>
            <a:r>
              <a:rPr lang="en-US" sz="1800" dirty="0" smtClean="0"/>
              <a:t>[[</a:t>
            </a:r>
            <a:r>
              <a:rPr lang="en-US" sz="1800" dirty="0"/>
              <a:t>References::Australian National Data Service [ANDS], [2011], Van </a:t>
            </a:r>
            <a:r>
              <a:rPr lang="en-US" sz="1800" dirty="0" err="1"/>
              <a:t>Leunen</a:t>
            </a:r>
            <a:r>
              <a:rPr lang="en-US" sz="1800" dirty="0"/>
              <a:t>, [1992] </a:t>
            </a:r>
          </a:p>
          <a:p>
            <a:pPr fontAlgn="ctr"/>
            <a:r>
              <a:rPr lang="en-US" sz="1800" dirty="0"/>
              <a:t>Other sources: quoted from </a:t>
            </a:r>
            <a:r>
              <a:rPr lang="en-US" sz="1800" u="sng" dirty="0">
                <a:hlinkClick r:id="rId2"/>
              </a:rPr>
              <a:t>http://www.force11.org/node/4770</a:t>
            </a:r>
            <a:r>
              <a:rPr lang="en-US" sz="1800" dirty="0"/>
              <a:t>, cited there as 'adapted from </a:t>
            </a:r>
            <a:r>
              <a:rPr lang="en-US" sz="1800" u="sng" dirty="0">
                <a:hlinkClick r:id="rId3"/>
              </a:rPr>
              <a:t>https://www.jstage.jst.go.jp/article/dsj/12/0/12_OSOM13-043/_pdf'</a:t>
            </a:r>
            <a:r>
              <a:rPr lang="en-US" sz="1800" dirty="0"/>
              <a:t>]] </a:t>
            </a:r>
            <a:endParaRPr lang="en-US" sz="1800" dirty="0" smtClean="0"/>
          </a:p>
          <a:p>
            <a:pPr fontAlgn="ctr"/>
            <a:r>
              <a:rPr lang="en-US" sz="1800" b="1" dirty="0"/>
              <a:t>Related Term: </a:t>
            </a:r>
            <a:r>
              <a:rPr lang="en-US" sz="1800" dirty="0"/>
              <a:t>Citable Data is a type of referable data that has undergone quality assessment and can be referred to as citations in publications and as part of Research Objects. </a:t>
            </a:r>
          </a:p>
        </p:txBody>
      </p:sp>
      <p:sp>
        <p:nvSpPr>
          <p:cNvPr id="5" name="Rectangle 1"/>
          <p:cNvSpPr>
            <a:spLocks noChangeArrowheads="1"/>
          </p:cNvSpPr>
          <p:nvPr/>
        </p:nvSpPr>
        <p:spPr bwMode="auto">
          <a:xfrm>
            <a:off x="322861" y="3760839"/>
            <a:ext cx="11302935" cy="289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Data Citation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citation is a formal structured reference to another scholarly published or unpublished work. </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traditional print publishing, a “bibliographic citation” refers to a formal structured reference to another scholarly published or unpublished work.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Typically, in-text citation pointers to these structured references are either marked off with parentheses or brackets, such as “(Author, Year),” or</a:t>
            </a:r>
            <a:r>
              <a:rPr kumimoji="0" lang="en-US" altLang="en-US"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indicated by superscript or square-bracketed numerals although in some research domains footnotes are used. Such citations of a single work</a:t>
            </a:r>
            <a:r>
              <a:rPr kumimoji="0" lang="en-US" altLang="en-US"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occur several times throughout the text. The full bibliographic reference to the work appears in the bibliography or reference list, often</a:t>
            </a:r>
            <a:r>
              <a:rPr kumimoji="0" lang="en-US" altLang="en-US"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following the end of the main text, and is called a “reference” or “bibliographic reference.” Traditional print citations include “pinpointing” information, typically in the form of a page range that identifies which part of the cited work is being referenced.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0046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Policy WG area examples</a:t>
            </a:r>
            <a:endParaRPr lang="en-US" dirty="0"/>
          </a:p>
        </p:txBody>
      </p:sp>
      <p:sp>
        <p:nvSpPr>
          <p:cNvPr id="3" name="Content Placeholder 2"/>
          <p:cNvSpPr>
            <a:spLocks noGrp="1"/>
          </p:cNvSpPr>
          <p:nvPr>
            <p:ph idx="1"/>
          </p:nvPr>
        </p:nvSpPr>
        <p:spPr>
          <a:xfrm>
            <a:off x="250723" y="1165125"/>
            <a:ext cx="5043949" cy="2890681"/>
          </a:xfrm>
        </p:spPr>
        <p:txBody>
          <a:bodyPr>
            <a:normAutofit/>
          </a:bodyPr>
          <a:lstStyle/>
          <a:p>
            <a:pPr lvl="0"/>
            <a:r>
              <a:rPr lang="en-US" sz="2400" dirty="0"/>
              <a:t>Contextual metadata extraction </a:t>
            </a:r>
          </a:p>
          <a:p>
            <a:pPr lvl="0"/>
            <a:r>
              <a:rPr lang="en-US" sz="1600" dirty="0"/>
              <a:t>Data access control</a:t>
            </a:r>
          </a:p>
          <a:p>
            <a:pPr lvl="0"/>
            <a:r>
              <a:rPr lang="en-US" sz="1600" dirty="0"/>
              <a:t>Data backup</a:t>
            </a:r>
          </a:p>
          <a:p>
            <a:pPr lvl="0"/>
            <a:r>
              <a:rPr lang="en-US" sz="1600" dirty="0"/>
              <a:t>Data format control</a:t>
            </a:r>
          </a:p>
          <a:p>
            <a:pPr lvl="0"/>
            <a:r>
              <a:rPr lang="en-US" sz="1600" dirty="0"/>
              <a:t>Data retention</a:t>
            </a:r>
          </a:p>
          <a:p>
            <a:pPr lvl="0"/>
            <a:r>
              <a:rPr lang="en-US" sz="1600" dirty="0"/>
              <a:t>Disposition</a:t>
            </a:r>
          </a:p>
          <a:p>
            <a:pPr lvl="0"/>
            <a:r>
              <a:rPr lang="en-US" sz="1600" dirty="0"/>
              <a:t>Integrity (including replication)</a:t>
            </a:r>
          </a:p>
          <a:p>
            <a:pPr lvl="0"/>
            <a:r>
              <a:rPr lang="en-US" sz="1600" dirty="0" smtClean="0"/>
              <a:t>Notification..</a:t>
            </a:r>
            <a:endParaRPr lang="en-US" sz="1600" dirty="0"/>
          </a:p>
        </p:txBody>
      </p:sp>
      <p:sp>
        <p:nvSpPr>
          <p:cNvPr id="4" name="TextBox 3"/>
          <p:cNvSpPr txBox="1"/>
          <p:nvPr/>
        </p:nvSpPr>
        <p:spPr>
          <a:xfrm>
            <a:off x="6649065" y="276636"/>
            <a:ext cx="5149645" cy="6463308"/>
          </a:xfrm>
          <a:prstGeom prst="rect">
            <a:avLst/>
          </a:prstGeom>
          <a:solidFill>
            <a:srgbClr val="CCFFCC"/>
          </a:solidFill>
        </p:spPr>
        <p:txBody>
          <a:bodyPr wrap="square" rtlCol="0">
            <a:spAutoFit/>
          </a:bodyPr>
          <a:lstStyle/>
          <a:p>
            <a:r>
              <a:rPr lang="en-US" b="1" dirty="0"/>
              <a:t>Contextual metadata extraction policies</a:t>
            </a:r>
          </a:p>
          <a:p>
            <a:r>
              <a:rPr lang="en-US" dirty="0"/>
              <a:t> </a:t>
            </a:r>
          </a:p>
          <a:p>
            <a:r>
              <a:rPr lang="en-US" b="1" dirty="0"/>
              <a:t>This policy area focuses on metadata associated with files and collections.</a:t>
            </a:r>
          </a:p>
          <a:p>
            <a:endParaRPr lang="en-US" dirty="0" smtClean="0"/>
          </a:p>
          <a:p>
            <a:r>
              <a:rPr lang="en-US" dirty="0" smtClean="0"/>
              <a:t>The </a:t>
            </a:r>
            <a:r>
              <a:rPr lang="en-US" dirty="0"/>
              <a:t>creation of provenance and descriptive metadata defines a context for interpreting the relevance of files in a collection.  Depending upon the data source, there are multiple ways to provide metadata</a:t>
            </a:r>
            <a:r>
              <a:rPr lang="en-US" dirty="0" smtClean="0"/>
              <a:t>:</a:t>
            </a:r>
          </a:p>
          <a:p>
            <a:endParaRPr lang="en-US" dirty="0"/>
          </a:p>
          <a:p>
            <a:pPr marL="285750" lvl="0" indent="-285750">
              <a:buFont typeface="Arial" panose="020B0604020202020204" pitchFamily="34" charset="0"/>
              <a:buChar char="•"/>
            </a:pPr>
            <a:r>
              <a:rPr lang="en-US" dirty="0"/>
              <a:t>Extract metadata from an associated document.  An example is the medical imaging format DICOM</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Extract metadata from a structured document which includes internal metadata. </a:t>
            </a:r>
            <a:endParaRPr lang="en-US" dirty="0" smtClean="0"/>
          </a:p>
          <a:p>
            <a:pPr marL="742950" lvl="1" indent="-285750">
              <a:buFont typeface="Arial" panose="020B0604020202020204" pitchFamily="34" charset="0"/>
              <a:buChar char="•"/>
            </a:pPr>
            <a:r>
              <a:rPr lang="en-US" dirty="0" smtClean="0"/>
              <a:t> </a:t>
            </a:r>
            <a:r>
              <a:rPr lang="en-US" dirty="0"/>
              <a:t>Examples are FITS for astronomy, </a:t>
            </a:r>
            <a:r>
              <a:rPr lang="en-US" dirty="0" err="1"/>
              <a:t>netCDF</a:t>
            </a:r>
            <a:r>
              <a:rPr lang="en-US" dirty="0"/>
              <a:t>, and HDF.</a:t>
            </a:r>
          </a:p>
          <a:p>
            <a:pPr marL="285750" lvl="0" indent="-285750">
              <a:buFont typeface="Arial" panose="020B0604020202020204" pitchFamily="34" charset="0"/>
              <a:buChar char="•"/>
            </a:pPr>
            <a:r>
              <a:rPr lang="en-US" dirty="0"/>
              <a:t>Extract metadata by parsing patterns within the text within a document.</a:t>
            </a:r>
          </a:p>
          <a:p>
            <a:pPr marL="285750" lvl="0" indent="-285750">
              <a:buFont typeface="Arial" panose="020B0604020202020204" pitchFamily="34" charset="0"/>
              <a:buChar char="•"/>
            </a:pPr>
            <a:r>
              <a:rPr lang="en-US" dirty="0"/>
              <a:t>Identify a feature present within a file and label the file with the location of the feature that is present within the file</a:t>
            </a:r>
            <a:r>
              <a:rPr lang="en-US" dirty="0" smtClean="0"/>
              <a:t>.</a:t>
            </a:r>
          </a:p>
          <a:p>
            <a:pPr marL="285750" lvl="0" indent="-285750">
              <a:buFont typeface="Arial" panose="020B0604020202020204" pitchFamily="34" charset="0"/>
              <a:buChar cha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63332763"/>
              </p:ext>
            </p:extLst>
          </p:nvPr>
        </p:nvGraphicFramePr>
        <p:xfrm>
          <a:off x="383459" y="4277033"/>
          <a:ext cx="4778478" cy="2338850"/>
        </p:xfrm>
        <a:graphic>
          <a:graphicData uri="http://schemas.openxmlformats.org/drawingml/2006/table">
            <a:tbl>
              <a:tblPr firstRow="1" firstCol="1" bandRow="1">
                <a:tableStyleId>{5C22544A-7EE6-4342-B048-85BDC9FD1C3A}</a:tableStyleId>
              </a:tblPr>
              <a:tblGrid>
                <a:gridCol w="2149630"/>
                <a:gridCol w="2628848"/>
              </a:tblGrid>
              <a:tr h="467770">
                <a:tc>
                  <a:txBody>
                    <a:bodyPr/>
                    <a:lstStyle/>
                    <a:p>
                      <a:pPr marL="0" marR="0">
                        <a:spcBef>
                          <a:spcPts val="0"/>
                        </a:spcBef>
                        <a:spcAft>
                          <a:spcPts val="0"/>
                        </a:spcAft>
                      </a:pPr>
                      <a:r>
                        <a:rPr lang="en-US" sz="1800" dirty="0">
                          <a:effectLst/>
                        </a:rPr>
                        <a:t>Extract metadata</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err="1">
                          <a:effectLst/>
                        </a:rPr>
                        <a:t>Attribute_name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467770">
                <a:tc>
                  <a:txBody>
                    <a:bodyPr/>
                    <a:lstStyle/>
                    <a:p>
                      <a:pPr marL="0" marR="0">
                        <a:spcBef>
                          <a:spcPts val="0"/>
                        </a:spcBef>
                        <a:spcAft>
                          <a:spcPts val="0"/>
                        </a:spcAft>
                      </a:pPr>
                      <a:r>
                        <a:rPr lang="en-US" sz="1800" dirty="0">
                          <a:effectLst/>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err="1">
                          <a:effectLst/>
                        </a:rPr>
                        <a:t>Attribute_value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467770">
                <a:tc>
                  <a:txBody>
                    <a:bodyPr/>
                    <a:lstStyle/>
                    <a:p>
                      <a:pPr marL="0" marR="0">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err="1">
                          <a:effectLst/>
                        </a:rPr>
                        <a:t>Attribute_unit</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467770">
                <a:tc>
                  <a:txBody>
                    <a:bodyPr/>
                    <a:lstStyle/>
                    <a:p>
                      <a:pPr marL="0" marR="0">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err="1">
                          <a:effectLst/>
                        </a:rPr>
                        <a:t>Source_file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467770">
                <a:tc>
                  <a:txBody>
                    <a:bodyPr/>
                    <a:lstStyle/>
                    <a:p>
                      <a:pPr marL="0" marR="0">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err="1">
                          <a:effectLst/>
                        </a:rPr>
                        <a:t>Source_collection</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bl>
          </a:graphicData>
        </a:graphic>
      </p:graphicFrame>
      <p:sp>
        <p:nvSpPr>
          <p:cNvPr id="6" name="TextBox 5"/>
          <p:cNvSpPr txBox="1"/>
          <p:nvPr/>
        </p:nvSpPr>
        <p:spPr>
          <a:xfrm>
            <a:off x="3368400" y="3102946"/>
            <a:ext cx="3032400" cy="923330"/>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dirty="0" smtClean="0"/>
              <a:t>A start on minimal MD?</a:t>
            </a:r>
          </a:p>
          <a:p>
            <a:pPr marL="285750" indent="-285750">
              <a:buFont typeface="Arial" panose="020B0604020202020204" pitchFamily="34" charset="0"/>
              <a:buChar char="•"/>
            </a:pPr>
            <a:r>
              <a:rPr lang="en-US" dirty="0" smtClean="0"/>
              <a:t>Key processes across the data lifecycle?</a:t>
            </a:r>
            <a:endParaRPr lang="en-US" dirty="0"/>
          </a:p>
        </p:txBody>
      </p:sp>
    </p:spTree>
    <p:extLst>
      <p:ext uri="{BB962C8B-B14F-4D97-AF65-F5344CB8AC3E}">
        <p14:creationId xmlns:p14="http://schemas.microsoft.com/office/powerpoint/2010/main" val="4055747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93174" y="276636"/>
            <a:ext cx="10660626" cy="6404383"/>
          </a:xfrm>
          <a:prstGeom prst="rect">
            <a:avLst/>
          </a:prstGeom>
        </p:spPr>
      </p:pic>
    </p:spTree>
    <p:extLst>
      <p:ext uri="{BB962C8B-B14F-4D97-AF65-F5344CB8AC3E}">
        <p14:creationId xmlns:p14="http://schemas.microsoft.com/office/powerpoint/2010/main" val="307681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45" y="276636"/>
            <a:ext cx="6459794" cy="1035972"/>
          </a:xfrm>
        </p:spPr>
        <p:txBody>
          <a:bodyPr>
            <a:normAutofit fontScale="90000"/>
          </a:bodyPr>
          <a:lstStyle/>
          <a:p>
            <a:r>
              <a:rPr lang="en-US" sz="2800" b="1" dirty="0" smtClean="0"/>
              <a:t>Data </a:t>
            </a:r>
            <a:r>
              <a:rPr lang="en-US" sz="2800" b="1" dirty="0" err="1" smtClean="0"/>
              <a:t>LifeCycle</a:t>
            </a:r>
            <a:r>
              <a:rPr lang="en-US" sz="2800" b="1" dirty="0" smtClean="0"/>
              <a:t> </a:t>
            </a:r>
            <a:r>
              <a:rPr lang="en-US" sz="2800" dirty="0" smtClean="0"/>
              <a:t>define all stages </a:t>
            </a:r>
            <a:r>
              <a:rPr lang="en-US" sz="2800" dirty="0"/>
              <a:t>in the existence of digital data from creation to </a:t>
            </a:r>
            <a:r>
              <a:rPr lang="en-US" sz="2800" dirty="0" smtClean="0"/>
              <a:t>destruction and  </a:t>
            </a:r>
            <a:br>
              <a:rPr lang="en-US" sz="2800" dirty="0" smtClean="0"/>
            </a:br>
            <a:r>
              <a:rPr lang="en-US" sz="2800" b="1" dirty="0" smtClean="0"/>
              <a:t> </a:t>
            </a:r>
            <a:r>
              <a:rPr lang="en-US" sz="2800" dirty="0" smtClean="0"/>
              <a:t>chained </a:t>
            </a:r>
            <a:r>
              <a:rPr lang="en-US" sz="2800" dirty="0"/>
              <a:t>operations </a:t>
            </a:r>
            <a:r>
              <a:rPr lang="en-US" sz="2800" dirty="0" smtClean="0"/>
              <a:t>Workflows with LC</a:t>
            </a:r>
            <a:r>
              <a:rPr lang="en-US" sz="2800" dirty="0"/>
              <a:t/>
            </a:r>
            <a:br>
              <a:rPr lang="en-US" sz="2800" dirty="0"/>
            </a:br>
            <a:endParaRPr lang="en-US" sz="2800" dirty="0"/>
          </a:p>
        </p:txBody>
      </p:sp>
      <p:sp>
        <p:nvSpPr>
          <p:cNvPr id="3" name="Content Placeholder 2"/>
          <p:cNvSpPr>
            <a:spLocks noGrp="1"/>
          </p:cNvSpPr>
          <p:nvPr>
            <p:ph idx="1"/>
          </p:nvPr>
        </p:nvSpPr>
        <p:spPr>
          <a:xfrm>
            <a:off x="265471" y="1533831"/>
            <a:ext cx="6931742" cy="5324169"/>
          </a:xfrm>
        </p:spPr>
        <p:txBody>
          <a:bodyPr>
            <a:normAutofit fontScale="77500" lnSpcReduction="20000"/>
          </a:bodyPr>
          <a:lstStyle/>
          <a:p>
            <a:pPr marL="0" indent="0">
              <a:buNone/>
            </a:pPr>
            <a:r>
              <a:rPr lang="en-US" b="1" dirty="0" smtClean="0"/>
              <a:t>Core definitions then might include….</a:t>
            </a:r>
          </a:p>
          <a:p>
            <a:r>
              <a:rPr lang="en-US" b="1" dirty="0" smtClean="0"/>
              <a:t>Curation</a:t>
            </a:r>
            <a:r>
              <a:rPr lang="en-US" dirty="0"/>
              <a:t> : </a:t>
            </a:r>
            <a:r>
              <a:rPr lang="en-US" dirty="0" smtClean="0"/>
              <a:t>The </a:t>
            </a:r>
            <a:r>
              <a:rPr lang="en-US" dirty="0"/>
              <a:t>activity of, managing and promoting the use of data from its point of creation, to ensure it is fit for contemporary purpose, and available for discovery and re-use. </a:t>
            </a:r>
            <a:endParaRPr lang="en-US" dirty="0" smtClean="0"/>
          </a:p>
          <a:p>
            <a:pPr lvl="1"/>
            <a:r>
              <a:rPr lang="en-US" dirty="0" smtClean="0"/>
              <a:t>For </a:t>
            </a:r>
            <a:r>
              <a:rPr lang="en-US" dirty="0"/>
              <a:t>dynamic datasets this may mean </a:t>
            </a:r>
            <a:r>
              <a:rPr lang="en-US" u="sng" dirty="0"/>
              <a:t>continuous enrichment </a:t>
            </a:r>
            <a:r>
              <a:rPr lang="en-US" dirty="0"/>
              <a:t>or updating to keep it fit for purpose</a:t>
            </a:r>
            <a:r>
              <a:rPr lang="en-US" dirty="0" smtClean="0"/>
              <a:t>.</a:t>
            </a:r>
          </a:p>
          <a:p>
            <a:pPr lvl="1"/>
            <a:r>
              <a:rPr lang="en-US" dirty="0" smtClean="0"/>
              <a:t> </a:t>
            </a:r>
            <a:r>
              <a:rPr lang="en-US" dirty="0"/>
              <a:t>Higher levels of </a:t>
            </a:r>
            <a:r>
              <a:rPr lang="en-US" dirty="0" smtClean="0"/>
              <a:t>Curation </a:t>
            </a:r>
            <a:r>
              <a:rPr lang="en-US" dirty="0"/>
              <a:t>will also involve </a:t>
            </a:r>
            <a:r>
              <a:rPr lang="en-US" u="sng" dirty="0"/>
              <a:t>maintaining links </a:t>
            </a:r>
            <a:r>
              <a:rPr lang="en-US" dirty="0"/>
              <a:t>with annotation and with other published materials.</a:t>
            </a:r>
          </a:p>
          <a:p>
            <a:r>
              <a:rPr lang="en-US" b="1" dirty="0"/>
              <a:t>Archiving</a:t>
            </a:r>
            <a:r>
              <a:rPr lang="en-US" dirty="0"/>
              <a:t> </a:t>
            </a:r>
            <a:r>
              <a:rPr lang="en-US" dirty="0" smtClean="0"/>
              <a:t>: </a:t>
            </a:r>
            <a:r>
              <a:rPr lang="en-US" dirty="0"/>
              <a:t>A </a:t>
            </a:r>
            <a:r>
              <a:rPr lang="en-US" dirty="0" err="1"/>
              <a:t>curation</a:t>
            </a:r>
            <a:r>
              <a:rPr lang="en-US" dirty="0"/>
              <a:t> activity which ensures that data is properly selected, stored, can be accessed and that its logical and physical integrity is maintained over time, including security and authenticity.</a:t>
            </a:r>
          </a:p>
          <a:p>
            <a:r>
              <a:rPr lang="en-US" b="1" dirty="0"/>
              <a:t>Preservation</a:t>
            </a:r>
            <a:r>
              <a:rPr lang="en-US" dirty="0"/>
              <a:t> : </a:t>
            </a:r>
            <a:r>
              <a:rPr lang="en-US" dirty="0" smtClean="0"/>
              <a:t>An </a:t>
            </a:r>
            <a:r>
              <a:rPr lang="en-US" dirty="0"/>
              <a:t>activity within archiving in which specific items of data/collections are maintained over time so that they can still be accessed and understood through changes in technology</a:t>
            </a:r>
            <a:r>
              <a:rPr lang="en-US" dirty="0" smtClean="0"/>
              <a:t>.</a:t>
            </a:r>
            <a:r>
              <a:rPr lang="en-US" b="1" dirty="0"/>
              <a:t> </a:t>
            </a:r>
            <a:endParaRPr lang="en-US" dirty="0"/>
          </a:p>
          <a:p>
            <a:r>
              <a:rPr lang="en-US" b="1" dirty="0"/>
              <a:t>Interoperability</a:t>
            </a:r>
            <a:r>
              <a:rPr lang="en-US" b="1" dirty="0" smtClean="0"/>
              <a:t>: </a:t>
            </a:r>
            <a:r>
              <a:rPr lang="en-US" dirty="0"/>
              <a:t>The ability of a system to accept and send services and to use the services so exchanged to enable them to operate useful. ISO TC204, document N271)</a:t>
            </a:r>
          </a:p>
          <a:p>
            <a:endParaRPr lang="en-US" dirty="0"/>
          </a:p>
        </p:txBody>
      </p:sp>
      <p:pic>
        <p:nvPicPr>
          <p:cNvPr id="4" name="Picture 3"/>
          <p:cNvPicPr/>
          <p:nvPr/>
        </p:nvPicPr>
        <p:blipFill rotWithShape="1">
          <a:blip r:embed="rId2"/>
          <a:srcRect l="42145" t="24372" r="31531" b="26662"/>
          <a:stretch/>
        </p:blipFill>
        <p:spPr bwMode="auto">
          <a:xfrm>
            <a:off x="7300453" y="276635"/>
            <a:ext cx="4891548" cy="59003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5540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6752" y="5114856"/>
            <a:ext cx="6053294" cy="1281892"/>
          </a:xfrm>
        </p:spPr>
        <p:txBody>
          <a:bodyPr>
            <a:normAutofit fontScale="90000"/>
          </a:bodyPr>
          <a:lstStyle/>
          <a:p>
            <a:r>
              <a:rPr lang="en-US" dirty="0" smtClean="0"/>
              <a:t>The Basic 4 Part Model</a:t>
            </a:r>
            <a:br>
              <a:rPr lang="en-US" dirty="0" smtClean="0"/>
            </a:br>
            <a:r>
              <a:rPr lang="en-US" sz="2700" dirty="0" smtClean="0"/>
              <a:t>(should also note Actors like User as needed)</a:t>
            </a:r>
            <a:endParaRPr lang="en-US" sz="2700" dirty="0"/>
          </a:p>
        </p:txBody>
      </p:sp>
      <p:sp>
        <p:nvSpPr>
          <p:cNvPr id="5" name="Rectangle 4"/>
          <p:cNvSpPr/>
          <p:nvPr/>
        </p:nvSpPr>
        <p:spPr>
          <a:xfrm>
            <a:off x="9004810" y="2098850"/>
            <a:ext cx="2182761" cy="2256503"/>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lumMod val="50000"/>
                  </a:schemeClr>
                </a:solidFill>
              </a:rPr>
              <a:t>Data</a:t>
            </a:r>
            <a:endParaRPr lang="en-US" sz="3200" dirty="0">
              <a:solidFill>
                <a:schemeClr val="accent1">
                  <a:lumMod val="50000"/>
                </a:schemeClr>
              </a:solidFill>
            </a:endParaRPr>
          </a:p>
        </p:txBody>
      </p:sp>
      <p:sp>
        <p:nvSpPr>
          <p:cNvPr id="6" name="Rectangle 5"/>
          <p:cNvSpPr/>
          <p:nvPr/>
        </p:nvSpPr>
        <p:spPr>
          <a:xfrm>
            <a:off x="3974686" y="183412"/>
            <a:ext cx="3121742" cy="1171256"/>
          </a:xfrm>
          <a:prstGeom prst="rect">
            <a:avLst/>
          </a:prstGeom>
          <a:solidFill>
            <a:schemeClr val="tx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lumMod val="50000"/>
                  </a:schemeClr>
                </a:solidFill>
              </a:rPr>
              <a:t>Process</a:t>
            </a:r>
          </a:p>
          <a:p>
            <a:pPr algn="ctr"/>
            <a:r>
              <a:rPr lang="en-US" sz="3200" dirty="0" smtClean="0">
                <a:solidFill>
                  <a:schemeClr val="accent1">
                    <a:lumMod val="50000"/>
                  </a:schemeClr>
                </a:solidFill>
              </a:rPr>
              <a:t>Infrastructure</a:t>
            </a:r>
            <a:endParaRPr lang="en-US" sz="3200" dirty="0">
              <a:solidFill>
                <a:schemeClr val="accent1">
                  <a:lumMod val="50000"/>
                </a:schemeClr>
              </a:solidFill>
            </a:endParaRPr>
          </a:p>
        </p:txBody>
      </p:sp>
      <p:sp>
        <p:nvSpPr>
          <p:cNvPr id="7" name="Oval 6"/>
          <p:cNvSpPr/>
          <p:nvPr/>
        </p:nvSpPr>
        <p:spPr>
          <a:xfrm>
            <a:off x="4385183" y="2398182"/>
            <a:ext cx="2300749" cy="1957171"/>
          </a:xfrm>
          <a:prstGeom prst="ellipse">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Process</a:t>
            </a:r>
            <a:endParaRPr lang="en-US" sz="2800" dirty="0">
              <a:solidFill>
                <a:schemeClr val="accent1">
                  <a:lumMod val="50000"/>
                </a:schemeClr>
              </a:solidFill>
            </a:endParaRPr>
          </a:p>
        </p:txBody>
      </p:sp>
      <p:cxnSp>
        <p:nvCxnSpPr>
          <p:cNvPr id="9" name="Straight Arrow Connector 8"/>
          <p:cNvCxnSpPr>
            <a:endCxn id="5" idx="1"/>
          </p:cNvCxnSpPr>
          <p:nvPr/>
        </p:nvCxnSpPr>
        <p:spPr>
          <a:xfrm>
            <a:off x="6685932" y="3227101"/>
            <a:ext cx="2318878"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7" idx="2"/>
          </p:cNvCxnSpPr>
          <p:nvPr/>
        </p:nvCxnSpPr>
        <p:spPr>
          <a:xfrm flipH="1" flipV="1">
            <a:off x="2772697" y="3376767"/>
            <a:ext cx="1612486"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587608" y="1812436"/>
            <a:ext cx="1017639" cy="523220"/>
          </a:xfrm>
          <a:prstGeom prst="rect">
            <a:avLst/>
          </a:prstGeom>
          <a:noFill/>
          <a:ln w="28575">
            <a:solidFill>
              <a:schemeClr val="tx1"/>
            </a:solidFill>
          </a:ln>
        </p:spPr>
        <p:txBody>
          <a:bodyPr wrap="square" rtlCol="0">
            <a:spAutoFit/>
          </a:bodyPr>
          <a:lstStyle/>
          <a:p>
            <a:r>
              <a:rPr lang="en-US" sz="2800" dirty="0" smtClean="0"/>
              <a:t>Uses</a:t>
            </a:r>
            <a:endParaRPr lang="en-US" sz="2800" dirty="0"/>
          </a:p>
        </p:txBody>
      </p:sp>
      <p:sp>
        <p:nvSpPr>
          <p:cNvPr id="17" name="TextBox 16"/>
          <p:cNvSpPr txBox="1"/>
          <p:nvPr/>
        </p:nvSpPr>
        <p:spPr>
          <a:xfrm>
            <a:off x="6974445" y="4108277"/>
            <a:ext cx="1606346" cy="523220"/>
          </a:xfrm>
          <a:prstGeom prst="rect">
            <a:avLst/>
          </a:prstGeom>
          <a:noFill/>
          <a:ln w="28575">
            <a:solidFill>
              <a:schemeClr val="tx1"/>
            </a:solidFill>
          </a:ln>
        </p:spPr>
        <p:txBody>
          <a:bodyPr wrap="square" rtlCol="0">
            <a:spAutoFit/>
          </a:bodyPr>
          <a:lstStyle/>
          <a:p>
            <a:r>
              <a:rPr lang="en-US" sz="2800" dirty="0" smtClean="0"/>
              <a:t>Modifies</a:t>
            </a:r>
            <a:endParaRPr lang="en-US" sz="2800" dirty="0"/>
          </a:p>
        </p:txBody>
      </p:sp>
      <p:sp>
        <p:nvSpPr>
          <p:cNvPr id="23" name="TextBox 22"/>
          <p:cNvSpPr txBox="1"/>
          <p:nvPr/>
        </p:nvSpPr>
        <p:spPr>
          <a:xfrm>
            <a:off x="3056752" y="4135855"/>
            <a:ext cx="1606346" cy="523220"/>
          </a:xfrm>
          <a:prstGeom prst="rect">
            <a:avLst/>
          </a:prstGeom>
          <a:noFill/>
          <a:ln w="28575">
            <a:solidFill>
              <a:schemeClr val="tx1"/>
            </a:solidFill>
          </a:ln>
        </p:spPr>
        <p:txBody>
          <a:bodyPr wrap="square" rtlCol="0">
            <a:spAutoFit/>
          </a:bodyPr>
          <a:lstStyle/>
          <a:p>
            <a:r>
              <a:rPr lang="en-US" sz="2800" dirty="0" smtClean="0"/>
              <a:t>Produces</a:t>
            </a:r>
            <a:endParaRPr lang="en-US" sz="2800" dirty="0"/>
          </a:p>
        </p:txBody>
      </p:sp>
      <p:sp>
        <p:nvSpPr>
          <p:cNvPr id="29" name="Rectangle 28"/>
          <p:cNvSpPr/>
          <p:nvPr/>
        </p:nvSpPr>
        <p:spPr>
          <a:xfrm>
            <a:off x="0" y="2113384"/>
            <a:ext cx="2772697" cy="2256503"/>
          </a:xfrm>
          <a:prstGeom prst="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3200" dirty="0" smtClean="0">
                <a:solidFill>
                  <a:schemeClr val="accent1">
                    <a:lumMod val="50000"/>
                  </a:schemeClr>
                </a:solidFill>
              </a:rPr>
              <a:t>Transformed</a:t>
            </a:r>
          </a:p>
          <a:p>
            <a:pPr lvl="1" algn="ctr"/>
            <a:r>
              <a:rPr lang="en-US" sz="3200" dirty="0" smtClean="0">
                <a:solidFill>
                  <a:schemeClr val="accent1">
                    <a:lumMod val="50000"/>
                  </a:schemeClr>
                </a:solidFill>
              </a:rPr>
              <a:t>Data</a:t>
            </a:r>
            <a:endParaRPr lang="en-US" sz="3200" dirty="0">
              <a:solidFill>
                <a:schemeClr val="accent1">
                  <a:lumMod val="50000"/>
                </a:schemeClr>
              </a:solidFill>
            </a:endParaRPr>
          </a:p>
        </p:txBody>
      </p:sp>
      <p:cxnSp>
        <p:nvCxnSpPr>
          <p:cNvPr id="33" name="Straight Arrow Connector 32"/>
          <p:cNvCxnSpPr>
            <a:stCxn id="7" idx="0"/>
            <a:endCxn id="6" idx="2"/>
          </p:cNvCxnSpPr>
          <p:nvPr/>
        </p:nvCxnSpPr>
        <p:spPr>
          <a:xfrm flipH="1" flipV="1">
            <a:off x="5535557" y="1354668"/>
            <a:ext cx="1" cy="10435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8568813" y="4659075"/>
            <a:ext cx="1224116" cy="1210783"/>
          </a:xfrm>
          <a:prstGeom prst="line">
            <a:avLst/>
          </a:prstGeom>
        </p:spPr>
        <p:style>
          <a:lnRef idx="1">
            <a:schemeClr val="accent1"/>
          </a:lnRef>
          <a:fillRef idx="0">
            <a:schemeClr val="accent1"/>
          </a:fillRef>
          <a:effectRef idx="0">
            <a:schemeClr val="accent1"/>
          </a:effectRef>
          <a:fontRef idx="minor">
            <a:schemeClr val="tx1"/>
          </a:fontRef>
        </p:style>
      </p:cxnSp>
      <p:sp>
        <p:nvSpPr>
          <p:cNvPr id="8" name="Flowchart: Predefined Process 7"/>
          <p:cNvSpPr/>
          <p:nvPr/>
        </p:nvSpPr>
        <p:spPr>
          <a:xfrm>
            <a:off x="9792929" y="5692877"/>
            <a:ext cx="1991032" cy="10176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Standardized relations</a:t>
            </a:r>
            <a:endParaRPr lang="en-US" dirty="0"/>
          </a:p>
        </p:txBody>
      </p:sp>
    </p:spTree>
    <p:extLst>
      <p:ext uri="{BB962C8B-B14F-4D97-AF65-F5344CB8AC3E}">
        <p14:creationId xmlns:p14="http://schemas.microsoft.com/office/powerpoint/2010/main" val="3846416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12056</TotalTime>
  <Words>2453</Words>
  <Application>Microsoft Office PowerPoint</Application>
  <PresentationFormat>Widescreen</PresentationFormat>
  <Paragraphs>407</Paragraphs>
  <Slides>30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MS Mincho</vt:lpstr>
      <vt:lpstr>MS PGothic</vt:lpstr>
      <vt:lpstr>Arial</vt:lpstr>
      <vt:lpstr>Calibri</vt:lpstr>
      <vt:lpstr>Calibri Light</vt:lpstr>
      <vt:lpstr>Cambria</vt:lpstr>
      <vt:lpstr>inherit</vt:lpstr>
      <vt:lpstr>Times New Roman</vt:lpstr>
      <vt:lpstr>Trebuchet MS</vt:lpstr>
      <vt:lpstr>Wingdings</vt:lpstr>
      <vt:lpstr>Office Theme</vt:lpstr>
      <vt:lpstr>Discussion of Larger Scope DFT Concepts &amp; Terminological Issues</vt:lpstr>
      <vt:lpstr>Topical Outline –is there more to define and richer ways to define it? </vt:lpstr>
      <vt:lpstr>Vocabulary can be Built out in Stages –adapted example from P2</vt:lpstr>
      <vt:lpstr>One View of DFT Scope from Process View</vt:lpstr>
      <vt:lpstr>Other Basic Terms -Data Citation as Example</vt:lpstr>
      <vt:lpstr>Practical Policy WG area examples</vt:lpstr>
      <vt:lpstr>PowerPoint Presentation</vt:lpstr>
      <vt:lpstr>Data LifeCycle define all stages in the existence of digital data from creation to destruction and    chained operations Workflows with LC </vt:lpstr>
      <vt:lpstr>The Basic 4 Part Model (should also note Actors like User as needed)</vt:lpstr>
      <vt:lpstr>Illustrating the Basic 4 Part Model</vt:lpstr>
      <vt:lpstr>Data Transformed to Information (Note, for now our detailed Processes are what Practical Policy has identified) </vt:lpstr>
      <vt:lpstr>Notional Core Diagram Reflecting Data Lifecycle and RDA WGs</vt:lpstr>
      <vt:lpstr>Manage Data Sets within the Data Lifecycle</vt:lpstr>
      <vt:lpstr>Metadata Catalogs within the Data Lifecycle</vt:lpstr>
      <vt:lpstr>Building Data Collections</vt:lpstr>
      <vt:lpstr>Terminological Issues </vt:lpstr>
      <vt:lpstr>Still Relevant From P2 -  Vocabulary Analysis Process</vt:lpstr>
      <vt:lpstr>Simple Vocab Entry Example from P2 illustrates taxonomy &amp; other relations, attributes etc.</vt:lpstr>
      <vt:lpstr>Backup Slides</vt:lpstr>
      <vt:lpstr>Vocabulary Design Process &amp; Vocabulary Qualities</vt:lpstr>
      <vt:lpstr>Overview of Term Development</vt:lpstr>
      <vt:lpstr>Conceptual Spaces</vt:lpstr>
      <vt:lpstr>PowerPoint Presentation</vt:lpstr>
      <vt:lpstr>PowerPoint Presentation</vt:lpstr>
      <vt:lpstr>9. Aggregations</vt:lpstr>
      <vt:lpstr>1 Basic Digital &amp; Data Concepts data is inherently collective so one could be saying data collection as well as data</vt:lpstr>
      <vt:lpstr>More Aggregation Types</vt:lpstr>
      <vt:lpstr>Data Replication In Repository</vt:lpstr>
      <vt:lpstr>Query of Local Data &amp; Metadata Repositories</vt:lpstr>
      <vt:lpstr>Query of Remote Data  Repositories vis PID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Data Foundation and Terminology (DFT) Vocabulary Development Process</dc:title>
  <dc:creator>Gary Berg-Cross</dc:creator>
  <cp:lastModifiedBy>Gary Berg-Cross</cp:lastModifiedBy>
  <cp:revision>97</cp:revision>
  <dcterms:created xsi:type="dcterms:W3CDTF">2014-02-19T20:45:35Z</dcterms:created>
  <dcterms:modified xsi:type="dcterms:W3CDTF">2014-09-16T15:27:17Z</dcterms:modified>
</cp:coreProperties>
</file>