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1"/>
  </p:notesMasterIdLst>
  <p:sldIdLst>
    <p:sldId id="257" r:id="rId3"/>
    <p:sldId id="271" r:id="rId4"/>
    <p:sldId id="273" r:id="rId5"/>
    <p:sldId id="276" r:id="rId6"/>
    <p:sldId id="280" r:id="rId7"/>
    <p:sldId id="281" r:id="rId8"/>
    <p:sldId id="282" r:id="rId9"/>
    <p:sldId id="283" r:id="rId10"/>
    <p:sldId id="277" r:id="rId11"/>
    <p:sldId id="284" r:id="rId12"/>
    <p:sldId id="279" r:id="rId13"/>
    <p:sldId id="275" r:id="rId14"/>
    <p:sldId id="286" r:id="rId15"/>
    <p:sldId id="287" r:id="rId16"/>
    <p:sldId id="288" r:id="rId17"/>
    <p:sldId id="266" r:id="rId18"/>
    <p:sldId id="274" r:id="rId19"/>
    <p:sldId id="258" r:id="rId20"/>
    <p:sldId id="259" r:id="rId21"/>
    <p:sldId id="260" r:id="rId22"/>
    <p:sldId id="262" r:id="rId23"/>
    <p:sldId id="263" r:id="rId24"/>
    <p:sldId id="264" r:id="rId25"/>
    <p:sldId id="265" r:id="rId26"/>
    <p:sldId id="268" r:id="rId27"/>
    <p:sldId id="269" r:id="rId28"/>
    <p:sldId id="270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D064B-E2FE-5548-84C7-DB74412BBA30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17D82-6852-DD4E-A4BF-35E12BD8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190</a:t>
            </a:r>
            <a:r>
              <a:rPr lang="en-US" baseline="0" dirty="0" smtClean="0"/>
              <a:t> </a:t>
            </a:r>
            <a:r>
              <a:rPr lang="en-US" dirty="0" smtClean="0"/>
              <a:t>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7D82-6852-DD4E-A4BF-35E12BD839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1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190</a:t>
            </a:r>
            <a:r>
              <a:rPr lang="en-US" baseline="0" dirty="0" smtClean="0"/>
              <a:t> </a:t>
            </a:r>
            <a:r>
              <a:rPr lang="en-US" dirty="0" smtClean="0"/>
              <a:t>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7D82-6852-DD4E-A4BF-35E12BD839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1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190</a:t>
            </a:r>
            <a:r>
              <a:rPr lang="en-US" baseline="0" dirty="0" smtClean="0"/>
              <a:t> </a:t>
            </a:r>
            <a:r>
              <a:rPr lang="en-US" dirty="0" smtClean="0"/>
              <a:t>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7D82-6852-DD4E-A4BF-35E12BD839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1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190</a:t>
            </a:r>
            <a:r>
              <a:rPr lang="en-US" baseline="0" dirty="0" smtClean="0"/>
              <a:t> </a:t>
            </a:r>
            <a:r>
              <a:rPr lang="en-US" dirty="0" smtClean="0"/>
              <a:t>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7D82-6852-DD4E-A4BF-35E12BD839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1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0BE4-3FC3-7746-98A0-CF9E514F6FC9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A9F-10A8-BA42-A69C-8C9AF6B1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7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0BE4-3FC3-7746-98A0-CF9E514F6FC9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A9F-10A8-BA42-A69C-8C9AF6B1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8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0BE4-3FC3-7746-98A0-CF9E514F6FC9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A9F-10A8-BA42-A69C-8C9AF6B1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6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1" y="2132856"/>
            <a:ext cx="7272808" cy="2232248"/>
          </a:xfrm>
          <a:prstGeom prst="rect">
            <a:avLst/>
          </a:prstGeom>
        </p:spPr>
        <p:txBody>
          <a:bodyPr anchor="ctr"/>
          <a:lstStyle>
            <a:lvl1pPr algn="ctr">
              <a:defRPr sz="3000" b="1" i="0">
                <a:solidFill>
                  <a:schemeClr val="bg1"/>
                </a:solidFill>
                <a:latin typeface=""/>
                <a:cs typeface="Trebuchet MS"/>
              </a:defRPr>
            </a:lvl1pPr>
          </a:lstStyle>
          <a:p>
            <a:pPr lvl="0"/>
            <a:r>
              <a:rPr lang="en-AU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001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1" y="2132856"/>
            <a:ext cx="7272808" cy="2232248"/>
          </a:xfrm>
          <a:prstGeom prst="rect">
            <a:avLst/>
          </a:prstGeom>
        </p:spPr>
        <p:txBody>
          <a:bodyPr anchor="ctr"/>
          <a:lstStyle>
            <a:lvl1pPr algn="ctr">
              <a:defRPr sz="3000" b="1" i="0">
                <a:solidFill>
                  <a:schemeClr val="bg1"/>
                </a:solidFill>
                <a:latin typeface=""/>
                <a:cs typeface="Trebuchet MS"/>
              </a:defRPr>
            </a:lvl1pPr>
          </a:lstStyle>
          <a:p>
            <a:pPr lvl="0"/>
            <a:r>
              <a:rPr lang="en-AU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122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7599" cy="47853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3200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58A618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316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888432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889127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755576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873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5817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23ABA0B-D6FF-1F45-BB1E-EE22531F023A}" type="datetime1">
              <a:rPr lang="en-US" sz="28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21.03.18</a:t>
            </a:fld>
            <a:endParaRPr lang="it-IT" sz="28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597650"/>
            <a:ext cx="2895600" cy="27463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9765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3FCBCE6-0992-DC41-9584-92A30D93CF85}" type="slidenum">
              <a:rPr lang="it-IT" sz="28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28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0BE4-3FC3-7746-98A0-CF9E514F6FC9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A9F-10A8-BA42-A69C-8C9AF6B1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7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0BE4-3FC3-7746-98A0-CF9E514F6FC9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A9F-10A8-BA42-A69C-8C9AF6B1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4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0BE4-3FC3-7746-98A0-CF9E514F6FC9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A9F-10A8-BA42-A69C-8C9AF6B1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0BE4-3FC3-7746-98A0-CF9E514F6FC9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A9F-10A8-BA42-A69C-8C9AF6B1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0BE4-3FC3-7746-98A0-CF9E514F6FC9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A9F-10A8-BA42-A69C-8C9AF6B1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6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0BE4-3FC3-7746-98A0-CF9E514F6FC9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A9F-10A8-BA42-A69C-8C9AF6B1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1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0BE4-3FC3-7746-98A0-CF9E514F6FC9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A9F-10A8-BA42-A69C-8C9AF6B1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9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0BE4-3FC3-7746-98A0-CF9E514F6FC9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A9F-10A8-BA42-A69C-8C9AF6B1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2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E0BE4-3FC3-7746-98A0-CF9E514F6FC9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4DA9F-10A8-BA42-A69C-8C9AF6B1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8316913" y="333375"/>
            <a:ext cx="5842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54A25769-F4FF-DD4D-92DC-0DEBE5C9508F}" type="slidenum">
              <a:rPr lang="en-AU" sz="1000">
                <a:solidFill>
                  <a:srgbClr val="58A618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z="1000">
              <a:solidFill>
                <a:srgbClr val="58A618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3" Type="http://schemas.openxmlformats.org/officeDocument/2006/relationships/hyperlink" Target="https://hdl.handle.net/21.11109/dft-2.0@%23Active_Collection_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openxmlformats.org/officeDocument/2006/relationships/hyperlink" Target="https://www.iso.org/standard/59743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hyperlink" Target="https://www.iso.org/obp/ui/%23iso:std:iso:5127:ed-2:v1:e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hyperlink" Target="https://www.iso.org/obp/ui/%23iso:std:iso:5127:ed-2:v1: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ft-tool.rd-alliance.org" TargetMode="External"/><Relationship Id="rId4" Type="http://schemas.openxmlformats.org/officeDocument/2006/relationships/hyperlink" Target="mailto:gbergcross@gmail.com" TargetMode="External"/><Relationship Id="rId5" Type="http://schemas.openxmlformats.org/officeDocument/2006/relationships/hyperlink" Target="mailto:thomas.zastrow@mpcdf.mpg.de" TargetMode="External"/><Relationship Id="rId6" Type="http://schemas.openxmlformats.org/officeDocument/2006/relationships/hyperlink" Target="mailto:raphael.ritz@mpcdf.mpg.de" TargetMode="External"/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rd-alliance.org/groups/data-foundations-and-terminology-ig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dx.doi.org/20.500.11946/tedt-barcelon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smw-rda.esc.rzg.mpg.de//dft-1.0.html" TargetMode="External"/><Relationship Id="rId3" Type="http://schemas.openxmlformats.org/officeDocument/2006/relationships/hyperlink" Target="https://hdl.handle.net/21.11109/dft/1.0/Collect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hyperlink" Target="https://smw-rda.esc.rzg.mpg.de/dft-1.0.html%23Collec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hdl.handle.net/21.11109/dft-2.0" TargetMode="External"/><Relationship Id="rId3" Type="http://schemas.openxmlformats.org/officeDocument/2006/relationships/hyperlink" Target="https://hdl.handle.net/21.11109/dft-2.0@%23Active_Collec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 bwMode="auto">
          <a:xfrm>
            <a:off x="971550" y="2133600"/>
            <a:ext cx="7272338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CA" dirty="0" err="1" smtClean="0">
                <a:latin typeface="Arial" charset="0"/>
                <a:cs typeface="Trebuchet MS" charset="0"/>
              </a:rPr>
              <a:t>TeD</a:t>
            </a:r>
            <a:r>
              <a:rPr lang="en-CA" dirty="0" smtClean="0">
                <a:latin typeface="Arial" charset="0"/>
                <a:cs typeface="Trebuchet MS" charset="0"/>
              </a:rPr>
              <a:t>-T: Term Definition Tool</a:t>
            </a:r>
            <a:r>
              <a:rPr lang="en-CA" dirty="0">
                <a:latin typeface="Arial" charset="0"/>
                <a:cs typeface="Trebuchet MS" charset="0"/>
              </a:rPr>
              <a:t/>
            </a:r>
            <a:br>
              <a:rPr lang="en-CA" dirty="0">
                <a:latin typeface="Arial" charset="0"/>
                <a:cs typeface="Trebuchet MS" charset="0"/>
              </a:rPr>
            </a:br>
            <a:r>
              <a:rPr lang="en-CA" dirty="0" smtClean="0">
                <a:latin typeface="Arial" charset="0"/>
                <a:cs typeface="Trebuchet MS" charset="0"/>
              </a:rPr>
              <a:t>http://</a:t>
            </a:r>
            <a:r>
              <a:rPr lang="en-CA" dirty="0" err="1" smtClean="0">
                <a:latin typeface="Arial" charset="0"/>
                <a:cs typeface="Trebuchet MS" charset="0"/>
              </a:rPr>
              <a:t>dft-tool.rd-alliance.org</a:t>
            </a:r>
            <a:r>
              <a:rPr lang="en-CA" dirty="0" smtClean="0">
                <a:latin typeface="Arial" charset="0"/>
                <a:cs typeface="Trebuchet MS" charset="0"/>
              </a:rPr>
              <a:t/>
            </a:r>
            <a:br>
              <a:rPr lang="en-CA" dirty="0" smtClean="0">
                <a:latin typeface="Arial" charset="0"/>
                <a:cs typeface="Trebuchet MS" charset="0"/>
              </a:rPr>
            </a:br>
            <a:r>
              <a:rPr lang="en-CA" dirty="0" smtClean="0">
                <a:latin typeface="Arial" charset="0"/>
                <a:cs typeface="Trebuchet MS" charset="0"/>
              </a:rPr>
              <a:t/>
            </a:r>
            <a:br>
              <a:rPr lang="en-CA" dirty="0" smtClean="0">
                <a:latin typeface="Arial" charset="0"/>
                <a:cs typeface="Trebuchet MS" charset="0"/>
              </a:rPr>
            </a:br>
            <a:r>
              <a:rPr lang="en-CA" sz="2400" dirty="0" smtClean="0">
                <a:latin typeface="Arial" charset="0"/>
                <a:cs typeface="Trebuchet MS" charset="0"/>
              </a:rPr>
              <a:t>Raphael Ritz, MPCDF</a:t>
            </a:r>
            <a:br>
              <a:rPr lang="en-CA" sz="2400" dirty="0" smtClean="0">
                <a:latin typeface="Arial" charset="0"/>
                <a:cs typeface="Trebuchet MS" charset="0"/>
              </a:rPr>
            </a:br>
            <a:r>
              <a:rPr lang="en-CA" sz="2400" dirty="0" smtClean="0">
                <a:latin typeface="Arial" charset="0"/>
                <a:cs typeface="Trebuchet MS" charset="0"/>
              </a:rPr>
              <a:t>DFT IG</a:t>
            </a:r>
            <a:endParaRPr lang="en-CA" sz="2400" dirty="0">
              <a:latin typeface="Arial" charset="0"/>
              <a:cs typeface="Trebuchet MS" charset="0"/>
            </a:endParaRP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505110" y="6308725"/>
            <a:ext cx="28008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i="1" dirty="0" smtClean="0"/>
              <a:t>P11, Berlin, March 2018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152449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3-21 at 06.01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286" b="-51286"/>
          <a:stretch>
            <a:fillRect/>
          </a:stretch>
        </p:blipFill>
        <p:spPr>
          <a:xfrm>
            <a:off x="376452" y="1833671"/>
            <a:ext cx="8137599" cy="47853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to Definitions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6452" y="1557690"/>
            <a:ext cx="851056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 smtClean="0"/>
              <a:t>…</a:t>
            </a:r>
            <a:r>
              <a:rPr lang="en-US" sz="2400" dirty="0" smtClean="0"/>
              <a:t> Definitions can be referred to by appending a number, </a:t>
            </a:r>
            <a:r>
              <a:rPr lang="en-US" sz="2400" dirty="0" err="1" smtClean="0"/>
              <a:t>e.g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>
                <a:hlinkClick r:id="rId3"/>
              </a:rPr>
              <a:t>https://hdl.handle.net/21.11109/dft-2.0@#</a:t>
            </a:r>
            <a:r>
              <a:rPr lang="en-US" sz="2400" dirty="0" smtClean="0">
                <a:hlinkClick r:id="rId3"/>
              </a:rPr>
              <a:t>Active_Collection_2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5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181997"/>
            <a:ext cx="8137599" cy="4785395"/>
          </a:xfrm>
        </p:spPr>
        <p:txBody>
          <a:bodyPr/>
          <a:lstStyle/>
          <a:p>
            <a:r>
              <a:rPr lang="en-US" dirty="0" smtClean="0"/>
              <a:t>PIDs for definitions or terms?</a:t>
            </a:r>
          </a:p>
          <a:p>
            <a:r>
              <a:rPr lang="en-US" dirty="0" smtClean="0"/>
              <a:t>Why not part identifiers?</a:t>
            </a:r>
          </a:p>
          <a:p>
            <a:pPr lvl="1"/>
            <a:r>
              <a:rPr lang="en-US" dirty="0" smtClean="0"/>
              <a:t>Can’t be resolved globally (???)</a:t>
            </a:r>
          </a:p>
          <a:p>
            <a:r>
              <a:rPr lang="en-US" dirty="0" smtClean="0"/>
              <a:t>How to establish relationships across releases?</a:t>
            </a:r>
          </a:p>
          <a:p>
            <a:pPr lvl="1"/>
            <a:r>
              <a:rPr lang="en-US" dirty="0" smtClean="0"/>
              <a:t>Collections? </a:t>
            </a:r>
          </a:p>
          <a:p>
            <a:pPr lvl="1"/>
            <a:r>
              <a:rPr lang="en-US" dirty="0" smtClean="0"/>
              <a:t>PID-Versioning?</a:t>
            </a:r>
          </a:p>
          <a:p>
            <a:r>
              <a:rPr lang="en-US" dirty="0" smtClean="0"/>
              <a:t>Naming conventions OK?</a:t>
            </a:r>
          </a:p>
          <a:p>
            <a:r>
              <a:rPr lang="is-IS" dirty="0" smtClean="0"/>
              <a:t>… </a:t>
            </a:r>
            <a:r>
              <a:rPr lang="is-IS" b="1" dirty="0" smtClean="0">
                <a:solidFill>
                  <a:srgbClr val="69923A"/>
                </a:solidFill>
              </a:rPr>
              <a:t>your questions </a:t>
            </a:r>
            <a:r>
              <a:rPr lang="is-IS" dirty="0" smtClean="0"/>
              <a:t>...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smtClean="0"/>
              <a:t>Issues at P10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0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started at P8 in Denver</a:t>
            </a:r>
          </a:p>
          <a:p>
            <a:r>
              <a:rPr lang="en-US" dirty="0" smtClean="0"/>
              <a:t>Stefan </a:t>
            </a:r>
            <a:r>
              <a:rPr lang="en-US" dirty="0" err="1" smtClean="0"/>
              <a:t>Zednick</a:t>
            </a:r>
            <a:r>
              <a:rPr lang="en-US" dirty="0" smtClean="0"/>
              <a:t> provided a basic script to transform RDF to SKOS</a:t>
            </a:r>
          </a:p>
          <a:p>
            <a:r>
              <a:rPr lang="en-US" dirty="0" smtClean="0"/>
              <a:t>Remaining Issue: cast from terms to concepts 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 progress since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SKOS Export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4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3-21 at 06.09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2" b="-2422"/>
          <a:stretch>
            <a:fillRect/>
          </a:stretch>
        </p:blipFill>
        <p:spPr>
          <a:xfrm>
            <a:off x="547060" y="1113272"/>
            <a:ext cx="8137599" cy="47853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Case: ISO 5127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97824" y="5820056"/>
            <a:ext cx="429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https://www.iso.org/standard/59743.</a:t>
            </a:r>
            <a:r>
              <a:rPr lang="en-US" dirty="0" smtClean="0">
                <a:hlinkClick r:id="rId3"/>
              </a:rPr>
              <a:t>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6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0" y="1282093"/>
            <a:ext cx="8137599" cy="43340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5127 - Preview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05522" y="5668391"/>
            <a:ext cx="576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https://www.iso.org/obp/ui/#iso:std:iso:5127:ed-2:v1:</a:t>
            </a:r>
            <a:r>
              <a:rPr lang="en-US" dirty="0" smtClean="0">
                <a:hlinkClick r:id="rId3"/>
              </a:rPr>
              <a:t>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4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656" y="1282093"/>
            <a:ext cx="6934406" cy="43340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5127 </a:t>
            </a:r>
            <a:r>
              <a:rPr lang="mr-IN" dirty="0" smtClean="0"/>
              <a:t>–</a:t>
            </a:r>
            <a:r>
              <a:rPr lang="en-US" dirty="0" smtClean="0"/>
              <a:t> SKOS?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05522" y="5668391"/>
            <a:ext cx="576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https://www.iso.org/obp/ui/#iso:std:iso:5127:ed-2:v1:</a:t>
            </a:r>
            <a:r>
              <a:rPr lang="en-US" dirty="0" smtClean="0">
                <a:hlinkClick r:id="rId3"/>
              </a:rPr>
              <a:t>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</a:p>
          <a:p>
            <a:pPr lvl="1"/>
            <a:r>
              <a:rPr lang="en-US" dirty="0" smtClean="0"/>
              <a:t>DFT IG: </a:t>
            </a:r>
            <a:r>
              <a:rPr lang="en-US" dirty="0">
                <a:hlinkClick r:id="rId2"/>
              </a:rPr>
              <a:t>https://rd-alliance.org/groups/data-foundations-and-terminology-</a:t>
            </a:r>
            <a:r>
              <a:rPr lang="en-US" dirty="0" smtClean="0">
                <a:hlinkClick r:id="rId2"/>
              </a:rPr>
              <a:t>ig.html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TeDT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http://dft-tool.rd-alliance.org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People: </a:t>
            </a:r>
          </a:p>
          <a:p>
            <a:pPr lvl="1"/>
            <a:r>
              <a:rPr lang="en-US" dirty="0" smtClean="0"/>
              <a:t>Gary </a:t>
            </a:r>
            <a:r>
              <a:rPr lang="en-US" dirty="0"/>
              <a:t>Berg-</a:t>
            </a:r>
            <a:r>
              <a:rPr lang="en-US" dirty="0" smtClean="0"/>
              <a:t>Cross: </a:t>
            </a:r>
            <a:r>
              <a:rPr lang="en-US" dirty="0" smtClean="0">
                <a:hlinkClick r:id="rId4"/>
              </a:rPr>
              <a:t>gbergcross</a:t>
            </a:r>
            <a:r>
              <a:rPr lang="en-US" dirty="0">
                <a:hlinkClick r:id="rId4"/>
              </a:rPr>
              <a:t>@</a:t>
            </a:r>
            <a:r>
              <a:rPr lang="en-US" dirty="0" smtClean="0">
                <a:hlinkClick r:id="rId4"/>
              </a:rPr>
              <a:t>gmail.com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5"/>
              </a:rPr>
              <a:t>thomas.zastrow@mpcdf.mpg.de</a:t>
            </a:r>
            <a:endParaRPr lang="en-US" dirty="0"/>
          </a:p>
          <a:p>
            <a:pPr lvl="1"/>
            <a:r>
              <a:rPr lang="en-US" dirty="0" smtClean="0">
                <a:hlinkClick r:id="rId6"/>
              </a:rPr>
              <a:t>raphael.ritz@mpcdf.mpg.de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0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1341438"/>
            <a:ext cx="8137525" cy="4784725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>Provide an online tool to coordinate and document community contributions </a:t>
            </a:r>
          </a:p>
          <a:p>
            <a:pPr>
              <a:defRPr/>
            </a:pPr>
            <a:r>
              <a:rPr lang="en-GB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>Run by MPCDF</a:t>
            </a:r>
          </a:p>
          <a:p>
            <a:pPr>
              <a:defRPr/>
            </a:pPr>
            <a:r>
              <a:rPr lang="en-GB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>Software stack: Semantic Media Wiki plus Semantic Forms</a:t>
            </a:r>
          </a:p>
          <a:p>
            <a:pPr>
              <a:defRPr/>
            </a:pPr>
            <a:r>
              <a:rPr lang="en-GB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>Customizations:</a:t>
            </a:r>
          </a:p>
          <a:p>
            <a:pPr lvl="1">
              <a:defRPr/>
            </a:pPr>
            <a:r>
              <a:rPr lang="en-GB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Pages have a substructure</a:t>
            </a:r>
          </a:p>
          <a:p>
            <a:pPr lvl="1">
              <a:defRPr/>
            </a:pPr>
            <a:r>
              <a:rPr lang="en-GB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Various overviews</a:t>
            </a:r>
          </a:p>
          <a:p>
            <a:pPr lvl="1">
              <a:defRPr/>
            </a:pPr>
            <a:r>
              <a:rPr lang="en-GB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Simple categorization</a:t>
            </a:r>
          </a:p>
          <a:p>
            <a:pPr>
              <a:defRPr/>
            </a:pPr>
            <a:r>
              <a:rPr lang="en-GB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>New: Download content in multiple formats 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 bwMode="auto">
          <a:xfrm>
            <a:off x="755650" y="0"/>
            <a:ext cx="7561263" cy="981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Gisha" charset="0"/>
                <a:cs typeface="Gisha" charset="0"/>
              </a:rPr>
              <a:t>Background</a:t>
            </a:r>
            <a:endParaRPr lang="en-GB" dirty="0">
              <a:latin typeface="Gisha" charset="0"/>
              <a:cs typeface="Gish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0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Explanation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References</a:t>
            </a:r>
          </a:p>
          <a:p>
            <a:r>
              <a:rPr lang="en-US" dirty="0" smtClean="0"/>
              <a:t>Scope</a:t>
            </a:r>
          </a:p>
          <a:p>
            <a:r>
              <a:rPr lang="en-US" dirty="0" smtClean="0"/>
              <a:t>Status</a:t>
            </a:r>
          </a:p>
          <a:p>
            <a:pPr marL="0" indent="0">
              <a:buNone/>
            </a:pPr>
            <a:r>
              <a:rPr lang="en-US" dirty="0" smtClean="0"/>
              <a:t>Possibly multiple times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Plus categorization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3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we assign PIDs?</a:t>
            </a:r>
          </a:p>
          <a:p>
            <a:r>
              <a:rPr lang="en-US" dirty="0" smtClean="0"/>
              <a:t>If so, to what?</a:t>
            </a:r>
          </a:p>
          <a:p>
            <a:pPr lvl="1"/>
            <a:r>
              <a:rPr lang="en-US" dirty="0" smtClean="0"/>
              <a:t>HTML export</a:t>
            </a:r>
          </a:p>
          <a:p>
            <a:r>
              <a:rPr lang="en-US" dirty="0" smtClean="0"/>
              <a:t>Granularity (Collections </a:t>
            </a:r>
            <a:r>
              <a:rPr lang="en-US" dirty="0" smtClean="0">
                <a:sym typeface="Wingdings"/>
              </a:rPr>
              <a:t> Part Ids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whole document?</a:t>
            </a:r>
          </a:p>
          <a:p>
            <a:pPr lvl="1"/>
            <a:r>
              <a:rPr lang="en-US" dirty="0" smtClean="0"/>
              <a:t>Each term?</a:t>
            </a:r>
          </a:p>
          <a:p>
            <a:pPr lvl="1"/>
            <a:r>
              <a:rPr lang="en-US" dirty="0" smtClean="0"/>
              <a:t>Each definition?</a:t>
            </a:r>
          </a:p>
          <a:p>
            <a:r>
              <a:rPr lang="en-US" dirty="0" smtClean="0"/>
              <a:t>Versioning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P8: What’s next? - PIDs??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9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3-02 at 00.21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7" r="-4617"/>
          <a:stretch>
            <a:fillRect/>
          </a:stretch>
        </p:blipFill>
        <p:spPr>
          <a:xfrm>
            <a:off x="-168280" y="265829"/>
            <a:ext cx="9714408" cy="57126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3-02 at 00.27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4" b="-387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categorization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4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0" y="1363469"/>
            <a:ext cx="8137599" cy="40206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Downloads – work in progress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5749" y="5555759"/>
            <a:ext cx="742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http://</a:t>
            </a:r>
            <a:r>
              <a:rPr lang="en-US" dirty="0" err="1" smtClean="0"/>
              <a:t>dft-tool.rd-alliance.org</a:t>
            </a:r>
            <a:r>
              <a:rPr lang="en-US" dirty="0" smtClean="0"/>
              <a:t>/</a:t>
            </a:r>
            <a:r>
              <a:rPr lang="en-US" dirty="0" err="1" smtClean="0"/>
              <a:t>index.php</a:t>
            </a:r>
            <a:r>
              <a:rPr lang="en-US" dirty="0" smtClean="0"/>
              <a:t>/Ted-</a:t>
            </a:r>
            <a:r>
              <a:rPr lang="en-US" dirty="0" err="1" smtClean="0"/>
              <a:t>T_Downloads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3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3-02 at 00.36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8" r="-6418"/>
          <a:stretch>
            <a:fillRect/>
          </a:stretch>
        </p:blipFill>
        <p:spPr>
          <a:xfrm>
            <a:off x="143916" y="827021"/>
            <a:ext cx="9312594" cy="54763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readable: RDF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4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3-02 at 00.39.3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53" r="-12453"/>
          <a:stretch>
            <a:fillRect/>
          </a:stretch>
        </p:blipFill>
        <p:spPr>
          <a:xfrm>
            <a:off x="489783" y="1340768"/>
            <a:ext cx="8137599" cy="47853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readable (1):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8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6" y="1208804"/>
            <a:ext cx="6416132" cy="47853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readable (2): HTML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07000" y="6208545"/>
            <a:ext cx="505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smw-rda.esc.rzg.mpg.de</a:t>
            </a:r>
            <a:r>
              <a:rPr lang="en-US" dirty="0"/>
              <a:t>/exports/</a:t>
            </a:r>
            <a:r>
              <a:rPr lang="en-US" dirty="0" err="1"/>
              <a:t>tedt.html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6" y="1451270"/>
            <a:ext cx="6416132" cy="38715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readable (3): Plain Text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07000" y="5796170"/>
            <a:ext cx="505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smw-rda.esc.rzg.mpg.de</a:t>
            </a:r>
            <a:r>
              <a:rPr lang="en-US" dirty="0"/>
              <a:t>/exports/</a:t>
            </a:r>
            <a:r>
              <a:rPr lang="en-US" dirty="0" err="1"/>
              <a:t>tedt.txt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2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34" y="1451270"/>
            <a:ext cx="3326495" cy="38715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Specific: Tree Tagged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07000" y="5796170"/>
            <a:ext cx="494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smw-rda.esc.rzg.mpg.de</a:t>
            </a:r>
            <a:r>
              <a:rPr lang="en-US" dirty="0"/>
              <a:t>/exports/</a:t>
            </a:r>
            <a:r>
              <a:rPr lang="en-US" dirty="0" err="1" smtClean="0"/>
              <a:t>tedt.out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5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DTR/PID Information Types (linking versions)</a:t>
            </a:r>
          </a:p>
          <a:p>
            <a:r>
              <a:rPr lang="en-US" sz="2800" dirty="0" smtClean="0"/>
              <a:t>Collections (grouping terms/definitions)</a:t>
            </a:r>
          </a:p>
          <a:p>
            <a:r>
              <a:rPr lang="en-US" sz="2800" dirty="0" smtClean="0"/>
              <a:t>Dynamic Data (tracking changes/additions)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What are your expectations, experiences, use cases?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9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dx.doi.org</a:t>
            </a:r>
            <a:r>
              <a:rPr lang="en-US" dirty="0">
                <a:hlinkClick r:id="rId2"/>
              </a:rPr>
              <a:t>/</a:t>
            </a:r>
            <a:r>
              <a:rPr lang="nb-NO" dirty="0" smtClean="0">
                <a:hlinkClick r:id="rId2"/>
              </a:rPr>
              <a:t>20.500.11946</a:t>
            </a:r>
            <a:r>
              <a:rPr lang="nb-NO" dirty="0">
                <a:hlinkClick r:id="rId2"/>
              </a:rPr>
              <a:t>/tedt-</a:t>
            </a:r>
            <a:r>
              <a:rPr lang="nb-NO" dirty="0" smtClean="0">
                <a:hlinkClick r:id="rId2"/>
              </a:rPr>
              <a:t>barcelona</a:t>
            </a:r>
            <a:r>
              <a:rPr lang="nb-NO" dirty="0" smtClean="0"/>
              <a:t>  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One PID for a </a:t>
            </a:r>
            <a:r>
              <a:rPr lang="nb-NO" dirty="0" err="1" smtClean="0"/>
              <a:t>static</a:t>
            </a:r>
            <a:r>
              <a:rPr lang="nb-NO" dirty="0" smtClean="0"/>
              <a:t> HTML Snapshot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tool’s</a:t>
            </a:r>
            <a:r>
              <a:rPr lang="nb-NO" dirty="0" smtClean="0"/>
              <a:t> </a:t>
            </a:r>
            <a:r>
              <a:rPr lang="nb-NO" dirty="0" err="1" smtClean="0"/>
              <a:t>content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P9: First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0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https://smw-rda.esc.rzg.mpg.de</a:t>
            </a:r>
            <a:r>
              <a:rPr lang="en-US" dirty="0" smtClean="0">
                <a:hlinkClick r:id="rId2"/>
              </a:rPr>
              <a:t>/dft</a:t>
            </a:r>
            <a:r>
              <a:rPr lang="en-US" dirty="0">
                <a:hlinkClick r:id="rId2"/>
              </a:rPr>
              <a:t>-1.0.</a:t>
            </a:r>
            <a:r>
              <a:rPr lang="en-US" dirty="0" smtClean="0">
                <a:hlinkClick r:id="rId2"/>
              </a:rPr>
              <a:t>html</a:t>
            </a:r>
            <a:r>
              <a:rPr lang="en-US" dirty="0" smtClean="0"/>
              <a:t> 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/>
              <a:t>A</a:t>
            </a:r>
            <a:r>
              <a:rPr lang="nb-NO" dirty="0" smtClean="0"/>
              <a:t> </a:t>
            </a:r>
            <a:r>
              <a:rPr lang="nb-NO" dirty="0" err="1" smtClean="0"/>
              <a:t>static</a:t>
            </a:r>
            <a:r>
              <a:rPr lang="nb-NO" dirty="0" smtClean="0"/>
              <a:t> HTML Snapshot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tool’s</a:t>
            </a:r>
            <a:r>
              <a:rPr lang="nb-NO" dirty="0" smtClean="0"/>
              <a:t> </a:t>
            </a:r>
            <a:r>
              <a:rPr lang="nb-NO" dirty="0" err="1" smtClean="0"/>
              <a:t>content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PIDs</a:t>
            </a:r>
            <a:r>
              <a:rPr lang="nb-NO" dirty="0" smtClean="0"/>
              <a:t> </a:t>
            </a:r>
            <a:r>
              <a:rPr lang="nb-NO" dirty="0" err="1" smtClean="0"/>
              <a:t>assigned</a:t>
            </a:r>
            <a:r>
              <a:rPr lang="nb-NO" dirty="0" smtClean="0"/>
              <a:t> to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sz="3600" b="1" dirty="0" smtClean="0">
                <a:solidFill>
                  <a:schemeClr val="accent1"/>
                </a:solidFill>
              </a:rPr>
              <a:t>term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Example</a:t>
            </a:r>
            <a:r>
              <a:rPr lang="nb-NO" dirty="0" smtClean="0"/>
              <a:t>: </a:t>
            </a:r>
            <a:r>
              <a:rPr lang="en-US" dirty="0">
                <a:hlinkClick r:id="rId3"/>
              </a:rPr>
              <a:t>21.11109/dft/1.0/</a:t>
            </a:r>
            <a:r>
              <a:rPr lang="en-US" dirty="0" smtClean="0">
                <a:hlinkClick r:id="rId3"/>
              </a:rPr>
              <a:t>Collection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 smtClean="0"/>
              <a:t>P10: Second 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7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9-21 at 12.39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5" r="-16705"/>
          <a:stretch>
            <a:fillRect/>
          </a:stretch>
        </p:blipFill>
        <p:spPr>
          <a:xfrm>
            <a:off x="211678" y="1270243"/>
            <a:ext cx="8932322" cy="47853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3104" y="0"/>
            <a:ext cx="7293311" cy="981075"/>
          </a:xfrm>
        </p:spPr>
        <p:txBody>
          <a:bodyPr/>
          <a:lstStyle/>
          <a:p>
            <a:r>
              <a:rPr lang="en-US" sz="2800" dirty="0">
                <a:hlinkClick r:id="rId3"/>
              </a:rPr>
              <a:t>https://smw-rda.esc.rzg.mpg.de/dft-1.0.html#</a:t>
            </a:r>
            <a:r>
              <a:rPr lang="en-US" sz="2800" dirty="0" smtClean="0">
                <a:hlinkClick r:id="rId3"/>
              </a:rPr>
              <a:t>Collection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556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https://hdl.handle.net/21.11109/dft-</a:t>
            </a:r>
            <a:r>
              <a:rPr lang="en-US" dirty="0" smtClean="0">
                <a:hlinkClick r:id="rId2"/>
              </a:rPr>
              <a:t>2.0</a:t>
            </a:r>
            <a:r>
              <a:rPr lang="en-US" dirty="0" smtClean="0"/>
              <a:t> </a:t>
            </a:r>
            <a:r>
              <a:rPr lang="nb-NO" dirty="0" smtClean="0"/>
              <a:t>   </a:t>
            </a: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sz="2800" dirty="0" smtClean="0"/>
              <a:t>One PID for a </a:t>
            </a:r>
            <a:r>
              <a:rPr lang="nb-NO" sz="2800" dirty="0" err="1" smtClean="0"/>
              <a:t>static</a:t>
            </a:r>
            <a:r>
              <a:rPr lang="nb-NO" sz="2800" dirty="0" smtClean="0"/>
              <a:t> HTML Snapshot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tool’s</a:t>
            </a:r>
            <a:r>
              <a:rPr lang="nb-NO" sz="2800" dirty="0" smtClean="0"/>
              <a:t> </a:t>
            </a:r>
            <a:r>
              <a:rPr lang="nb-NO" sz="2800" dirty="0" err="1" smtClean="0"/>
              <a:t>content</a:t>
            </a:r>
            <a:r>
              <a:rPr lang="nb-NO" sz="2800" dirty="0"/>
              <a:t> </a:t>
            </a:r>
            <a:r>
              <a:rPr lang="nb-NO" sz="2800" dirty="0" smtClean="0"/>
              <a:t>as part </a:t>
            </a:r>
            <a:r>
              <a:rPr lang="nb-NO" sz="2800" dirty="0" err="1" smtClean="0"/>
              <a:t>identifiers</a:t>
            </a:r>
            <a:r>
              <a:rPr lang="nb-NO" sz="2800" dirty="0" smtClean="0"/>
              <a:t> </a:t>
            </a:r>
            <a:r>
              <a:rPr lang="nb-NO" sz="2800" b="1" dirty="0" err="1" smtClean="0"/>
              <a:t>can</a:t>
            </a:r>
            <a:r>
              <a:rPr lang="nb-NO" sz="2800" dirty="0" smtClean="0"/>
              <a:t> be </a:t>
            </a:r>
            <a:r>
              <a:rPr lang="nb-NO" sz="2800" dirty="0" err="1" smtClean="0"/>
              <a:t>made</a:t>
            </a:r>
            <a:r>
              <a:rPr lang="nb-NO" sz="2800" dirty="0" smtClean="0"/>
              <a:t> to </a:t>
            </a:r>
            <a:r>
              <a:rPr lang="nb-NO" sz="2800" dirty="0" err="1" smtClean="0"/>
              <a:t>work</a:t>
            </a:r>
            <a:r>
              <a:rPr lang="nb-NO" sz="2800" dirty="0" smtClean="0"/>
              <a:t>, e.g.</a:t>
            </a:r>
            <a:r>
              <a:rPr lang="nb-NO" dirty="0" smtClean="0"/>
              <a:t>:</a:t>
            </a:r>
            <a:endParaRPr lang="nb-NO" dirty="0" smtClean="0"/>
          </a:p>
          <a:p>
            <a:pPr marL="0" indent="0">
              <a:buNone/>
            </a:pPr>
            <a:r>
              <a:rPr lang="nb-NO" dirty="0">
                <a:hlinkClick r:id="rId3"/>
              </a:rPr>
              <a:t>https://hdl.handle.net/21.11109/dft-2.0@#</a:t>
            </a:r>
            <a:r>
              <a:rPr lang="nb-NO" dirty="0" smtClean="0">
                <a:hlinkClick r:id="rId3"/>
              </a:rPr>
              <a:t>Active_Collection</a:t>
            </a:r>
            <a:r>
              <a:rPr lang="nb-NO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at P11: First Approach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0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3-21 at 05.55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2" b="-6522"/>
          <a:stretch>
            <a:fillRect/>
          </a:stretch>
        </p:blipFill>
        <p:spPr>
          <a:xfrm>
            <a:off x="755576" y="430791"/>
            <a:ext cx="8137599" cy="47853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7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3-21 at 05.58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50" b="-5250"/>
          <a:stretch>
            <a:fillRect/>
          </a:stretch>
        </p:blipFill>
        <p:spPr>
          <a:xfrm>
            <a:off x="547060" y="696196"/>
            <a:ext cx="8137599" cy="47853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1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181958"/>
            <a:ext cx="8137599" cy="4944205"/>
          </a:xfrm>
        </p:spPr>
        <p:txBody>
          <a:bodyPr/>
          <a:lstStyle/>
          <a:p>
            <a:r>
              <a:rPr lang="en-US" dirty="0" smtClean="0"/>
              <a:t>“Speaking PIDs”</a:t>
            </a:r>
          </a:p>
          <a:p>
            <a:pPr lvl="1"/>
            <a:r>
              <a:rPr lang="en-US" dirty="0" smtClean="0"/>
              <a:t>human readable</a:t>
            </a:r>
          </a:p>
          <a:p>
            <a:r>
              <a:rPr lang="en-US" dirty="0" smtClean="0"/>
              <a:t>Structure inspired by URLs </a:t>
            </a:r>
          </a:p>
          <a:p>
            <a:pPr lvl="1"/>
            <a:r>
              <a:rPr lang="en-US" dirty="0" smtClean="0"/>
              <a:t>familiar </a:t>
            </a:r>
          </a:p>
          <a:p>
            <a:r>
              <a:rPr lang="en-US" dirty="0" smtClean="0"/>
              <a:t>Includes version number </a:t>
            </a:r>
          </a:p>
          <a:p>
            <a:pPr lvl="1"/>
            <a:r>
              <a:rPr lang="en-US" dirty="0" smtClean="0"/>
              <a:t>implicit “time stamp”</a:t>
            </a:r>
          </a:p>
          <a:p>
            <a:pPr lvl="1"/>
            <a:r>
              <a:rPr lang="en-US" dirty="0" smtClean="0"/>
              <a:t>allows for evolution</a:t>
            </a:r>
          </a:p>
          <a:p>
            <a:pPr lvl="1"/>
            <a:r>
              <a:rPr lang="en-US" dirty="0" smtClean="0"/>
              <a:t>plan: new release for every plenary</a:t>
            </a:r>
          </a:p>
          <a:p>
            <a:r>
              <a:rPr lang="en-US" dirty="0" smtClean="0"/>
              <a:t>Points to terms, not </a:t>
            </a:r>
            <a:r>
              <a:rPr lang="en-US" dirty="0" smtClean="0"/>
              <a:t>definitions, but </a:t>
            </a:r>
            <a:r>
              <a:rPr lang="mr-IN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Conventions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0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 Content Slide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Standard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660</Words>
  <Application>Microsoft Macintosh PowerPoint</Application>
  <PresentationFormat>On-screen Show (4:3)</PresentationFormat>
  <Paragraphs>119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Standard Content Slide</vt:lpstr>
      <vt:lpstr>TeD-T: Term Definition Tool http://dft-tool.rd-alliance.org  Raphael Ritz, MPCDF DFT IG</vt:lpstr>
      <vt:lpstr>At P8: What’s next? - PIDs??</vt:lpstr>
      <vt:lpstr>At P9: First Approach</vt:lpstr>
      <vt:lpstr>At P10: Second Release</vt:lpstr>
      <vt:lpstr>https://smw-rda.esc.rzg.mpg.de/dft-1.0.html#Collection </vt:lpstr>
      <vt:lpstr>Now at P11: First Approach again</vt:lpstr>
      <vt:lpstr>PowerPoint Presentation</vt:lpstr>
      <vt:lpstr>PowerPoint Presentation</vt:lpstr>
      <vt:lpstr>Proposed Conventions</vt:lpstr>
      <vt:lpstr>Point to Definitions</vt:lpstr>
      <vt:lpstr>Open Issues at P10</vt:lpstr>
      <vt:lpstr>SKOS Export</vt:lpstr>
      <vt:lpstr>Adoption Case: ISO 5127</vt:lpstr>
      <vt:lpstr>ISO 5127 - Preview</vt:lpstr>
      <vt:lpstr>ISO 5127 – SKOS?</vt:lpstr>
      <vt:lpstr>Contacts</vt:lpstr>
      <vt:lpstr>PowerPoint Presentation</vt:lpstr>
      <vt:lpstr>Background</vt:lpstr>
      <vt:lpstr>Structure of a page</vt:lpstr>
      <vt:lpstr>PowerPoint Presentation</vt:lpstr>
      <vt:lpstr>Simple categorization</vt:lpstr>
      <vt:lpstr>Downloads – work in progress</vt:lpstr>
      <vt:lpstr>Machine readable: RDF</vt:lpstr>
      <vt:lpstr>Human readable (1): PDF</vt:lpstr>
      <vt:lpstr>Human readable (2): HTML</vt:lpstr>
      <vt:lpstr>Human readable (3): Plain Text</vt:lpstr>
      <vt:lpstr>NLP Specific: Tree Tagged</vt:lpstr>
      <vt:lpstr>Connection Points</vt:lpstr>
    </vt:vector>
  </TitlesOfParts>
  <Company>MPCDF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TeD-T: Term Definition Tool http://dft-tool.rd-alliance.org</dc:title>
  <dc:creator>Raphael Ritz</dc:creator>
  <cp:lastModifiedBy>Raphael Ritz</cp:lastModifiedBy>
  <cp:revision>40</cp:revision>
  <dcterms:created xsi:type="dcterms:W3CDTF">2016-03-01T23:10:24Z</dcterms:created>
  <dcterms:modified xsi:type="dcterms:W3CDTF">2018-03-21T05:25:50Z</dcterms:modified>
</cp:coreProperties>
</file>