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84" r:id="rId3"/>
    <p:sldId id="272" r:id="rId4"/>
    <p:sldId id="273" r:id="rId5"/>
    <p:sldId id="274" r:id="rId6"/>
    <p:sldId id="281" r:id="rId7"/>
    <p:sldId id="264" r:id="rId8"/>
    <p:sldId id="265" r:id="rId9"/>
    <p:sldId id="266" r:id="rId10"/>
    <p:sldId id="269" r:id="rId11"/>
    <p:sldId id="267" r:id="rId12"/>
    <p:sldId id="268" r:id="rId13"/>
    <p:sldId id="282" r:id="rId14"/>
    <p:sldId id="283" r:id="rId15"/>
    <p:sldId id="285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C3212"/>
    <a:srgbClr val="C55B20"/>
    <a:srgbClr val="E4D700"/>
    <a:srgbClr val="9A9B9C"/>
    <a:srgbClr val="58A618"/>
    <a:srgbClr val="703D29"/>
    <a:srgbClr val="D96A2C"/>
    <a:srgbClr val="CC6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517" autoAdjust="0"/>
    <p:restoredTop sz="87939" autoAdjust="0"/>
  </p:normalViewPr>
  <p:slideViewPr>
    <p:cSldViewPr>
      <p:cViewPr varScale="1">
        <p:scale>
          <a:sx n="60" d="100"/>
          <a:sy n="60" d="100"/>
        </p:scale>
        <p:origin x="12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FA21091-5BA2-AC44-833F-B265DB045E52}" type="slidenum">
              <a:rPr lang="en-AU"/>
              <a:pPr>
                <a:defRPr/>
              </a:pPr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9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Tobias, What is this PID assembler? </a:t>
            </a:r>
            <a:r>
              <a:rPr lang="en-US" baseline="0" dirty="0"/>
              <a:t> How does this fit into the simple workflow that we used yesterday?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738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7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69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04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6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2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62434-B16A-4783-A8F5-452CF6B63BFC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EACF-9430-499F-8AA2-E9A5F0F784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13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62434-B16A-4783-A8F5-452CF6B63BFC}" type="datetimeFigureOut">
              <a:rPr lang="de-DE" smtClean="0"/>
              <a:pPr/>
              <a:t>16.09.2016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EACF-9430-499F-8AA2-E9A5F0F784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03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fld id="{B1C21121-8935-FA4C-A600-5C3C0BF31FED}" type="datetimeFigureOut">
              <a:rPr lang="en-US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fld id="{46E080BF-04BE-C747-874E-0A16F1EA6FC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232248"/>
          </a:xfrm>
          <a:prstGeom prst="rect">
            <a:avLst/>
          </a:prstGeom>
        </p:spPr>
        <p:txBody>
          <a:bodyPr vert="horz" anchor="ctr" anchorCtr="0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8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416" y="332656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fld id="{7252A759-CE90-8E4D-8205-5455BBF991FC}" type="slidenum">
              <a:rPr lang="en-AU" sz="1000" b="0" i="0">
                <a:solidFill>
                  <a:srgbClr val="58A618"/>
                </a:solidFill>
                <a:latin typeface=""/>
                <a:cs typeface="Trebuchet MS"/>
              </a:rPr>
              <a:pPr algn="r">
                <a:defRPr/>
              </a:pPr>
              <a:t>‹Nr.›</a:t>
            </a:fld>
            <a:endParaRPr lang="en-AU" sz="1000" b="0" i="0" dirty="0">
              <a:solidFill>
                <a:srgbClr val="58A618"/>
              </a:solidFill>
              <a:latin typeface="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  <p:sldLayoutId id="2147483800" r:id="rId4"/>
    <p:sldLayoutId id="2147483801" r:id="rId5"/>
    <p:sldLayoutId id="214748380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"/>
          <a:ea typeface="ＭＳ Ｐゴシック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879600" algn="l"/>
        </a:tabLst>
        <a:defRPr sz="1600">
          <a:solidFill>
            <a:schemeClr val="bg1"/>
          </a:solidFill>
          <a:latin typeface="Trebuchet MS"/>
          <a:ea typeface="ＭＳ Ｐゴシック" charset="0"/>
          <a:cs typeface="Trebuchet MS"/>
        </a:defRPr>
      </a:lvl1pPr>
      <a:lvl2pPr marL="811213" indent="-3540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2192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79600" algn="l"/>
        </a:tabLs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271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688931" cy="385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5701929"/>
            <a:ext cx="8153004" cy="10394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This slide indicated the continuous cycle of creating raw data or derived data based on collections of existing data.</a:t>
            </a:r>
          </a:p>
          <a:p>
            <a:pPr marL="0" indent="0" algn="ctr"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Identify components that could improve (stepwise).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508" y="4383177"/>
            <a:ext cx="1495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chemeClr val="tx1"/>
                </a:solidFill>
              </a:rPr>
              <a:t>Observations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>
                <a:solidFill>
                  <a:schemeClr val="tx1"/>
                </a:solidFill>
              </a:rPr>
              <a:t>Experiments</a:t>
            </a:r>
          </a:p>
          <a:p>
            <a:r>
              <a:rPr lang="de-DE" sz="1600" b="1" dirty="0" err="1">
                <a:solidFill>
                  <a:schemeClr val="tx1"/>
                </a:solidFill>
              </a:rPr>
              <a:t>Simulations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0865" y="170599"/>
            <a:ext cx="7560840" cy="810129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Data Fabric Cycle</a:t>
            </a:r>
          </a:p>
        </p:txBody>
      </p:sp>
    </p:spTree>
    <p:extLst>
      <p:ext uri="{BB962C8B-B14F-4D97-AF65-F5344CB8AC3E}">
        <p14:creationId xmlns:p14="http://schemas.microsoft.com/office/powerpoint/2010/main" val="10944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Yes.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Does the idea of common components work in this case?</a:t>
            </a:r>
          </a:p>
        </p:txBody>
      </p:sp>
    </p:spTree>
    <p:extLst>
      <p:ext uri="{BB962C8B-B14F-4D97-AF65-F5344CB8AC3E}">
        <p14:creationId xmlns:p14="http://schemas.microsoft.com/office/powerpoint/2010/main" val="9666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Object registration</a:t>
            </a:r>
          </a:p>
          <a:p>
            <a:r>
              <a:rPr lang="de-DE"/>
              <a:t>Object management (copy, move, delete)</a:t>
            </a:r>
          </a:p>
          <a:p>
            <a:r>
              <a:rPr lang="de-DE"/>
              <a:t>Collection builder</a:t>
            </a:r>
          </a:p>
          <a:p>
            <a:r>
              <a:rPr lang="de-DE"/>
              <a:t>Classifier (DTR)</a:t>
            </a:r>
          </a:p>
          <a:p>
            <a:pPr lvl="1"/>
            <a:r>
              <a:rPr lang="de-DE"/>
              <a:t>register specific community PID profile</a:t>
            </a:r>
          </a:p>
          <a:p>
            <a:pPr lvl="1"/>
            <a:r>
              <a:rPr lang="de-DE"/>
              <a:t>register file data types (netcdf, variables)</a:t>
            </a:r>
          </a:p>
          <a:p>
            <a:r>
              <a:rPr lang="de-DE"/>
              <a:t>Object information (end-user)</a:t>
            </a:r>
          </a:p>
          <a:p>
            <a:pPr lvl="1"/>
            <a:r>
              <a:rPr lang="de-DE"/>
              <a:t>Landing page – link to further information, enable browsing</a:t>
            </a:r>
          </a:p>
          <a:p>
            <a:pPr lvl="1"/>
            <a:r>
              <a:rPr lang="de-DE"/>
              <a:t>Information tool</a:t>
            </a:r>
          </a:p>
          <a:p>
            <a:r>
              <a:rPr lang="de-DE"/>
              <a:t>External addendum (processing; feedback)</a:t>
            </a:r>
          </a:p>
          <a:p>
            <a:r>
              <a:rPr lang="de-DE"/>
              <a:t>Policy provider and enforcer (preliminary objects, LTA)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What are the common components in this case?</a:t>
            </a:r>
          </a:p>
        </p:txBody>
      </p:sp>
    </p:spTree>
    <p:extLst>
      <p:ext uri="{BB962C8B-B14F-4D97-AF65-F5344CB8AC3E}">
        <p14:creationId xmlns:p14="http://schemas.microsoft.com/office/powerpoint/2010/main" val="25882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610865" y="0"/>
            <a:ext cx="7560840" cy="9810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Address Every Object on the Net</a:t>
            </a:r>
            <a:endParaRPr 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1159" y="5229200"/>
            <a:ext cx="8264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dirty="0">
              <a:solidFill>
                <a:schemeClr val="tx1"/>
              </a:solidFill>
            </a:endParaRPr>
          </a:p>
          <a:p>
            <a:r>
              <a:rPr lang="de-DE" sz="2000" b="0" dirty="0" err="1">
                <a:solidFill>
                  <a:schemeClr val="tx1"/>
                </a:solidFill>
              </a:rPr>
              <a:t>Two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documents</a:t>
            </a:r>
            <a:r>
              <a:rPr lang="de-DE" sz="2000" b="0" dirty="0">
                <a:solidFill>
                  <a:schemeClr val="tx1"/>
                </a:solidFill>
              </a:rPr>
              <a:t> in </a:t>
            </a:r>
            <a:r>
              <a:rPr lang="de-DE" sz="2000" b="0" dirty="0" err="1">
                <a:solidFill>
                  <a:schemeClr val="tx1"/>
                </a:solidFill>
              </a:rPr>
              <a:t>prep</a:t>
            </a:r>
            <a:r>
              <a:rPr lang="de-DE" sz="2000" b="0" dirty="0">
                <a:solidFill>
                  <a:schemeClr val="tx1"/>
                </a:solidFill>
              </a:rPr>
              <a:t>: Report </a:t>
            </a:r>
            <a:r>
              <a:rPr lang="de-DE" sz="2000" b="0" dirty="0" err="1">
                <a:solidFill>
                  <a:schemeClr val="tx1"/>
                </a:solidFill>
              </a:rPr>
              <a:t>from</a:t>
            </a:r>
            <a:r>
              <a:rPr lang="de-DE" sz="2000" b="0" dirty="0">
                <a:solidFill>
                  <a:schemeClr val="tx1"/>
                </a:solidFill>
              </a:rPr>
              <a:t> Workshop, Digital </a:t>
            </a:r>
            <a:r>
              <a:rPr lang="de-DE" sz="2000" b="0" dirty="0" err="1">
                <a:solidFill>
                  <a:schemeClr val="tx1"/>
                </a:solidFill>
              </a:rPr>
              <a:t>Object</a:t>
            </a:r>
            <a:r>
              <a:rPr lang="de-DE" sz="2000" b="0" dirty="0">
                <a:solidFill>
                  <a:schemeClr val="tx1"/>
                </a:solidFill>
              </a:rPr>
              <a:t> Cloud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3" y="1484784"/>
            <a:ext cx="8401016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2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4138" y="1030288"/>
            <a:ext cx="1916112" cy="4572000"/>
            <a:chOff x="84138" y="1030288"/>
            <a:chExt cx="1916112" cy="4572000"/>
          </a:xfrm>
        </p:grpSpPr>
        <p:sp>
          <p:nvSpPr>
            <p:cNvPr id="2" name="Rounded Rectangle 1"/>
            <p:cNvSpPr/>
            <p:nvPr/>
          </p:nvSpPr>
          <p:spPr>
            <a:xfrm>
              <a:off x="142875" y="1030288"/>
              <a:ext cx="1789113" cy="457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42" name="TextBox 4"/>
            <p:cNvSpPr txBox="1">
              <a:spLocks noChangeArrowheads="1"/>
            </p:cNvSpPr>
            <p:nvPr/>
          </p:nvSpPr>
          <p:spPr bwMode="auto">
            <a:xfrm>
              <a:off x="84138" y="4595813"/>
              <a:ext cx="1916112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/>
              <a:r>
                <a:rPr lang="en-US" sz="1400">
                  <a:solidFill>
                    <a:srgbClr val="000000"/>
                  </a:solidFill>
                </a:rPr>
                <a:t>End users, developers, and automated processes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76225" y="4495800"/>
              <a:ext cx="1522413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44" name="Picture 155" descr="C:\Users\crey\AppData\Local\Microsoft\Windows\Temporary Internet Files\Content.IE5\MHER8RI1\MC900431540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1988" y="1325563"/>
              <a:ext cx="982662" cy="105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45" name="Picture 2" descr="C:\Users\crey\AppData\Local\Microsoft\Windows\Temporary Internet Files\Content.IE5\NAOVWD6H\MC900435242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0088" y="2965450"/>
              <a:ext cx="581025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46" name="Picture 154" descr="C:\Users\crey\AppData\Local\Microsoft\Windows\Temporary Internet Files\Content.IE5\NAOVWD6H\MC90044134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1013" y="2324100"/>
              <a:ext cx="53975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TextBox 173"/>
          <p:cNvSpPr txBox="1">
            <a:spLocks noChangeArrowheads="1"/>
          </p:cNvSpPr>
          <p:nvPr/>
        </p:nvSpPr>
        <p:spPr bwMode="auto">
          <a:xfrm>
            <a:off x="3703638" y="3190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>
                <a:solidFill>
                  <a:srgbClr val="000000"/>
                </a:solidFill>
              </a:rPr>
              <a:t>The DO Cloud</a:t>
            </a:r>
          </a:p>
        </p:txBody>
      </p: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860425" y="1054100"/>
            <a:ext cx="3179763" cy="4572000"/>
            <a:chOff x="860145" y="1054100"/>
            <a:chExt cx="3179763" cy="4572000"/>
          </a:xfrm>
        </p:grpSpPr>
        <p:sp>
          <p:nvSpPr>
            <p:cNvPr id="188" name="Rounded Rectangle 187"/>
            <p:cNvSpPr/>
            <p:nvPr/>
          </p:nvSpPr>
          <p:spPr>
            <a:xfrm>
              <a:off x="2072995" y="1054100"/>
              <a:ext cx="1728788" cy="45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180"/>
            <p:cNvGrpSpPr>
              <a:grpSpLocks/>
            </p:cNvGrpSpPr>
            <p:nvPr/>
          </p:nvGrpSpPr>
          <p:grpSpPr bwMode="auto">
            <a:xfrm>
              <a:off x="2196758" y="1143000"/>
              <a:ext cx="1522412" cy="3352800"/>
              <a:chOff x="2196758" y="1143000"/>
              <a:chExt cx="1522412" cy="3352800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2709583" y="3124200"/>
                <a:ext cx="222250" cy="22225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2846108" y="3200400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2985808" y="33051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3166783" y="2133600"/>
                <a:ext cx="222250" cy="22225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2196820" y="4495800"/>
                <a:ext cx="152241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01"/>
              <p:cNvGrpSpPr>
                <a:grpSpLocks/>
              </p:cNvGrpSpPr>
              <p:nvPr/>
            </p:nvGrpSpPr>
            <p:grpSpPr bwMode="auto">
              <a:xfrm>
                <a:off x="2557120" y="3200400"/>
                <a:ext cx="552450" cy="457200"/>
                <a:chOff x="2206674" y="3276600"/>
                <a:chExt cx="552428" cy="457200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2206737" y="3276600"/>
                  <a:ext cx="222241" cy="222250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2343257" y="3352800"/>
                  <a:ext cx="276214" cy="276225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>
                  <a:off x="2482951" y="3457575"/>
                  <a:ext cx="276214" cy="276225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oup 105"/>
              <p:cNvGrpSpPr>
                <a:grpSpLocks/>
              </p:cNvGrpSpPr>
              <p:nvPr/>
            </p:nvGrpSpPr>
            <p:grpSpPr bwMode="auto">
              <a:xfrm>
                <a:off x="2290420" y="2286000"/>
                <a:ext cx="552450" cy="457200"/>
                <a:chOff x="2190772" y="1371600"/>
                <a:chExt cx="552428" cy="457200"/>
              </a:xfrm>
            </p:grpSpPr>
            <p:sp>
              <p:nvSpPr>
                <p:cNvPr id="107" name="Rounded Rectangle 106"/>
                <p:cNvSpPr/>
                <p:nvPr/>
              </p:nvSpPr>
              <p:spPr>
                <a:xfrm>
                  <a:off x="2190835" y="1371600"/>
                  <a:ext cx="222241" cy="222250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2327355" y="1447800"/>
                  <a:ext cx="276214" cy="276225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ounded Rectangle 108"/>
                <p:cNvSpPr/>
                <p:nvPr/>
              </p:nvSpPr>
              <p:spPr>
                <a:xfrm>
                  <a:off x="2467049" y="1552575"/>
                  <a:ext cx="276214" cy="276225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0" name="Rounded Rectangle 109"/>
              <p:cNvSpPr/>
              <p:nvPr/>
            </p:nvSpPr>
            <p:spPr>
              <a:xfrm>
                <a:off x="2271433" y="1371600"/>
                <a:ext cx="222250" cy="22225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2407958" y="1447800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2547658" y="15525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"/>
              <p:cNvGrpSpPr>
                <a:grpSpLocks/>
              </p:cNvGrpSpPr>
              <p:nvPr/>
            </p:nvGrpSpPr>
            <p:grpSpPr bwMode="auto">
              <a:xfrm>
                <a:off x="2731745" y="1600200"/>
                <a:ext cx="749300" cy="649288"/>
                <a:chOff x="2746920" y="1600200"/>
                <a:chExt cx="748585" cy="648694"/>
              </a:xfrm>
            </p:grpSpPr>
            <p:sp>
              <p:nvSpPr>
                <p:cNvPr id="114" name="Rounded Rectangle 113"/>
                <p:cNvSpPr/>
                <p:nvPr/>
              </p:nvSpPr>
              <p:spPr>
                <a:xfrm>
                  <a:off x="2746983" y="1600200"/>
                  <a:ext cx="748585" cy="648694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20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2775604" y="1600200"/>
                  <a:ext cx="64312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</a:rPr>
                    <a:t>ID: 123…</a:t>
                  </a:r>
                </a:p>
              </p:txBody>
            </p:sp>
            <p:grpSp>
              <p:nvGrpSpPr>
                <p:cNvPr id="10" name="Group 116"/>
                <p:cNvGrpSpPr>
                  <a:grpSpLocks/>
                </p:cNvGrpSpPr>
                <p:nvPr/>
              </p:nvGrpSpPr>
              <p:grpSpPr bwMode="auto">
                <a:xfrm>
                  <a:off x="2777406" y="1805026"/>
                  <a:ext cx="299010" cy="265074"/>
                  <a:chOff x="3348120" y="585826"/>
                  <a:chExt cx="299010" cy="265074"/>
                </a:xfrm>
              </p:grpSpPr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3395410" y="682349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395410" y="715656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395410" y="777511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395410" y="810819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3395410" y="850469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3387480" y="637939"/>
                    <a:ext cx="142738" cy="10626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3395410" y="744205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34" name="TextBox 1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8120" y="585826"/>
                    <a:ext cx="243978" cy="215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/>
                    <a:r>
                      <a:rPr lang="en-US" sz="800">
                        <a:solidFill>
                          <a:srgbClr val="000000"/>
                        </a:solidFill>
                      </a:rPr>
                      <a:t>A</a:t>
                    </a:r>
                  </a:p>
                </p:txBody>
              </p:sp>
            </p:grp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746983" y="1828591"/>
                  <a:ext cx="748585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20"/>
                <p:cNvGrpSpPr>
                  <a:grpSpLocks/>
                </p:cNvGrpSpPr>
                <p:nvPr/>
              </p:nvGrpSpPr>
              <p:grpSpPr bwMode="auto">
                <a:xfrm>
                  <a:off x="3183182" y="2032394"/>
                  <a:ext cx="196887" cy="29647"/>
                  <a:chOff x="4477273" y="610097"/>
                  <a:chExt cx="196887" cy="29647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4477219" y="599791"/>
                    <a:ext cx="19666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4477219" y="639443"/>
                    <a:ext cx="19666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Isosceles Triangle 118"/>
                <p:cNvSpPr/>
                <p:nvPr/>
              </p:nvSpPr>
              <p:spPr>
                <a:xfrm>
                  <a:off x="3240224" y="1893619"/>
                  <a:ext cx="68198" cy="7613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132"/>
              <p:cNvGrpSpPr>
                <a:grpSpLocks/>
              </p:cNvGrpSpPr>
              <p:nvPr/>
            </p:nvGrpSpPr>
            <p:grpSpPr bwMode="auto">
              <a:xfrm>
                <a:off x="2741270" y="2551113"/>
                <a:ext cx="749300" cy="649287"/>
                <a:chOff x="2661365" y="2551706"/>
                <a:chExt cx="748585" cy="648694"/>
              </a:xfrm>
            </p:grpSpPr>
            <p:sp>
              <p:nvSpPr>
                <p:cNvPr id="131" name="Rounded Rectangle 130"/>
                <p:cNvSpPr/>
                <p:nvPr/>
              </p:nvSpPr>
              <p:spPr>
                <a:xfrm>
                  <a:off x="2661428" y="2551706"/>
                  <a:ext cx="748585" cy="648694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2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2690049" y="2551706"/>
                  <a:ext cx="6928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defTabSz="914400"/>
                  <a:r>
                    <a:rPr lang="en-US" sz="1000">
                      <a:solidFill>
                        <a:srgbClr val="000000"/>
                      </a:solidFill>
                    </a:rPr>
                    <a:t>ID: 987/…</a:t>
                  </a:r>
                </a:p>
              </p:txBody>
            </p:sp>
            <p:grpSp>
              <p:nvGrpSpPr>
                <p:cNvPr id="13" name="Group 135"/>
                <p:cNvGrpSpPr>
                  <a:grpSpLocks/>
                </p:cNvGrpSpPr>
                <p:nvPr/>
              </p:nvGrpSpPr>
              <p:grpSpPr bwMode="auto">
                <a:xfrm>
                  <a:off x="2691851" y="2756532"/>
                  <a:ext cx="299010" cy="265074"/>
                  <a:chOff x="3348120" y="585826"/>
                  <a:chExt cx="299010" cy="265074"/>
                </a:xfrm>
              </p:grpSpPr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3395410" y="682350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3395410" y="715656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3395410" y="777513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3395410" y="810820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395410" y="850471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3387480" y="637940"/>
                    <a:ext cx="142738" cy="1062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3395410" y="744205"/>
                    <a:ext cx="2521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18" name="Text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8120" y="585826"/>
                    <a:ext cx="231154" cy="2154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/>
                    <a:r>
                      <a:rPr lang="en-US" sz="800">
                        <a:solidFill>
                          <a:srgbClr val="000000"/>
                        </a:solidFill>
                      </a:rPr>
                      <a:t>F</a:t>
                    </a:r>
                  </a:p>
                </p:txBody>
              </p:sp>
            </p:grp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661428" y="2780097"/>
                  <a:ext cx="748585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Isosceles Triangle 134"/>
                <p:cNvSpPr/>
                <p:nvPr/>
              </p:nvSpPr>
              <p:spPr>
                <a:xfrm>
                  <a:off x="3076956" y="2856228"/>
                  <a:ext cx="68197" cy="7613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219695" y="2856228"/>
                  <a:ext cx="112604" cy="8088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" name="Group 139"/>
                <p:cNvGrpSpPr>
                  <a:grpSpLocks/>
                </p:cNvGrpSpPr>
                <p:nvPr/>
              </p:nvGrpSpPr>
              <p:grpSpPr bwMode="auto">
                <a:xfrm>
                  <a:off x="3097627" y="3055459"/>
                  <a:ext cx="196887" cy="29647"/>
                  <a:chOff x="4477273" y="610097"/>
                  <a:chExt cx="196887" cy="29647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4477219" y="610707"/>
                    <a:ext cx="196662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4477219" y="639256"/>
                    <a:ext cx="196662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Isosceles Triangle 137"/>
                <p:cNvSpPr/>
                <p:nvPr/>
              </p:nvSpPr>
              <p:spPr>
                <a:xfrm>
                  <a:off x="3154669" y="2916498"/>
                  <a:ext cx="68198" cy="7613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9" name="Rounded Rectangle 148"/>
              <p:cNvSpPr/>
              <p:nvPr/>
            </p:nvSpPr>
            <p:spPr>
              <a:xfrm>
                <a:off x="2861983" y="1143000"/>
                <a:ext cx="222250" cy="22225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2998508" y="1143000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3138208" y="13239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3303308" y="2209800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3443008" y="31527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2271433" y="4038600"/>
                <a:ext cx="222250" cy="22225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2407958" y="4114800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2547658" y="42195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3443008" y="34575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3214408" y="41433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3443008" y="23145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2741270" y="3541713"/>
                <a:ext cx="749300" cy="649287"/>
                <a:chOff x="2756615" y="3542306"/>
                <a:chExt cx="748585" cy="648694"/>
              </a:xfrm>
            </p:grpSpPr>
            <p:grpSp>
              <p:nvGrpSpPr>
                <p:cNvPr id="16" name="Group 5"/>
                <p:cNvGrpSpPr>
                  <a:grpSpLocks/>
                </p:cNvGrpSpPr>
                <p:nvPr/>
              </p:nvGrpSpPr>
              <p:grpSpPr bwMode="auto">
                <a:xfrm>
                  <a:off x="2756615" y="3542306"/>
                  <a:ext cx="748585" cy="648694"/>
                  <a:chOff x="2756615" y="3542306"/>
                  <a:chExt cx="748585" cy="648694"/>
                </a:xfrm>
              </p:grpSpPr>
              <p:sp>
                <p:nvSpPr>
                  <p:cNvPr id="164" name="Rounded Rectangle 163"/>
                  <p:cNvSpPr/>
                  <p:nvPr/>
                </p:nvSpPr>
                <p:spPr>
                  <a:xfrm>
                    <a:off x="2756678" y="3542306"/>
                    <a:ext cx="748585" cy="648694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87" name="TextBox 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5299" y="3542306"/>
                    <a:ext cx="643125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/>
                    <a:r>
                      <a:rPr lang="en-US" sz="1000">
                        <a:solidFill>
                          <a:srgbClr val="000000"/>
                        </a:solidFill>
                      </a:rPr>
                      <a:t>ID: 843…</a:t>
                    </a:r>
                  </a:p>
                </p:txBody>
              </p:sp>
              <p:grpSp>
                <p:nvGrpSpPr>
                  <p:cNvPr id="17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2787101" y="3747132"/>
                    <a:ext cx="299010" cy="265074"/>
                    <a:chOff x="3348120" y="585826"/>
                    <a:chExt cx="299010" cy="265074"/>
                  </a:xfrm>
                </p:grpSpPr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3395410" y="682350"/>
                      <a:ext cx="25217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395410" y="715656"/>
                      <a:ext cx="25217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3395410" y="777513"/>
                      <a:ext cx="25217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395410" y="810820"/>
                      <a:ext cx="25217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395410" y="850471"/>
                      <a:ext cx="25217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6" name="Rectangle 175"/>
                    <p:cNvSpPr/>
                    <p:nvPr/>
                  </p:nvSpPr>
                  <p:spPr>
                    <a:xfrm>
                      <a:off x="3387480" y="637940"/>
                      <a:ext cx="142738" cy="1062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3395410" y="744205"/>
                      <a:ext cx="25217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00" name="TextBox 2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8120" y="585826"/>
                      <a:ext cx="248786" cy="2154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914400"/>
                      <a:r>
                        <a:rPr lang="en-US" sz="800">
                          <a:solidFill>
                            <a:srgbClr val="000000"/>
                          </a:solidFill>
                        </a:rPr>
                        <a:t>G</a:t>
                      </a:r>
                    </a:p>
                  </p:txBody>
                </p:sp>
              </p:grp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2756678" y="3770697"/>
                    <a:ext cx="748585" cy="0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Isosceles Triangle 167"/>
                  <p:cNvSpPr/>
                  <p:nvPr/>
                </p:nvSpPr>
                <p:spPr>
                  <a:xfrm>
                    <a:off x="3172206" y="3846828"/>
                    <a:ext cx="68197" cy="76130"/>
                  </a:xfrm>
                  <a:prstGeom prst="triangl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3314945" y="3815107"/>
                    <a:ext cx="112604" cy="80888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Isosceles Triangle 169"/>
                  <p:cNvSpPr/>
                  <p:nvPr/>
                </p:nvSpPr>
                <p:spPr>
                  <a:xfrm>
                    <a:off x="3249919" y="3907098"/>
                    <a:ext cx="68198" cy="76130"/>
                  </a:xfrm>
                  <a:prstGeom prst="triangl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2" name="Oval 161"/>
                <p:cNvSpPr/>
                <p:nvPr/>
              </p:nvSpPr>
              <p:spPr>
                <a:xfrm>
                  <a:off x="3145244" y="4007018"/>
                  <a:ext cx="111019" cy="80889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Diamond 162"/>
                <p:cNvSpPr/>
                <p:nvPr/>
              </p:nvSpPr>
              <p:spPr>
                <a:xfrm>
                  <a:off x="3297498" y="3930888"/>
                  <a:ext cx="152255" cy="152261"/>
                </a:xfrm>
                <a:prstGeom prst="diamond">
                  <a:avLst/>
                </a:prstGeom>
                <a:solidFill>
                  <a:schemeClr val="bg2">
                    <a:lumMod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9" name="Rounded Rectangle 178"/>
              <p:cNvSpPr/>
              <p:nvPr/>
            </p:nvSpPr>
            <p:spPr>
              <a:xfrm>
                <a:off x="2271433" y="3505200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2411133" y="3609975"/>
                <a:ext cx="276225" cy="27622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3" name="Straight Connector 182"/>
            <p:cNvCxnSpPr/>
            <p:nvPr/>
          </p:nvCxnSpPr>
          <p:spPr>
            <a:xfrm flipV="1">
              <a:off x="1339570" y="1930400"/>
              <a:ext cx="1381125" cy="188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291945" y="2149475"/>
              <a:ext cx="1449388" cy="727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1279245" y="2876550"/>
              <a:ext cx="1457325" cy="338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860145" y="2576513"/>
              <a:ext cx="1860550" cy="285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195108" y="3290888"/>
              <a:ext cx="1546225" cy="576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6" name="TextBox 188"/>
            <p:cNvSpPr txBox="1">
              <a:spLocks noChangeArrowheads="1"/>
            </p:cNvSpPr>
            <p:nvPr/>
          </p:nvSpPr>
          <p:spPr bwMode="auto">
            <a:xfrm>
              <a:off x="1936470" y="4595813"/>
              <a:ext cx="210343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/>
              <a:r>
                <a:rPr lang="en-US" sz="1400">
                  <a:solidFill>
                    <a:srgbClr val="000000"/>
                  </a:solidFill>
                </a:rPr>
                <a:t>deal with persistently identified,consistently structured digital</a:t>
              </a:r>
            </a:p>
            <a:p>
              <a:pPr algn="ctr" defTabSz="914400"/>
              <a:r>
                <a:rPr lang="en-US" sz="1400">
                  <a:solidFill>
                    <a:srgbClr val="000000"/>
                  </a:solidFill>
                </a:rPr>
                <a:t>objects</a:t>
              </a:r>
            </a:p>
          </p:txBody>
        </p:sp>
      </p:grpSp>
      <p:grpSp>
        <p:nvGrpSpPr>
          <p:cNvPr id="18" name="Group 232"/>
          <p:cNvGrpSpPr>
            <a:grpSpLocks/>
          </p:cNvGrpSpPr>
          <p:nvPr/>
        </p:nvGrpSpPr>
        <p:grpSpPr bwMode="auto">
          <a:xfrm>
            <a:off x="3335338" y="1066800"/>
            <a:ext cx="3521075" cy="4572000"/>
            <a:chOff x="3335338" y="1066800"/>
            <a:chExt cx="3521075" cy="4572000"/>
          </a:xfrm>
        </p:grpSpPr>
        <p:sp>
          <p:nvSpPr>
            <p:cNvPr id="230" name="Rounded Rectangle 229"/>
            <p:cNvSpPr/>
            <p:nvPr/>
          </p:nvSpPr>
          <p:spPr>
            <a:xfrm>
              <a:off x="3948113" y="1066800"/>
              <a:ext cx="2879725" cy="4572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08" name="TextBox 230"/>
            <p:cNvSpPr txBox="1">
              <a:spLocks noChangeArrowheads="1"/>
            </p:cNvSpPr>
            <p:nvPr/>
          </p:nvSpPr>
          <p:spPr bwMode="auto">
            <a:xfrm>
              <a:off x="4400550" y="4595813"/>
              <a:ext cx="2209800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/>
              <a:r>
                <a:rPr lang="en-US" sz="1400">
                  <a:solidFill>
                    <a:srgbClr val="000000"/>
                  </a:solidFill>
                </a:rPr>
                <a:t>which are securely &amp; redundantly managed &amp; stored in the Internet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4649788" y="4495800"/>
              <a:ext cx="1522412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99"/>
            <p:cNvGrpSpPr>
              <a:grpSpLocks/>
            </p:cNvGrpSpPr>
            <p:nvPr/>
          </p:nvGrpSpPr>
          <p:grpSpPr bwMode="auto">
            <a:xfrm>
              <a:off x="3817938" y="1946275"/>
              <a:ext cx="3038475" cy="1576388"/>
              <a:chOff x="1096331" y="575569"/>
              <a:chExt cx="3039126" cy="1577080"/>
            </a:xfrm>
          </p:grpSpPr>
          <p:sp>
            <p:nvSpPr>
              <p:cNvPr id="192" name="Cloud"/>
              <p:cNvSpPr>
                <a:spLocks noChangeAspect="1" noEditPoints="1" noChangeArrowheads="1"/>
              </p:cNvSpPr>
              <p:nvPr/>
            </p:nvSpPr>
            <p:spPr bwMode="auto">
              <a:xfrm rot="10800000">
                <a:off x="1174135" y="575569"/>
                <a:ext cx="2864464" cy="1577080"/>
              </a:xfrm>
              <a:custGeom>
                <a:avLst/>
                <a:gdLst>
                  <a:gd name="T0" fmla="*/ 1178276 w 21600"/>
                  <a:gd name="T1" fmla="*/ 57573642 h 21600"/>
                  <a:gd name="T2" fmla="*/ 189934121 w 21600"/>
                  <a:gd name="T3" fmla="*/ 115024695 h 21600"/>
                  <a:gd name="T4" fmla="*/ 379551691 w 21600"/>
                  <a:gd name="T5" fmla="*/ 57573642 h 21600"/>
                  <a:gd name="T6" fmla="*/ 189934121 w 21600"/>
                  <a:gd name="T7" fmla="*/ 658365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7 w 21600"/>
                  <a:gd name="T13" fmla="*/ 3262 h 21600"/>
                  <a:gd name="T14" fmla="*/ 17087 w 21600"/>
                  <a:gd name="T15" fmla="*/ 173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93" name="Straight Connector 192"/>
              <p:cNvCxnSpPr/>
              <p:nvPr/>
            </p:nvCxnSpPr>
            <p:spPr>
              <a:xfrm>
                <a:off x="3328834" y="990089"/>
                <a:ext cx="254054" cy="35258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1707649" y="1069499"/>
                <a:ext cx="196892" cy="27317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1856906" y="1069499"/>
                <a:ext cx="227062" cy="64163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2350725" y="1055204"/>
                <a:ext cx="138142" cy="293817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2808023" y="1734953"/>
                <a:ext cx="246115" cy="168349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2001400" y="1792128"/>
                <a:ext cx="233412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2488866" y="1517370"/>
                <a:ext cx="95270" cy="311287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208"/>
              <p:cNvGrpSpPr>
                <a:grpSpLocks/>
              </p:cNvGrpSpPr>
              <p:nvPr/>
            </p:nvGrpSpPr>
            <p:grpSpPr bwMode="auto">
              <a:xfrm>
                <a:off x="2549234" y="803566"/>
                <a:ext cx="1219200" cy="233397"/>
                <a:chOff x="4330827" y="2514599"/>
                <a:chExt cx="1219200" cy="233397"/>
              </a:xfrm>
            </p:grpSpPr>
            <p:sp>
              <p:nvSpPr>
                <p:cNvPr id="225" name="Rounded Rectangle 224"/>
                <p:cNvSpPr/>
                <p:nvPr/>
              </p:nvSpPr>
              <p:spPr>
                <a:xfrm>
                  <a:off x="4516575" y="2555008"/>
                  <a:ext cx="847907" cy="15405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8" name="TextBox 234"/>
                <p:cNvSpPr txBox="1">
                  <a:spLocks noChangeArrowheads="1"/>
                </p:cNvSpPr>
                <p:nvPr/>
              </p:nvSpPr>
              <p:spPr bwMode="auto">
                <a:xfrm>
                  <a:off x="4330827" y="2514599"/>
                  <a:ext cx="1219200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Identifier Service</a:t>
                  </a:r>
                </a:p>
              </p:txBody>
            </p:sp>
          </p:grpSp>
          <p:grpSp>
            <p:nvGrpSpPr>
              <p:cNvPr id="21" name="Group 209"/>
              <p:cNvGrpSpPr>
                <a:grpSpLocks/>
              </p:cNvGrpSpPr>
              <p:nvPr/>
            </p:nvGrpSpPr>
            <p:grpSpPr bwMode="auto">
              <a:xfrm>
                <a:off x="1509502" y="875815"/>
                <a:ext cx="1219200" cy="233397"/>
                <a:chOff x="4330827" y="2514599"/>
                <a:chExt cx="1219200" cy="233397"/>
              </a:xfrm>
            </p:grpSpPr>
            <p:sp>
              <p:nvSpPr>
                <p:cNvPr id="223" name="Rounded Rectangle 222"/>
                <p:cNvSpPr/>
                <p:nvPr/>
              </p:nvSpPr>
              <p:spPr>
                <a:xfrm>
                  <a:off x="4516272" y="2554227"/>
                  <a:ext cx="847907" cy="154055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6" name="TextBox 232"/>
                <p:cNvSpPr txBox="1">
                  <a:spLocks noChangeArrowheads="1"/>
                </p:cNvSpPr>
                <p:nvPr/>
              </p:nvSpPr>
              <p:spPr bwMode="auto">
                <a:xfrm>
                  <a:off x="4330827" y="2514599"/>
                  <a:ext cx="1219200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Identifier Service</a:t>
                  </a:r>
                </a:p>
              </p:txBody>
            </p:sp>
          </p:grpSp>
          <p:grpSp>
            <p:nvGrpSpPr>
              <p:cNvPr id="22" name="Group 210"/>
              <p:cNvGrpSpPr>
                <a:grpSpLocks/>
              </p:cNvGrpSpPr>
              <p:nvPr/>
            </p:nvGrpSpPr>
            <p:grpSpPr bwMode="auto">
              <a:xfrm>
                <a:off x="3254195" y="1297557"/>
                <a:ext cx="881262" cy="233397"/>
                <a:chOff x="4483227" y="1899473"/>
                <a:chExt cx="881262" cy="233397"/>
              </a:xfrm>
            </p:grpSpPr>
            <p:sp>
              <p:nvSpPr>
                <p:cNvPr id="221" name="Rounded Rectangle 220"/>
                <p:cNvSpPr/>
                <p:nvPr/>
              </p:nvSpPr>
              <p:spPr>
                <a:xfrm>
                  <a:off x="4603913" y="1946172"/>
                  <a:ext cx="639900" cy="152467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4" name="TextBox 230"/>
                <p:cNvSpPr txBox="1">
                  <a:spLocks noChangeArrowheads="1"/>
                </p:cNvSpPr>
                <p:nvPr/>
              </p:nvSpPr>
              <p:spPr bwMode="auto">
                <a:xfrm>
                  <a:off x="4483227" y="1899473"/>
                  <a:ext cx="881262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Repository</a:t>
                  </a:r>
                </a:p>
              </p:txBody>
            </p:sp>
          </p:grpSp>
          <p:grpSp>
            <p:nvGrpSpPr>
              <p:cNvPr id="23" name="Group 211"/>
              <p:cNvGrpSpPr>
                <a:grpSpLocks/>
              </p:cNvGrpSpPr>
              <p:nvPr/>
            </p:nvGrpSpPr>
            <p:grpSpPr bwMode="auto">
              <a:xfrm>
                <a:off x="2121724" y="1297557"/>
                <a:ext cx="881262" cy="233397"/>
                <a:chOff x="4483227" y="1899473"/>
                <a:chExt cx="881262" cy="233397"/>
              </a:xfrm>
            </p:grpSpPr>
            <p:sp>
              <p:nvSpPr>
                <p:cNvPr id="219" name="Rounded Rectangle 218"/>
                <p:cNvSpPr/>
                <p:nvPr/>
              </p:nvSpPr>
              <p:spPr>
                <a:xfrm>
                  <a:off x="4604255" y="1946172"/>
                  <a:ext cx="639899" cy="152467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2" name="TextBox 228"/>
                <p:cNvSpPr txBox="1">
                  <a:spLocks noChangeArrowheads="1"/>
                </p:cNvSpPr>
                <p:nvPr/>
              </p:nvSpPr>
              <p:spPr bwMode="auto">
                <a:xfrm>
                  <a:off x="4483227" y="1899473"/>
                  <a:ext cx="881262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Repository</a:t>
                  </a:r>
                </a:p>
              </p:txBody>
            </p:sp>
          </p:grpSp>
          <p:grpSp>
            <p:nvGrpSpPr>
              <p:cNvPr id="24" name="Group 212"/>
              <p:cNvGrpSpPr>
                <a:grpSpLocks/>
              </p:cNvGrpSpPr>
              <p:nvPr/>
            </p:nvGrpSpPr>
            <p:grpSpPr bwMode="auto">
              <a:xfrm>
                <a:off x="1096331" y="1297557"/>
                <a:ext cx="881262" cy="233397"/>
                <a:chOff x="4483227" y="1899473"/>
                <a:chExt cx="881262" cy="233397"/>
              </a:xfrm>
            </p:grpSpPr>
            <p:sp>
              <p:nvSpPr>
                <p:cNvPr id="217" name="Rounded Rectangle 216"/>
                <p:cNvSpPr/>
                <p:nvPr/>
              </p:nvSpPr>
              <p:spPr>
                <a:xfrm>
                  <a:off x="4603903" y="1946172"/>
                  <a:ext cx="639899" cy="152467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0" name="TextBox 226"/>
                <p:cNvSpPr txBox="1">
                  <a:spLocks noChangeArrowheads="1"/>
                </p:cNvSpPr>
                <p:nvPr/>
              </p:nvSpPr>
              <p:spPr bwMode="auto">
                <a:xfrm>
                  <a:off x="4483227" y="1899473"/>
                  <a:ext cx="881262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Repository</a:t>
                  </a:r>
                </a:p>
              </p:txBody>
            </p:sp>
          </p:grpSp>
          <p:grpSp>
            <p:nvGrpSpPr>
              <p:cNvPr id="25" name="Group 213"/>
              <p:cNvGrpSpPr>
                <a:grpSpLocks/>
              </p:cNvGrpSpPr>
              <p:nvPr/>
            </p:nvGrpSpPr>
            <p:grpSpPr bwMode="auto">
              <a:xfrm>
                <a:off x="1219200" y="1624364"/>
                <a:ext cx="881262" cy="233397"/>
                <a:chOff x="4483227" y="1899473"/>
                <a:chExt cx="881262" cy="233397"/>
              </a:xfrm>
            </p:grpSpPr>
            <p:sp>
              <p:nvSpPr>
                <p:cNvPr id="215" name="Rounded Rectangle 214"/>
                <p:cNvSpPr/>
                <p:nvPr/>
              </p:nvSpPr>
              <p:spPr>
                <a:xfrm>
                  <a:off x="4603297" y="1944946"/>
                  <a:ext cx="639900" cy="152467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38" name="TextBox 224"/>
                <p:cNvSpPr txBox="1">
                  <a:spLocks noChangeArrowheads="1"/>
                </p:cNvSpPr>
                <p:nvPr/>
              </p:nvSpPr>
              <p:spPr bwMode="auto">
                <a:xfrm>
                  <a:off x="4483227" y="1899473"/>
                  <a:ext cx="881262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Repository</a:t>
                  </a:r>
                </a:p>
              </p:txBody>
            </p:sp>
          </p:grpSp>
          <p:grpSp>
            <p:nvGrpSpPr>
              <p:cNvPr id="26" name="Group 214"/>
              <p:cNvGrpSpPr>
                <a:grpSpLocks/>
              </p:cNvGrpSpPr>
              <p:nvPr/>
            </p:nvGrpSpPr>
            <p:grpSpPr bwMode="auto">
              <a:xfrm>
                <a:off x="2047712" y="1792017"/>
                <a:ext cx="881262" cy="233397"/>
                <a:chOff x="4483227" y="1899473"/>
                <a:chExt cx="881262" cy="233397"/>
              </a:xfrm>
            </p:grpSpPr>
            <p:sp>
              <p:nvSpPr>
                <p:cNvPr id="213" name="Rounded Rectangle 212"/>
                <p:cNvSpPr/>
                <p:nvPr/>
              </p:nvSpPr>
              <p:spPr>
                <a:xfrm>
                  <a:off x="4603638" y="1945642"/>
                  <a:ext cx="639900" cy="152467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36" name="TextBox 222"/>
                <p:cNvSpPr txBox="1">
                  <a:spLocks noChangeArrowheads="1"/>
                </p:cNvSpPr>
                <p:nvPr/>
              </p:nvSpPr>
              <p:spPr bwMode="auto">
                <a:xfrm>
                  <a:off x="4483227" y="1899473"/>
                  <a:ext cx="881262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Repository</a:t>
                  </a:r>
                </a:p>
              </p:txBody>
            </p:sp>
          </p:grpSp>
          <p:cxnSp>
            <p:nvCxnSpPr>
              <p:cNvPr id="207" name="Straight Connector 206"/>
              <p:cNvCxnSpPr/>
              <p:nvPr/>
            </p:nvCxnSpPr>
            <p:spPr>
              <a:xfrm flipH="1">
                <a:off x="1820386" y="1420490"/>
                <a:ext cx="414426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2866772" y="1406196"/>
                <a:ext cx="523987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1539338" y="1491959"/>
                <a:ext cx="168311" cy="165172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18"/>
              <p:cNvGrpSpPr>
                <a:grpSpLocks/>
              </p:cNvGrpSpPr>
              <p:nvPr/>
            </p:nvGrpSpPr>
            <p:grpSpPr bwMode="auto">
              <a:xfrm>
                <a:off x="2719448" y="1524000"/>
                <a:ext cx="1219200" cy="233397"/>
                <a:chOff x="4330827" y="2514599"/>
                <a:chExt cx="1219200" cy="233397"/>
              </a:xfrm>
            </p:grpSpPr>
            <p:sp>
              <p:nvSpPr>
                <p:cNvPr id="211" name="Rounded Rectangle 210"/>
                <p:cNvSpPr/>
                <p:nvPr/>
              </p:nvSpPr>
              <p:spPr>
                <a:xfrm>
                  <a:off x="4516260" y="2554026"/>
                  <a:ext cx="847907" cy="154055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34" name="TextBox 220"/>
                <p:cNvSpPr txBox="1">
                  <a:spLocks noChangeArrowheads="1"/>
                </p:cNvSpPr>
                <p:nvPr/>
              </p:nvSpPr>
              <p:spPr bwMode="auto">
                <a:xfrm>
                  <a:off x="4330827" y="2514599"/>
                  <a:ext cx="1219200" cy="233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ts val="1100"/>
                    </a:lnSpc>
                  </a:pPr>
                  <a:r>
                    <a:rPr lang="en-US" sz="900">
                      <a:solidFill>
                        <a:srgbClr val="000000"/>
                      </a:solidFill>
                    </a:rPr>
                    <a:t>Identifier Service</a:t>
                  </a:r>
                </a:p>
              </p:txBody>
            </p:sp>
          </p:grpSp>
        </p:grpSp>
        <p:sp>
          <p:nvSpPr>
            <p:cNvPr id="227" name="Freeform 226"/>
            <p:cNvSpPr/>
            <p:nvPr/>
          </p:nvSpPr>
          <p:spPr>
            <a:xfrm flipV="1">
              <a:off x="3352800" y="3535363"/>
              <a:ext cx="1055688" cy="527050"/>
            </a:xfrm>
            <a:custGeom>
              <a:avLst/>
              <a:gdLst>
                <a:gd name="connsiteX0" fmla="*/ 0 w 1572768"/>
                <a:gd name="connsiteY0" fmla="*/ 413374 h 625515"/>
                <a:gd name="connsiteX1" fmla="*/ 782726 w 1572768"/>
                <a:gd name="connsiteY1" fmla="*/ 3723 h 625515"/>
                <a:gd name="connsiteX2" fmla="*/ 1572768 w 1572768"/>
                <a:gd name="connsiteY2" fmla="*/ 625515 h 62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2768" h="625515">
                  <a:moveTo>
                    <a:pt x="0" y="413374"/>
                  </a:moveTo>
                  <a:cubicBezTo>
                    <a:pt x="260299" y="190870"/>
                    <a:pt x="520598" y="-31634"/>
                    <a:pt x="782726" y="3723"/>
                  </a:cubicBezTo>
                  <a:cubicBezTo>
                    <a:pt x="1044854" y="39080"/>
                    <a:pt x="1308811" y="332297"/>
                    <a:pt x="1572768" y="62551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335338" y="1585913"/>
              <a:ext cx="1055687" cy="527050"/>
            </a:xfrm>
            <a:custGeom>
              <a:avLst/>
              <a:gdLst>
                <a:gd name="connsiteX0" fmla="*/ 0 w 1572768"/>
                <a:gd name="connsiteY0" fmla="*/ 413374 h 625515"/>
                <a:gd name="connsiteX1" fmla="*/ 782726 w 1572768"/>
                <a:gd name="connsiteY1" fmla="*/ 3723 h 625515"/>
                <a:gd name="connsiteX2" fmla="*/ 1572768 w 1572768"/>
                <a:gd name="connsiteY2" fmla="*/ 625515 h 62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2768" h="625515">
                  <a:moveTo>
                    <a:pt x="0" y="413374"/>
                  </a:moveTo>
                  <a:cubicBezTo>
                    <a:pt x="260299" y="190870"/>
                    <a:pt x="520598" y="-31634"/>
                    <a:pt x="782726" y="3723"/>
                  </a:cubicBezTo>
                  <a:cubicBezTo>
                    <a:pt x="1044854" y="39080"/>
                    <a:pt x="1308811" y="332297"/>
                    <a:pt x="1572768" y="62551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29" name="Straight Connector 228"/>
            <p:cNvCxnSpPr/>
            <p:nvPr/>
          </p:nvCxnSpPr>
          <p:spPr>
            <a:xfrm>
              <a:off x="3535363" y="2790825"/>
              <a:ext cx="30638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62"/>
          <p:cNvGrpSpPr>
            <a:grpSpLocks/>
          </p:cNvGrpSpPr>
          <p:nvPr/>
        </p:nvGrpSpPr>
        <p:grpSpPr bwMode="auto">
          <a:xfrm>
            <a:off x="6245225" y="1066800"/>
            <a:ext cx="2784475" cy="4572000"/>
            <a:chOff x="6245225" y="1066800"/>
            <a:chExt cx="2784475" cy="4572000"/>
          </a:xfrm>
        </p:grpSpPr>
        <p:sp>
          <p:nvSpPr>
            <p:cNvPr id="234" name="Rounded Rectangle 233"/>
            <p:cNvSpPr/>
            <p:nvPr/>
          </p:nvSpPr>
          <p:spPr>
            <a:xfrm>
              <a:off x="6921500" y="1066800"/>
              <a:ext cx="1917700" cy="457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80" name="TextBox 234"/>
            <p:cNvSpPr txBox="1">
              <a:spLocks noChangeArrowheads="1"/>
            </p:cNvSpPr>
            <p:nvPr/>
          </p:nvSpPr>
          <p:spPr bwMode="auto">
            <a:xfrm>
              <a:off x="6742113" y="4595813"/>
              <a:ext cx="2287587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/>
              <a:r>
                <a:rPr lang="en-US" sz="1400">
                  <a:solidFill>
                    <a:srgbClr val="000000"/>
                  </a:solidFill>
                </a:rPr>
                <a:t>which is an overlay on </a:t>
              </a:r>
            </a:p>
            <a:p>
              <a:pPr algn="ctr" defTabSz="914400"/>
              <a:r>
                <a:rPr lang="en-US" sz="1400">
                  <a:solidFill>
                    <a:srgbClr val="000000"/>
                  </a:solidFill>
                </a:rPr>
                <a:t>existing or future infor-mation storage systems.</a:t>
              </a: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7135813" y="4495800"/>
              <a:ext cx="1522412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176"/>
            <p:cNvGrpSpPr>
              <a:grpSpLocks/>
            </p:cNvGrpSpPr>
            <p:nvPr/>
          </p:nvGrpSpPr>
          <p:grpSpPr bwMode="auto">
            <a:xfrm>
              <a:off x="7534275" y="3367088"/>
              <a:ext cx="923925" cy="809625"/>
              <a:chOff x="3114675" y="1524000"/>
              <a:chExt cx="1381125" cy="1209675"/>
            </a:xfrm>
          </p:grpSpPr>
          <p:sp>
            <p:nvSpPr>
              <p:cNvPr id="238" name="Rectangle 237"/>
              <p:cNvSpPr/>
              <p:nvPr/>
            </p:nvSpPr>
            <p:spPr>
              <a:xfrm>
                <a:off x="3114675" y="1829976"/>
                <a:ext cx="303753" cy="3036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582170" y="1524000"/>
                <a:ext cx="303753" cy="3059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037799" y="1905877"/>
                <a:ext cx="306125" cy="3036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1" name="Elbow Connector 240"/>
              <p:cNvCxnSpPr>
                <a:stCxn id="239" idx="1"/>
                <a:endCxn id="238" idx="0"/>
              </p:cNvCxnSpPr>
              <p:nvPr/>
            </p:nvCxnSpPr>
            <p:spPr>
              <a:xfrm rot="10800000" flipV="1">
                <a:off x="3266551" y="1675802"/>
                <a:ext cx="315619" cy="154174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Elbow Connector 241"/>
              <p:cNvCxnSpPr>
                <a:stCxn id="239" idx="3"/>
                <a:endCxn id="240" idx="0"/>
              </p:cNvCxnSpPr>
              <p:nvPr/>
            </p:nvCxnSpPr>
            <p:spPr>
              <a:xfrm>
                <a:off x="3885923" y="1675802"/>
                <a:ext cx="306125" cy="230075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Elbow Connector 242"/>
              <p:cNvCxnSpPr>
                <a:stCxn id="240" idx="2"/>
              </p:cNvCxnSpPr>
              <p:nvPr/>
            </p:nvCxnSpPr>
            <p:spPr>
              <a:xfrm rot="16200000" flipH="1">
                <a:off x="4152947" y="2248582"/>
                <a:ext cx="230076" cy="151876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Rectangle 243"/>
              <p:cNvSpPr/>
              <p:nvPr/>
            </p:nvSpPr>
            <p:spPr>
              <a:xfrm>
                <a:off x="4192047" y="2427698"/>
                <a:ext cx="303753" cy="3059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46"/>
            <p:cNvGrpSpPr>
              <a:grpSpLocks/>
            </p:cNvGrpSpPr>
            <p:nvPr/>
          </p:nvGrpSpPr>
          <p:grpSpPr bwMode="auto">
            <a:xfrm>
              <a:off x="7688263" y="2439988"/>
              <a:ext cx="647700" cy="825500"/>
              <a:chOff x="7232184" y="1838638"/>
              <a:chExt cx="648297" cy="826597"/>
            </a:xfrm>
          </p:grpSpPr>
          <p:pic>
            <p:nvPicPr>
              <p:cNvPr id="3097" name="Picture 2" descr="C:\Users\crey\AppData\Local\Microsoft\Windows\Temporary Internet Files\Content.IE5\NAOVWD6H\MC900435242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90209" y="2022173"/>
                <a:ext cx="290272" cy="574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8" name="Picture 2" descr="C:\Users\crey\AppData\Local\Microsoft\Windows\Temporary Internet Files\Content.IE5\NAOVWD6H\MC900435242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06566" y="1838638"/>
                <a:ext cx="290272" cy="574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9" name="Picture 2" descr="C:\Users\crey\AppData\Local\Microsoft\Windows\Temporary Internet Files\Content.IE5\NAOVWD6H\MC900435242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32184" y="2090911"/>
                <a:ext cx="290272" cy="574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" name="Group 189"/>
            <p:cNvGrpSpPr>
              <a:grpSpLocks/>
            </p:cNvGrpSpPr>
            <p:nvPr/>
          </p:nvGrpSpPr>
          <p:grpSpPr bwMode="auto">
            <a:xfrm>
              <a:off x="7731125" y="1595438"/>
              <a:ext cx="654050" cy="669925"/>
              <a:chOff x="7880481" y="1849634"/>
              <a:chExt cx="653919" cy="669447"/>
            </a:xfrm>
          </p:grpSpPr>
          <p:sp>
            <p:nvSpPr>
              <p:cNvPr id="250" name="Flowchart: Magnetic Disk 249"/>
              <p:cNvSpPr/>
              <p:nvPr/>
            </p:nvSpPr>
            <p:spPr>
              <a:xfrm>
                <a:off x="7880481" y="1849634"/>
                <a:ext cx="349180" cy="364864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Flowchart: Magnetic Disk 250"/>
              <p:cNvSpPr/>
              <p:nvPr/>
            </p:nvSpPr>
            <p:spPr>
              <a:xfrm>
                <a:off x="8032850" y="2001925"/>
                <a:ext cx="349180" cy="364864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Flowchart: Magnetic Disk 251"/>
              <p:cNvSpPr/>
              <p:nvPr/>
            </p:nvSpPr>
            <p:spPr>
              <a:xfrm>
                <a:off x="8185220" y="2154217"/>
                <a:ext cx="349180" cy="364864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" name="Group 242"/>
            <p:cNvGrpSpPr>
              <a:grpSpLocks/>
            </p:cNvGrpSpPr>
            <p:nvPr/>
          </p:nvGrpSpPr>
          <p:grpSpPr bwMode="auto">
            <a:xfrm>
              <a:off x="7304088" y="1633538"/>
              <a:ext cx="652462" cy="668337"/>
              <a:chOff x="7880481" y="1849634"/>
              <a:chExt cx="653919" cy="669447"/>
            </a:xfrm>
          </p:grpSpPr>
          <p:sp>
            <p:nvSpPr>
              <p:cNvPr id="254" name="Flowchart: Magnetic Disk 253"/>
              <p:cNvSpPr/>
              <p:nvPr/>
            </p:nvSpPr>
            <p:spPr>
              <a:xfrm>
                <a:off x="7880481" y="1849634"/>
                <a:ext cx="348438" cy="364141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Flowchart: Magnetic Disk 254"/>
              <p:cNvSpPr/>
              <p:nvPr/>
            </p:nvSpPr>
            <p:spPr>
              <a:xfrm>
                <a:off x="8033221" y="2002287"/>
                <a:ext cx="348438" cy="364141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Flowchart: Magnetic Disk 255"/>
              <p:cNvSpPr/>
              <p:nvPr/>
            </p:nvSpPr>
            <p:spPr>
              <a:xfrm>
                <a:off x="8185962" y="2154940"/>
                <a:ext cx="348438" cy="364141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57" name="Straight Connector 256"/>
            <p:cNvCxnSpPr/>
            <p:nvPr/>
          </p:nvCxnSpPr>
          <p:spPr>
            <a:xfrm flipV="1">
              <a:off x="6488113" y="1816100"/>
              <a:ext cx="815975" cy="58420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484938" y="2408238"/>
              <a:ext cx="1314450" cy="56356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6245225" y="2979738"/>
              <a:ext cx="1587500" cy="22383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6303963" y="3214688"/>
              <a:ext cx="1230312" cy="45878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6245225" y="2149475"/>
              <a:ext cx="1231900" cy="1065213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610865" y="0"/>
            <a:ext cx="7560840" cy="98107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From abstract fabrics to solutions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9" y="1927564"/>
            <a:ext cx="187312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gende mit Pfeil in vier Richtungen 28"/>
          <p:cNvSpPr/>
          <p:nvPr/>
        </p:nvSpPr>
        <p:spPr>
          <a:xfrm>
            <a:off x="2660128" y="1741793"/>
            <a:ext cx="686701" cy="709619"/>
          </a:xfrm>
          <a:prstGeom prst="quadArrowCallout">
            <a:avLst>
              <a:gd name="adj1" fmla="val 19831"/>
              <a:gd name="adj2" fmla="val 13910"/>
              <a:gd name="adj3" fmla="val 18515"/>
              <a:gd name="adj4" fmla="val 48123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91427" y="1750223"/>
            <a:ext cx="12779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Common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Components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&amp; Services</a:t>
            </a:r>
          </a:p>
        </p:txBody>
      </p:sp>
      <p:sp>
        <p:nvSpPr>
          <p:cNvPr id="8" name="Legende mit Pfeil in vier Richtungen 32"/>
          <p:cNvSpPr/>
          <p:nvPr/>
        </p:nvSpPr>
        <p:spPr>
          <a:xfrm>
            <a:off x="2660128" y="2437132"/>
            <a:ext cx="686701" cy="709619"/>
          </a:xfrm>
          <a:prstGeom prst="quadArrowCallout">
            <a:avLst>
              <a:gd name="adj1" fmla="val 19831"/>
              <a:gd name="adj2" fmla="val 13910"/>
              <a:gd name="adj3" fmla="val 18515"/>
              <a:gd name="adj4" fmla="val 48123"/>
            </a:avLst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91427" y="2445562"/>
            <a:ext cx="12779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Specific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Components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&amp; Services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395" y="2119555"/>
            <a:ext cx="3790085" cy="696138"/>
          </a:xfrm>
          <a:prstGeom prst="rect">
            <a:avLst/>
          </a:prstGeom>
        </p:spPr>
      </p:pic>
      <p:sp>
        <p:nvSpPr>
          <p:cNvPr id="10" name="Pfeil: nach rechts 9"/>
          <p:cNvSpPr/>
          <p:nvPr/>
        </p:nvSpPr>
        <p:spPr bwMode="auto">
          <a:xfrm>
            <a:off x="2123728" y="2276872"/>
            <a:ext cx="536400" cy="37856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Pfeil: nach rechts 11"/>
          <p:cNvSpPr/>
          <p:nvPr/>
        </p:nvSpPr>
        <p:spPr bwMode="auto">
          <a:xfrm>
            <a:off x="4713939" y="2276872"/>
            <a:ext cx="515787" cy="28986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Legende: Linie 10"/>
          <p:cNvSpPr/>
          <p:nvPr/>
        </p:nvSpPr>
        <p:spPr bwMode="auto">
          <a:xfrm>
            <a:off x="2660128" y="3747208"/>
            <a:ext cx="2199904" cy="1914040"/>
          </a:xfrm>
          <a:prstGeom prst="borderCallout1">
            <a:avLst>
              <a:gd name="adj1" fmla="val 421"/>
              <a:gd name="adj2" fmla="val 3027"/>
              <a:gd name="adj3" fmla="val -31987"/>
              <a:gd name="adj4" fmla="val 4293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b="0" dirty="0">
                <a:solidFill>
                  <a:schemeClr val="tx1"/>
                </a:solidFill>
              </a:rPr>
              <a:t>t-</a:t>
            </a:r>
            <a:r>
              <a:rPr lang="de-DE" sz="2000" b="0" dirty="0" err="1">
                <a:solidFill>
                  <a:schemeClr val="tx1"/>
                </a:solidFill>
              </a:rPr>
              <a:t>repositories</a:t>
            </a:r>
            <a:endParaRPr lang="de-DE" sz="2000" b="0" dirty="0">
              <a:solidFill>
                <a:schemeClr val="tx1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b="0" dirty="0" err="1">
                <a:solidFill>
                  <a:schemeClr val="tx1"/>
                </a:solidFill>
              </a:rPr>
              <a:t>PID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system</a:t>
            </a:r>
            <a:endParaRPr lang="de-DE" sz="2000" b="0" dirty="0">
              <a:solidFill>
                <a:schemeClr val="tx1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b="0" dirty="0">
                <a:solidFill>
                  <a:schemeClr val="tx1"/>
                </a:solidFill>
              </a:rPr>
              <a:t>MD </a:t>
            </a:r>
            <a:r>
              <a:rPr lang="de-DE" sz="2000" b="0" dirty="0" err="1">
                <a:solidFill>
                  <a:schemeClr val="tx1"/>
                </a:solidFill>
              </a:rPr>
              <a:t>schemas</a:t>
            </a:r>
            <a:endParaRPr lang="de-DE" sz="2000" b="0" dirty="0">
              <a:solidFill>
                <a:schemeClr val="tx1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b="0" dirty="0">
                <a:solidFill>
                  <a:schemeClr val="tx1"/>
                </a:solidFill>
              </a:rPr>
              <a:t>MD </a:t>
            </a:r>
            <a:r>
              <a:rPr lang="de-DE" sz="2000" b="0" dirty="0" err="1">
                <a:solidFill>
                  <a:schemeClr val="tx1"/>
                </a:solidFill>
              </a:rPr>
              <a:t>editors</a:t>
            </a:r>
            <a:endParaRPr lang="de-DE" sz="2000" b="0" dirty="0">
              <a:solidFill>
                <a:schemeClr val="tx1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b="0" dirty="0" err="1">
                <a:solidFill>
                  <a:schemeClr val="tx1"/>
                </a:solidFill>
              </a:rPr>
              <a:t>vocabularies</a:t>
            </a:r>
            <a:endParaRPr lang="de-DE" sz="2000" b="0" dirty="0">
              <a:solidFill>
                <a:schemeClr val="tx1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b="0" dirty="0">
                <a:solidFill>
                  <a:schemeClr val="tx1"/>
                </a:solidFill>
              </a:rPr>
              <a:t>etc.</a:t>
            </a: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4758" y="3173646"/>
            <a:ext cx="1302796" cy="1656184"/>
          </a:xfrm>
        </p:spPr>
      </p:pic>
      <p:pic>
        <p:nvPicPr>
          <p:cNvPr id="15" name="Grafik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70" y="4727575"/>
            <a:ext cx="3550710" cy="1941785"/>
          </a:xfrm>
          <a:prstGeom prst="rect">
            <a:avLst/>
          </a:prstGeom>
          <a:noFill/>
        </p:spPr>
      </p:pic>
      <p:sp>
        <p:nvSpPr>
          <p:cNvPr id="16" name="Pfeil: nach rechts 15"/>
          <p:cNvSpPr/>
          <p:nvPr/>
        </p:nvSpPr>
        <p:spPr bwMode="auto">
          <a:xfrm rot="7054982">
            <a:off x="5707956" y="2924189"/>
            <a:ext cx="536400" cy="32669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Pfeil: nach rechts 18"/>
          <p:cNvSpPr/>
          <p:nvPr/>
        </p:nvSpPr>
        <p:spPr bwMode="auto">
          <a:xfrm rot="4472024">
            <a:off x="6485418" y="3620865"/>
            <a:ext cx="1925274" cy="28498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64088" y="5833606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Global Digital </a:t>
            </a:r>
            <a:r>
              <a:rPr lang="de-DE" sz="2000" dirty="0" err="1">
                <a:solidFill>
                  <a:srgbClr val="C00000"/>
                </a:solidFill>
              </a:rPr>
              <a:t>Object</a:t>
            </a:r>
            <a:r>
              <a:rPr lang="de-DE" sz="2000" dirty="0">
                <a:solidFill>
                  <a:srgbClr val="C00000"/>
                </a:solidFill>
              </a:rPr>
              <a:t> Cloud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130515" y="3645045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C00000"/>
                </a:solidFill>
              </a:rPr>
              <a:t>Closing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de-DE" sz="2000" dirty="0">
                <a:solidFill>
                  <a:srgbClr val="C00000"/>
                </a:solidFill>
              </a:rPr>
              <a:t>urgent </a:t>
            </a:r>
            <a:r>
              <a:rPr lang="de-DE" sz="2000" dirty="0" err="1">
                <a:solidFill>
                  <a:srgbClr val="C00000"/>
                </a:solidFill>
              </a:rPr>
              <a:t>gaps</a:t>
            </a:r>
            <a:endParaRPr lang="de-D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2" grpId="0" animBg="1"/>
      <p:bldP spid="11" grpId="0" animBg="1"/>
      <p:bldP spid="16" grpId="0" animBg="1"/>
      <p:bldP spid="19" grpId="0" animBg="1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61467" y="408132"/>
            <a:ext cx="864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0" dirty="0">
                <a:solidFill>
                  <a:schemeClr val="tx1"/>
                </a:solidFill>
              </a:rPr>
              <a:t>Dimensions of Testing: getting to Data Fabrics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107421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tx1"/>
                </a:solidFill>
              </a:rPr>
              <a:t>RDA produces RDA Recommendations (i.e., outputs)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tx1"/>
                </a:solidFill>
              </a:rPr>
              <a:t>Some technically-oriented RDA Recommendations have reference software with it, these are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tx1"/>
                </a:solidFill>
              </a:rPr>
              <a:t>Many technically oriented RDA recommendations do not have reference software, yet are machine actionable (a schema for instance). These also are of immediate interest to data fabric composition.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tx1"/>
                </a:solidFill>
              </a:rPr>
              <a:t>Other recommendations play important but background roles in early composition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75998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RDA recommendation: Purely human consumption and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725144"/>
            <a:ext cx="1620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RDA recommend-</a:t>
            </a:r>
            <a:r>
              <a:rPr lang="en-US" sz="1600" b="0" dirty="0" err="1">
                <a:solidFill>
                  <a:schemeClr val="tx1"/>
                </a:solidFill>
              </a:rPr>
              <a:t>ation</a:t>
            </a:r>
            <a:r>
              <a:rPr lang="en-US" sz="1600" b="0" dirty="0">
                <a:solidFill>
                  <a:schemeClr val="tx1"/>
                </a:solidFill>
              </a:rPr>
              <a:t>:  Reference software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539731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Machine actionable reference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53973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Human consumption needed before being actionable reference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83668" y="5229200"/>
            <a:ext cx="5508612" cy="3484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3808" y="5061084"/>
            <a:ext cx="0" cy="3121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36096" y="5061084"/>
            <a:ext cx="0" cy="3121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 bwMode="auto">
          <a:xfrm>
            <a:off x="3635896" y="4941168"/>
            <a:ext cx="0" cy="7200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39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5853" y="299591"/>
            <a:ext cx="6675710" cy="11430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Compositions of components</a:t>
            </a:r>
          </a:p>
        </p:txBody>
      </p:sp>
      <p:sp>
        <p:nvSpPr>
          <p:cNvPr id="2" name="Parallelogramm 1"/>
          <p:cNvSpPr/>
          <p:nvPr/>
        </p:nvSpPr>
        <p:spPr>
          <a:xfrm>
            <a:off x="416239" y="1988840"/>
            <a:ext cx="6565900" cy="1200150"/>
          </a:xfrm>
          <a:prstGeom prst="parallelogram">
            <a:avLst>
              <a:gd name="adj" fmla="val 65212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5" y="2506365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38" y="2096789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59" y="2112661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17" y="2598436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60" y="2579384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60" y="2658764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89" y="2115834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arallelogramm 20"/>
          <p:cNvSpPr/>
          <p:nvPr/>
        </p:nvSpPr>
        <p:spPr>
          <a:xfrm>
            <a:off x="370163" y="3861048"/>
            <a:ext cx="6565900" cy="1200150"/>
          </a:xfrm>
          <a:prstGeom prst="parallelogram">
            <a:avLst>
              <a:gd name="adj" fmla="val 65212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93" y="3965817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1" y="4488096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83" y="3984869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11" y="3949945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11" y="4383332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84" y="4383331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13" y="4218235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egende mit Pfeil in vier Richtungen 28"/>
          <p:cNvSpPr/>
          <p:nvPr/>
        </p:nvSpPr>
        <p:spPr>
          <a:xfrm>
            <a:off x="1992852" y="5427371"/>
            <a:ext cx="686701" cy="709619"/>
          </a:xfrm>
          <a:prstGeom prst="quadArrowCallout">
            <a:avLst>
              <a:gd name="adj1" fmla="val 19831"/>
              <a:gd name="adj2" fmla="val 13910"/>
              <a:gd name="adj3" fmla="val 18515"/>
              <a:gd name="adj4" fmla="val 48123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699767" y="5373216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Core</a:t>
            </a:r>
          </a:p>
          <a:p>
            <a:pPr algn="ctr"/>
            <a:r>
              <a:rPr lang="de-DE" sz="1400" b="0" dirty="0">
                <a:solidFill>
                  <a:schemeClr val="tx1"/>
                </a:solidFill>
              </a:rPr>
              <a:t>Components</a:t>
            </a:r>
          </a:p>
          <a:p>
            <a:pPr algn="ctr"/>
            <a:r>
              <a:rPr lang="de-DE" sz="1400" b="0" dirty="0">
                <a:solidFill>
                  <a:schemeClr val="tx1"/>
                </a:solidFill>
              </a:rPr>
              <a:t>&amp; Services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781631" y="5378012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0" dirty="0" err="1">
                <a:solidFill>
                  <a:schemeClr val="tx1"/>
                </a:solidFill>
              </a:rPr>
              <a:t>Specific</a:t>
            </a:r>
            <a:endParaRPr lang="de-DE" sz="1400" b="0" dirty="0">
              <a:solidFill>
                <a:schemeClr val="tx1"/>
              </a:solidFill>
            </a:endParaRPr>
          </a:p>
          <a:p>
            <a:pPr algn="ctr"/>
            <a:r>
              <a:rPr lang="de-DE" sz="1400" b="0" dirty="0">
                <a:solidFill>
                  <a:schemeClr val="tx1"/>
                </a:solidFill>
              </a:rPr>
              <a:t>Components</a:t>
            </a:r>
          </a:p>
          <a:p>
            <a:pPr algn="ctr"/>
            <a:r>
              <a:rPr lang="de-DE" sz="1400" b="0" dirty="0">
                <a:solidFill>
                  <a:schemeClr val="tx1"/>
                </a:solidFill>
              </a:rPr>
              <a:t>&amp; Services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975474" y="2193765"/>
            <a:ext cx="199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solidFill>
                  <a:schemeClr val="tx1"/>
                </a:solidFill>
              </a:rPr>
              <a:t>Composition (or Fabric) A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092420" y="4303900"/>
            <a:ext cx="191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solidFill>
                  <a:schemeClr val="tx1"/>
                </a:solidFill>
              </a:rPr>
              <a:t>Composition B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55" y="5539292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8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640" y="153988"/>
            <a:ext cx="6675710" cy="11430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Compositions of components</a:t>
            </a:r>
          </a:p>
        </p:txBody>
      </p:sp>
      <p:sp>
        <p:nvSpPr>
          <p:cNvPr id="21" name="Parallelogramm 20"/>
          <p:cNvSpPr/>
          <p:nvPr/>
        </p:nvSpPr>
        <p:spPr>
          <a:xfrm>
            <a:off x="1246460" y="4653136"/>
            <a:ext cx="6565900" cy="1200150"/>
          </a:xfrm>
          <a:prstGeom prst="parallelogram">
            <a:avLst>
              <a:gd name="adj" fmla="val 65212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90" y="4757905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48" y="5280184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80" y="4776957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08" y="4742033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08" y="5175420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81" y="5175419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10" y="5010323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7092420" y="5624030"/>
            <a:ext cx="1910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Composition (Fabric)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340482"/>
            <a:ext cx="7691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Given nature of data (can’t do much without understanding it), successful data fabric will likely:</a:t>
            </a:r>
          </a:p>
          <a:p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Run on possibly distributed e-infrastructure (EUDAT, NDS,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Serve scholarly domain as domain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Support multiple projects within that domain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And eventually result in cross-domain research</a:t>
            </a:r>
          </a:p>
          <a:p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For 3 and 4 to be realized, composition of 2 must be shared across projects </a:t>
            </a:r>
          </a:p>
        </p:txBody>
      </p:sp>
    </p:spTree>
    <p:extLst>
      <p:ext uri="{BB962C8B-B14F-4D97-AF65-F5344CB8AC3E}">
        <p14:creationId xmlns:p14="http://schemas.microsoft.com/office/powerpoint/2010/main" val="215605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89032" cy="142877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   Testbed* (US) to facilitate community evaluation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of DTR and PIT service, and to test complex types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14453"/>
              </p:ext>
            </p:extLst>
          </p:nvPr>
        </p:nvGraphicFramePr>
        <p:xfrm>
          <a:off x="827584" y="1844824"/>
          <a:ext cx="7804239" cy="438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3187700" imgH="1790700" progId="">
                  <p:embed/>
                </p:oleObj>
              </mc:Choice>
              <mc:Fallback>
                <p:oleObj name="Acrobat Document" r:id="rId3" imgW="3187700" imgH="17907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4824"/>
                        <a:ext cx="7804239" cy="4389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95536" y="5445224"/>
            <a:ext cx="2160240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600" b="0" kern="0" dirty="0">
                <a:solidFill>
                  <a:schemeClr val="tx1"/>
                </a:solidFill>
              </a:rPr>
              <a:t>* Funding proposal under review</a:t>
            </a:r>
          </a:p>
        </p:txBody>
      </p:sp>
    </p:spTree>
    <p:extLst>
      <p:ext uri="{BB962C8B-B14F-4D97-AF65-F5344CB8AC3E}">
        <p14:creationId xmlns:p14="http://schemas.microsoft.com/office/powerpoint/2010/main" val="216060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WCRP: World Climate Research Program</a:t>
            </a:r>
          </a:p>
          <a:p>
            <a:r>
              <a:rPr lang="de-DE"/>
              <a:t>CMIP6: Coupled Model Intercomparison Project, phase 6</a:t>
            </a:r>
          </a:p>
          <a:p>
            <a:r>
              <a:rPr lang="de-DE"/>
              <a:t>Ultimately inform IPCC assessment reports</a:t>
            </a:r>
          </a:p>
          <a:p>
            <a:endParaRPr lang="de-DE"/>
          </a:p>
          <a:p>
            <a:r>
              <a:rPr lang="de-DE"/>
              <a:t>Big community effort: Earth system simulations, run internationally at multiple sites</a:t>
            </a:r>
          </a:p>
          <a:p>
            <a:r>
              <a:rPr lang="de-DE"/>
              <a:t>Estimated ca. 50 PB data volume over next 5 years</a:t>
            </a:r>
          </a:p>
          <a:p>
            <a:endParaRPr lang="de-DE"/>
          </a:p>
          <a:p>
            <a:r>
              <a:rPr lang="de-DE"/>
              <a:t>PID for every file – 250 Mio. Handles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WCRP CMIP6 data scenario</a:t>
            </a:r>
          </a:p>
        </p:txBody>
      </p:sp>
    </p:spTree>
    <p:extLst>
      <p:ext uri="{BB962C8B-B14F-4D97-AF65-F5344CB8AC3E}">
        <p14:creationId xmlns:p14="http://schemas.microsoft.com/office/powerpoint/2010/main" val="422141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nhaltsplatzhalter 106"/>
          <p:cNvSpPr>
            <a:spLocks noGrp="1"/>
          </p:cNvSpPr>
          <p:nvPr>
            <p:ph idx="1"/>
          </p:nvPr>
        </p:nvSpPr>
        <p:spPr>
          <a:xfrm>
            <a:off x="755576" y="1340769"/>
            <a:ext cx="8137599" cy="864096"/>
          </a:xfrm>
        </p:spPr>
        <p:txBody>
          <a:bodyPr/>
          <a:lstStyle/>
          <a:p>
            <a:r>
              <a:rPr lang="de-DE" sz="2000"/>
              <a:t>Requirement: Put a Handle in every file header, but not allowed to change files after production phase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publishing process is elaborate and takes a lot of real time</a:t>
            </a:r>
          </a:p>
        </p:txBody>
      </p:sp>
      <p:grpSp>
        <p:nvGrpSpPr>
          <p:cNvPr id="55" name="Gruppierung 67"/>
          <p:cNvGrpSpPr/>
          <p:nvPr/>
        </p:nvGrpSpPr>
        <p:grpSpPr>
          <a:xfrm>
            <a:off x="0" y="2348398"/>
            <a:ext cx="8987830" cy="3748980"/>
            <a:chOff x="-23342" y="980728"/>
            <a:chExt cx="8987830" cy="3748980"/>
          </a:xfrm>
        </p:grpSpPr>
        <p:sp>
          <p:nvSpPr>
            <p:cNvPr id="56" name="Textfeld 55"/>
            <p:cNvSpPr txBox="1"/>
            <p:nvPr/>
          </p:nvSpPr>
          <p:spPr>
            <a:xfrm>
              <a:off x="-23342" y="2766119"/>
              <a:ext cx="1008112" cy="45185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</a:t>
              </a:r>
            </a:p>
          </p:txBody>
        </p:sp>
        <p:sp>
          <p:nvSpPr>
            <p:cNvPr id="57" name="Rechteck 56"/>
            <p:cNvSpPr/>
            <p:nvPr/>
          </p:nvSpPr>
          <p:spPr>
            <a:xfrm>
              <a:off x="1337947" y="2708920"/>
              <a:ext cx="1562461" cy="64807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Production Phase</a:t>
              </a:r>
            </a:p>
          </p:txBody>
        </p:sp>
        <p:sp>
          <p:nvSpPr>
            <p:cNvPr id="58" name="Rechteck 57"/>
            <p:cNvSpPr/>
            <p:nvPr/>
          </p:nvSpPr>
          <p:spPr>
            <a:xfrm>
              <a:off x="3830891" y="2708920"/>
              <a:ext cx="2986528" cy="64807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 / Community Phase</a:t>
              </a:r>
            </a:p>
          </p:txBody>
        </p:sp>
        <p:sp>
          <p:nvSpPr>
            <p:cNvPr id="59" name="Rechteck 58"/>
            <p:cNvSpPr/>
            <p:nvPr/>
          </p:nvSpPr>
          <p:spPr>
            <a:xfrm>
              <a:off x="7753522" y="2708920"/>
              <a:ext cx="1210966" cy="64807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Bibliometric</a:t>
              </a:r>
              <a:b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</a:t>
              </a:r>
            </a:p>
          </p:txBody>
        </p:sp>
        <p:sp>
          <p:nvSpPr>
            <p:cNvPr id="60" name="Pfeil nach unten 59"/>
            <p:cNvSpPr/>
            <p:nvPr/>
          </p:nvSpPr>
          <p:spPr>
            <a:xfrm>
              <a:off x="3261274" y="2366296"/>
              <a:ext cx="277684" cy="288032"/>
            </a:xfrm>
            <a:prstGeom prst="downArrow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Pfeil nach unten 60"/>
            <p:cNvSpPr/>
            <p:nvPr/>
          </p:nvSpPr>
          <p:spPr>
            <a:xfrm>
              <a:off x="5847398" y="2370488"/>
              <a:ext cx="277684" cy="288032"/>
            </a:xfrm>
            <a:prstGeom prst="downArrow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Pfeil nach unten 61"/>
            <p:cNvSpPr/>
            <p:nvPr/>
          </p:nvSpPr>
          <p:spPr>
            <a:xfrm>
              <a:off x="7187806" y="2391696"/>
              <a:ext cx="277684" cy="288032"/>
            </a:xfrm>
            <a:prstGeom prst="downArrow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Pfeil nach rechts 62"/>
            <p:cNvSpPr/>
            <p:nvPr/>
          </p:nvSpPr>
          <p:spPr>
            <a:xfrm>
              <a:off x="3178092" y="2960948"/>
              <a:ext cx="398966" cy="144016"/>
            </a:xfrm>
            <a:prstGeom prst="rightArrow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Pfeil nach rechts 63"/>
            <p:cNvSpPr/>
            <p:nvPr/>
          </p:nvSpPr>
          <p:spPr>
            <a:xfrm>
              <a:off x="7138532" y="2960948"/>
              <a:ext cx="398966" cy="144016"/>
            </a:xfrm>
            <a:prstGeom prst="rightArrow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5" name="Gruppieren 1"/>
            <p:cNvGrpSpPr/>
            <p:nvPr/>
          </p:nvGrpSpPr>
          <p:grpSpPr>
            <a:xfrm>
              <a:off x="2411760" y="3356992"/>
              <a:ext cx="556296" cy="864096"/>
              <a:chOff x="2627784" y="3356992"/>
              <a:chExt cx="556296" cy="864096"/>
            </a:xfrm>
          </p:grpSpPr>
          <p:sp>
            <p:nvSpPr>
              <p:cNvPr id="104" name="Rechteck 103"/>
              <p:cNvSpPr/>
              <p:nvPr/>
            </p:nvSpPr>
            <p:spPr>
              <a:xfrm>
                <a:off x="2627784" y="3897052"/>
                <a:ext cx="556296" cy="324036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M1</a:t>
                </a:r>
              </a:p>
            </p:txBody>
          </p:sp>
          <p:cxnSp>
            <p:nvCxnSpPr>
              <p:cNvPr id="105" name="Gerade Verbindung mit Pfeil 104"/>
              <p:cNvCxnSpPr>
                <a:stCxn id="71" idx="0"/>
              </p:cNvCxnSpPr>
              <p:nvPr/>
            </p:nvCxnSpPr>
            <p:spPr>
              <a:xfrm flipV="1">
                <a:off x="2992480" y="3356992"/>
                <a:ext cx="0" cy="5400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66" name="Gruppieren 6"/>
            <p:cNvGrpSpPr/>
            <p:nvPr/>
          </p:nvGrpSpPr>
          <p:grpSpPr>
            <a:xfrm>
              <a:off x="6538509" y="3356992"/>
              <a:ext cx="556296" cy="864096"/>
              <a:chOff x="6538509" y="3356992"/>
              <a:chExt cx="556296" cy="864096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6538509" y="3897052"/>
                <a:ext cx="556296" cy="324036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M4</a:t>
                </a:r>
              </a:p>
            </p:txBody>
          </p:sp>
          <p:cxnSp>
            <p:nvCxnSpPr>
              <p:cNvPr id="103" name="Gerade Verbindung mit Pfeil 102"/>
              <p:cNvCxnSpPr>
                <a:stCxn id="99" idx="0"/>
              </p:cNvCxnSpPr>
              <p:nvPr/>
            </p:nvCxnSpPr>
            <p:spPr>
              <a:xfrm flipV="1">
                <a:off x="6816657" y="3356992"/>
                <a:ext cx="762" cy="5400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67" name="Textfeld 66"/>
            <p:cNvSpPr txBox="1"/>
            <p:nvPr/>
          </p:nvSpPr>
          <p:spPr>
            <a:xfrm>
              <a:off x="192682" y="3841246"/>
              <a:ext cx="1376748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MD Check</a:t>
              </a:r>
            </a:p>
          </p:txBody>
        </p:sp>
        <p:grpSp>
          <p:nvGrpSpPr>
            <p:cNvPr id="68" name="Gruppieren 3"/>
            <p:cNvGrpSpPr/>
            <p:nvPr/>
          </p:nvGrpSpPr>
          <p:grpSpPr>
            <a:xfrm>
              <a:off x="5340278" y="3356992"/>
              <a:ext cx="556296" cy="864096"/>
              <a:chOff x="5340278" y="3356992"/>
              <a:chExt cx="556296" cy="864096"/>
            </a:xfrm>
          </p:grpSpPr>
          <p:cxnSp>
            <p:nvCxnSpPr>
              <p:cNvPr id="100" name="Gerade Verbindung mit Pfeil 99"/>
              <p:cNvCxnSpPr>
                <a:stCxn id="98" idx="0"/>
              </p:cNvCxnSpPr>
              <p:nvPr/>
            </p:nvCxnSpPr>
            <p:spPr>
              <a:xfrm flipH="1" flipV="1">
                <a:off x="5617666" y="3356992"/>
                <a:ext cx="760" cy="54006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01" name="Rechteck 100"/>
              <p:cNvSpPr/>
              <p:nvPr/>
            </p:nvSpPr>
            <p:spPr>
              <a:xfrm>
                <a:off x="5340278" y="3897052"/>
                <a:ext cx="556296" cy="324036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M3</a:t>
                </a:r>
              </a:p>
            </p:txBody>
          </p:sp>
        </p:grpSp>
        <p:sp>
          <p:nvSpPr>
            <p:cNvPr id="69" name="Textfeld 68"/>
            <p:cNvSpPr txBox="1"/>
            <p:nvPr/>
          </p:nvSpPr>
          <p:spPr>
            <a:xfrm>
              <a:off x="165864" y="1980537"/>
              <a:ext cx="1008112" cy="45185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768393" y="2068735"/>
              <a:ext cx="531799" cy="46166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LTA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7106820" y="2085987"/>
              <a:ext cx="633532" cy="46166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DOI</a:t>
              </a:r>
            </a:p>
          </p:txBody>
        </p:sp>
        <p:grpSp>
          <p:nvGrpSpPr>
            <p:cNvPr id="72" name="Gruppieren 67"/>
            <p:cNvGrpSpPr/>
            <p:nvPr/>
          </p:nvGrpSpPr>
          <p:grpSpPr>
            <a:xfrm>
              <a:off x="2339752" y="980728"/>
              <a:ext cx="1105998" cy="1728192"/>
              <a:chOff x="2339752" y="980728"/>
              <a:chExt cx="1105998" cy="1728192"/>
            </a:xfrm>
          </p:grpSpPr>
          <p:cxnSp>
            <p:nvCxnSpPr>
              <p:cNvPr id="98" name="Gerade Verbindung mit Pfeil 97"/>
              <p:cNvCxnSpPr>
                <a:stCxn id="97" idx="2"/>
              </p:cNvCxnSpPr>
              <p:nvPr/>
            </p:nvCxnSpPr>
            <p:spPr>
              <a:xfrm>
                <a:off x="2784022" y="1628800"/>
                <a:ext cx="0" cy="108012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99" name="Rechteck 98"/>
              <p:cNvSpPr/>
              <p:nvPr/>
            </p:nvSpPr>
            <p:spPr>
              <a:xfrm>
                <a:off x="2339752" y="980728"/>
                <a:ext cx="1105998" cy="648072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CMOR</a:t>
                </a:r>
              </a:p>
            </p:txBody>
          </p:sp>
        </p:grpSp>
        <p:sp>
          <p:nvSpPr>
            <p:cNvPr id="73" name="Textfeld 72"/>
            <p:cNvSpPr txBox="1"/>
            <p:nvPr/>
          </p:nvSpPr>
          <p:spPr>
            <a:xfrm>
              <a:off x="133382" y="1196752"/>
              <a:ext cx="1008112" cy="45185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CMIP</a:t>
              </a:r>
            </a:p>
          </p:txBody>
        </p:sp>
        <p:grpSp>
          <p:nvGrpSpPr>
            <p:cNvPr id="74" name="Gruppieren 7"/>
            <p:cNvGrpSpPr/>
            <p:nvPr/>
          </p:nvGrpSpPr>
          <p:grpSpPr>
            <a:xfrm>
              <a:off x="3779912" y="980728"/>
              <a:ext cx="1164836" cy="1728192"/>
              <a:chOff x="3888641" y="980728"/>
              <a:chExt cx="1164836" cy="1728192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3888641" y="980728"/>
                <a:ext cx="1164836" cy="648072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ESGF publication</a:t>
                </a:r>
              </a:p>
            </p:txBody>
          </p:sp>
          <p:cxnSp>
            <p:nvCxnSpPr>
              <p:cNvPr id="97" name="Gerade Verbindung mit Pfeil 96"/>
              <p:cNvCxnSpPr/>
              <p:nvPr/>
            </p:nvCxnSpPr>
            <p:spPr>
              <a:xfrm>
                <a:off x="4127244" y="1628800"/>
                <a:ext cx="0" cy="1080120"/>
              </a:xfrm>
              <a:prstGeom prst="straightConnector1">
                <a:avLst/>
              </a:prstGeom>
              <a:noFill/>
              <a:ln w="4445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triangle" w="lg" len="sm"/>
              </a:ln>
              <a:effectLst/>
            </p:spPr>
          </p:cxnSp>
        </p:grpSp>
        <p:grpSp>
          <p:nvGrpSpPr>
            <p:cNvPr id="75" name="Gruppieren 2"/>
            <p:cNvGrpSpPr/>
            <p:nvPr/>
          </p:nvGrpSpPr>
          <p:grpSpPr>
            <a:xfrm>
              <a:off x="3923928" y="3358492"/>
              <a:ext cx="556296" cy="862596"/>
              <a:chOff x="3923928" y="3358492"/>
              <a:chExt cx="556296" cy="862596"/>
            </a:xfrm>
          </p:grpSpPr>
          <p:cxnSp>
            <p:nvCxnSpPr>
              <p:cNvPr id="94" name="Gerade Verbindung mit Pfeil 93"/>
              <p:cNvCxnSpPr/>
              <p:nvPr/>
            </p:nvCxnSpPr>
            <p:spPr>
              <a:xfrm flipH="1" flipV="1">
                <a:off x="3932554" y="3358492"/>
                <a:ext cx="4474" cy="68651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95" name="Rechteck 94"/>
              <p:cNvSpPr/>
              <p:nvPr/>
            </p:nvSpPr>
            <p:spPr>
              <a:xfrm>
                <a:off x="3923928" y="3897052"/>
                <a:ext cx="556296" cy="324036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M2</a:t>
                </a:r>
              </a:p>
            </p:txBody>
          </p:sp>
        </p:grpSp>
        <p:sp>
          <p:nvSpPr>
            <p:cNvPr id="76" name="Rechteck 75"/>
            <p:cNvSpPr/>
            <p:nvPr/>
          </p:nvSpPr>
          <p:spPr>
            <a:xfrm>
              <a:off x="3975806" y="2622590"/>
              <a:ext cx="107528" cy="8287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3767212" y="2619697"/>
              <a:ext cx="107528" cy="8287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8" name="Gruppieren 46"/>
            <p:cNvGrpSpPr/>
            <p:nvPr/>
          </p:nvGrpSpPr>
          <p:grpSpPr>
            <a:xfrm>
              <a:off x="7570458" y="980728"/>
              <a:ext cx="1105998" cy="1728192"/>
              <a:chOff x="2339752" y="980728"/>
              <a:chExt cx="1105998" cy="1728192"/>
            </a:xfrm>
          </p:grpSpPr>
          <p:cxnSp>
            <p:nvCxnSpPr>
              <p:cNvPr id="92" name="Gerade Verbindung mit Pfeil 91"/>
              <p:cNvCxnSpPr/>
              <p:nvPr/>
            </p:nvCxnSpPr>
            <p:spPr>
              <a:xfrm>
                <a:off x="2892751" y="1628800"/>
                <a:ext cx="0" cy="108012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93" name="Rechteck 92"/>
              <p:cNvSpPr/>
              <p:nvPr/>
            </p:nvSpPr>
            <p:spPr>
              <a:xfrm>
                <a:off x="2339752" y="980728"/>
                <a:ext cx="1105998" cy="648072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IPCC DDC archive 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9" name="Textfeld 78"/>
            <p:cNvSpPr txBox="1"/>
            <p:nvPr/>
          </p:nvSpPr>
          <p:spPr>
            <a:xfrm>
              <a:off x="2971506" y="1772816"/>
              <a:ext cx="845245" cy="64907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project</a:t>
              </a:r>
              <a:b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</a:t>
              </a:r>
            </a:p>
          </p:txBody>
        </p:sp>
        <p:sp>
          <p:nvSpPr>
            <p:cNvPr id="80" name="Rechteck 79"/>
            <p:cNvSpPr/>
            <p:nvPr/>
          </p:nvSpPr>
          <p:spPr>
            <a:xfrm>
              <a:off x="5375766" y="4333664"/>
              <a:ext cx="852418" cy="324036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D3</a:t>
              </a:r>
            </a:p>
          </p:txBody>
        </p:sp>
        <p:grpSp>
          <p:nvGrpSpPr>
            <p:cNvPr id="81" name="Gruppierung 62"/>
            <p:cNvGrpSpPr/>
            <p:nvPr/>
          </p:nvGrpSpPr>
          <p:grpSpPr>
            <a:xfrm>
              <a:off x="3707904" y="3358492"/>
              <a:ext cx="852418" cy="1299208"/>
              <a:chOff x="3707904" y="3358492"/>
              <a:chExt cx="852418" cy="1299208"/>
            </a:xfrm>
          </p:grpSpPr>
          <p:sp>
            <p:nvSpPr>
              <p:cNvPr id="90" name="Rechteck 89"/>
              <p:cNvSpPr/>
              <p:nvPr/>
            </p:nvSpPr>
            <p:spPr>
              <a:xfrm>
                <a:off x="3707904" y="4333664"/>
                <a:ext cx="852418" cy="324036"/>
              </a:xfrm>
              <a:prstGeom prst="rect">
                <a:avLst/>
              </a:prstGeom>
              <a:solidFill>
                <a:srgbClr val="F79646">
                  <a:lumMod val="20000"/>
                  <a:lumOff val="80000"/>
                </a:srgbClr>
              </a:solidFill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D2</a:t>
                </a:r>
              </a:p>
            </p:txBody>
          </p:sp>
          <p:cxnSp>
            <p:nvCxnSpPr>
              <p:cNvPr id="91" name="Gerade Verbindung mit Pfeil 90"/>
              <p:cNvCxnSpPr/>
              <p:nvPr/>
            </p:nvCxnSpPr>
            <p:spPr>
              <a:xfrm flipV="1">
                <a:off x="4013464" y="3358492"/>
                <a:ext cx="5091" cy="97517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82" name="Gruppierung 61"/>
            <p:cNvGrpSpPr/>
            <p:nvPr/>
          </p:nvGrpSpPr>
          <p:grpSpPr>
            <a:xfrm>
              <a:off x="2411760" y="3351570"/>
              <a:ext cx="852418" cy="1306130"/>
              <a:chOff x="2567454" y="3351570"/>
              <a:chExt cx="852418" cy="1306130"/>
            </a:xfrm>
          </p:grpSpPr>
          <p:sp>
            <p:nvSpPr>
              <p:cNvPr id="88" name="Rechteck 87"/>
              <p:cNvSpPr/>
              <p:nvPr/>
            </p:nvSpPr>
            <p:spPr>
              <a:xfrm>
                <a:off x="2567454" y="4333664"/>
                <a:ext cx="852418" cy="324036"/>
              </a:xfrm>
              <a:prstGeom prst="rect">
                <a:avLst/>
              </a:prstGeom>
              <a:solidFill>
                <a:srgbClr val="F79646">
                  <a:lumMod val="20000"/>
                  <a:lumOff val="80000"/>
                </a:srgbClr>
              </a:solidFill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D1</a:t>
                </a:r>
              </a:p>
            </p:txBody>
          </p:sp>
          <p:cxnSp>
            <p:nvCxnSpPr>
              <p:cNvPr id="89" name="Gerade Verbindung mit Pfeil 88"/>
              <p:cNvCxnSpPr/>
              <p:nvPr/>
            </p:nvCxnSpPr>
            <p:spPr>
              <a:xfrm flipV="1">
                <a:off x="2993663" y="3351570"/>
                <a:ext cx="5078" cy="98209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83" name="Gerade Verbindung mit Pfeil 82"/>
            <p:cNvCxnSpPr/>
            <p:nvPr/>
          </p:nvCxnSpPr>
          <p:spPr>
            <a:xfrm flipV="1">
              <a:off x="5801975" y="3351570"/>
              <a:ext cx="5078" cy="982094"/>
            </a:xfrm>
            <a:prstGeom prst="straightConnector1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84" name="Textfeld 83"/>
            <p:cNvSpPr txBox="1"/>
            <p:nvPr/>
          </p:nvSpPr>
          <p:spPr>
            <a:xfrm>
              <a:off x="192681" y="4287673"/>
              <a:ext cx="1494365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Check</a:t>
              </a:r>
            </a:p>
          </p:txBody>
        </p:sp>
        <p:grpSp>
          <p:nvGrpSpPr>
            <p:cNvPr id="85" name="Gruppieren 7"/>
            <p:cNvGrpSpPr/>
            <p:nvPr/>
          </p:nvGrpSpPr>
          <p:grpSpPr>
            <a:xfrm>
              <a:off x="5004048" y="985292"/>
              <a:ext cx="1164836" cy="1728192"/>
              <a:chOff x="3888641" y="980728"/>
              <a:chExt cx="1164836" cy="1728192"/>
            </a:xfrm>
          </p:grpSpPr>
          <p:sp>
            <p:nvSpPr>
              <p:cNvPr id="86" name="Rechteck 85"/>
              <p:cNvSpPr/>
              <p:nvPr/>
            </p:nvSpPr>
            <p:spPr>
              <a:xfrm>
                <a:off x="3888641" y="980728"/>
                <a:ext cx="1164836" cy="648072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127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ESGF replication</a:t>
                </a:r>
              </a:p>
            </p:txBody>
          </p:sp>
          <p:cxnSp>
            <p:nvCxnSpPr>
              <p:cNvPr id="87" name="Gerade Verbindung mit Pfeil 86"/>
              <p:cNvCxnSpPr/>
              <p:nvPr/>
            </p:nvCxnSpPr>
            <p:spPr>
              <a:xfrm>
                <a:off x="4127244" y="1628800"/>
                <a:ext cx="0" cy="1080120"/>
              </a:xfrm>
              <a:prstGeom prst="straightConnector1">
                <a:avLst/>
              </a:prstGeom>
              <a:noFill/>
              <a:ln w="44450" cap="flat" cmpd="sng" algn="ctr">
                <a:solidFill>
                  <a:srgbClr val="C0504D">
                    <a:lumMod val="75000"/>
                  </a:srgbClr>
                </a:solidFill>
                <a:prstDash val="solid"/>
                <a:tailEnd type="triangle" w="lg" len="sm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2882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Requirement: Put a Handle in every file header, but not allowed to change files after production phase</a:t>
            </a:r>
          </a:p>
          <a:p>
            <a:pPr lvl="1"/>
            <a:r>
              <a:rPr lang="de-DE"/>
              <a:t>tracking_id = hdl:21.14100/&lt;UUID&gt;</a:t>
            </a:r>
          </a:p>
          <a:p>
            <a:r>
              <a:rPr lang="de-DE"/>
              <a:t>Lot of time spent on agreements that ensure sanity of PID record</a:t>
            </a:r>
          </a:p>
          <a:p>
            <a:pPr lvl="1"/>
            <a:r>
              <a:rPr lang="de-DE"/>
              <a:t>Each object gets a PID </a:t>
            </a:r>
            <a:r>
              <a:rPr lang="de-DE" b="1" i="1"/>
              <a:t>and</a:t>
            </a:r>
            <a:r>
              <a:rPr lang="de-DE"/>
              <a:t> no object outside our control with embedded PID</a:t>
            </a:r>
          </a:p>
          <a:p>
            <a:r>
              <a:rPr lang="de-DE"/>
              <a:t>PID not citable – required metadata not ready</a:t>
            </a:r>
          </a:p>
          <a:p>
            <a:pPr lvl="1"/>
            <a:r>
              <a:rPr lang="de-DE"/>
              <a:t>Still: some file headers are extracted and put in the PID record</a:t>
            </a:r>
          </a:p>
          <a:p>
            <a:r>
              <a:rPr lang="de-DE"/>
              <a:t>PIDs are a new development – Handle registration not allowed to interrupt publication process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More details on the registration workflow</a:t>
            </a:r>
          </a:p>
        </p:txBody>
      </p:sp>
    </p:spTree>
    <p:extLst>
      <p:ext uri="{BB962C8B-B14F-4D97-AF65-F5344CB8AC3E}">
        <p14:creationId xmlns:p14="http://schemas.microsoft.com/office/powerpoint/2010/main" val="326242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Make it scalable: Deal with burst events, provide high availability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301" y="1772816"/>
            <a:ext cx="8951398" cy="39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63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Slide 1">
  <a:themeElements>
    <a:clrScheme name="Section Slide 1 13">
      <a:dk1>
        <a:srgbClr val="292929"/>
      </a:dk1>
      <a:lt1>
        <a:srgbClr val="FFFFFF"/>
      </a:lt1>
      <a:dk2>
        <a:srgbClr val="FFFFFF"/>
      </a:dk2>
      <a:lt2>
        <a:srgbClr val="FFFFFF"/>
      </a:lt2>
      <a:accent1>
        <a:srgbClr val="007F7B"/>
      </a:accent1>
      <a:accent2>
        <a:srgbClr val="969696"/>
      </a:accent2>
      <a:accent3>
        <a:srgbClr val="FFFFFF"/>
      </a:accent3>
      <a:accent4>
        <a:srgbClr val="212121"/>
      </a:accent4>
      <a:accent5>
        <a:srgbClr val="AAC0BF"/>
      </a:accent5>
      <a:accent6>
        <a:srgbClr val="878787"/>
      </a:accent6>
      <a:hlink>
        <a:srgbClr val="E17A00"/>
      </a:hlink>
      <a:folHlink>
        <a:srgbClr val="1C9D92"/>
      </a:folHlink>
    </a:clrScheme>
    <a:fontScheme name="Section 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E17A00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14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688</Words>
  <Application>Microsoft Office PowerPoint</Application>
  <PresentationFormat>Bildschirmpräsentation (4:3)</PresentationFormat>
  <Paragraphs>137</Paragraphs>
  <Slides>14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Trebuchet MS</vt:lpstr>
      <vt:lpstr>Wingdings</vt:lpstr>
      <vt:lpstr>Standard Content Slide</vt:lpstr>
      <vt:lpstr>Section Slide 1</vt:lpstr>
      <vt:lpstr>Acrobat Document</vt:lpstr>
      <vt:lpstr>PowerPoint-Präsentation</vt:lpstr>
      <vt:lpstr>PowerPoint-Präsentation</vt:lpstr>
      <vt:lpstr>Compositions of components</vt:lpstr>
      <vt:lpstr>Compositions of components</vt:lpstr>
      <vt:lpstr>   Testbed* (US) to facilitate community evaluation  of DTR and PIT service, and to test complex types</vt:lpstr>
      <vt:lpstr>WCRP CMIP6 data scenario</vt:lpstr>
      <vt:lpstr>The publishing process is elaborate and takes a lot of real time</vt:lpstr>
      <vt:lpstr>More details on the registration workflow</vt:lpstr>
      <vt:lpstr>Make it scalable: Deal with burst events, provide high availability</vt:lpstr>
      <vt:lpstr>Does the idea of common components work in this case?</vt:lpstr>
      <vt:lpstr>What are the common components in this case?</vt:lpstr>
      <vt:lpstr>Address Every Object on the Net</vt:lpstr>
      <vt:lpstr>PowerPoint-Präsentation</vt:lpstr>
      <vt:lpstr>From abstract fabrics to solutions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Plale;Tobias Weigel</dc:creator>
  <cp:lastModifiedBy>pewi</cp:lastModifiedBy>
  <cp:revision>201</cp:revision>
  <dcterms:created xsi:type="dcterms:W3CDTF">2016-09-16T14:22:06Z</dcterms:created>
  <dcterms:modified xsi:type="dcterms:W3CDTF">2016-09-16T15:11:38Z</dcterms:modified>
</cp:coreProperties>
</file>