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2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2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3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4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3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0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7932-566A-48D1-BDA6-020DC292B28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FC5C-CE7A-4059-B7BA-F233393786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145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RECOVERY PATTERNS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3600" b="1" dirty="0" smtClean="0"/>
              <a:t>23 Repositories Interviewed</a:t>
            </a:r>
            <a:br>
              <a:rPr lang="en-US" sz="3600" b="1" dirty="0" smtClean="0"/>
            </a:br>
            <a:r>
              <a:rPr lang="en-US" sz="3600" b="1" dirty="0" smtClean="0"/>
              <a:t>on Income Streams and Cost Models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i="1" dirty="0"/>
              <a:t>F</a:t>
            </a:r>
            <a:r>
              <a:rPr lang="en-US" sz="4900" i="1" dirty="0" smtClean="0"/>
              <a:t>irst Quick Scan of Replies</a:t>
            </a:r>
            <a:endParaRPr lang="en-US" sz="49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490679"/>
            <a:ext cx="9144000" cy="1655762"/>
          </a:xfrm>
        </p:spPr>
        <p:txBody>
          <a:bodyPr/>
          <a:lstStyle/>
          <a:p>
            <a:r>
              <a:rPr lang="en-US" sz="3200" b="1" dirty="0" smtClean="0"/>
              <a:t>Interest Group WDS/ RDA Cost recovery</a:t>
            </a:r>
          </a:p>
          <a:p>
            <a:r>
              <a:rPr lang="en-US" dirty="0" smtClean="0"/>
              <a:t>February 2015</a:t>
            </a:r>
            <a:endParaRPr lang="en-US" dirty="0"/>
          </a:p>
          <a:p>
            <a:r>
              <a:rPr lang="en-US" dirty="0" smtClean="0"/>
              <a:t>By Eefke Smit,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Assoc</a:t>
            </a:r>
            <a:r>
              <a:rPr lang="en-US" dirty="0" smtClean="0"/>
              <a:t> STM Publishers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5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23 Repositories interviewed, who are they</a:t>
            </a:r>
            <a:endParaRPr lang="en-US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Subject specific and multidisciplinary repositories</a:t>
            </a:r>
            <a:r>
              <a:rPr lang="en-US" dirty="0" smtClean="0"/>
              <a:t>: approx. 50-50 (and 3 say they are both subject-specific and multi-disciplinary)</a:t>
            </a:r>
          </a:p>
          <a:p>
            <a:r>
              <a:rPr lang="en-US" dirty="0" smtClean="0"/>
              <a:t>Their </a:t>
            </a:r>
            <a:r>
              <a:rPr lang="en-US" u="sng" dirty="0" smtClean="0"/>
              <a:t>stakeholders</a:t>
            </a:r>
            <a:r>
              <a:rPr lang="en-US" dirty="0" smtClean="0"/>
              <a:t>: Funders (all), the Institute they belong to (50 %), users (30 %) and journals (15 %)</a:t>
            </a:r>
          </a:p>
          <a:p>
            <a:r>
              <a:rPr lang="en-US" u="sng" dirty="0" smtClean="0"/>
              <a:t>Target audience</a:t>
            </a:r>
            <a:r>
              <a:rPr lang="en-US" dirty="0" smtClean="0"/>
              <a:t>: Researchers (100 %), wider audience like government, industry, general public (50 %), students (25 %)</a:t>
            </a:r>
          </a:p>
          <a:p>
            <a:r>
              <a:rPr lang="en-US" u="sng" dirty="0" smtClean="0"/>
              <a:t>Curation levels</a:t>
            </a:r>
            <a:r>
              <a:rPr lang="en-US" dirty="0" smtClean="0"/>
              <a:t>: None (2), Basic (4), At Data Level (4), Differs (8), Enhanced curation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6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Income streams: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most cases, there are multiple sources of funding, </a:t>
            </a:r>
          </a:p>
          <a:p>
            <a:pPr marL="0" indent="0">
              <a:buNone/>
            </a:pPr>
            <a:r>
              <a:rPr lang="en-US" dirty="0" smtClean="0"/>
              <a:t>This is the percentage repositories that get money from:</a:t>
            </a:r>
            <a:endParaRPr lang="en-US" dirty="0" smtClean="0"/>
          </a:p>
          <a:p>
            <a:pPr lvl="1"/>
            <a:r>
              <a:rPr lang="en-US" dirty="0" smtClean="0"/>
              <a:t>The (group of) institutes they belong to: 60 – 65 % of the repositories</a:t>
            </a:r>
          </a:p>
          <a:p>
            <a:pPr lvl="1"/>
            <a:r>
              <a:rPr lang="en-US" dirty="0" smtClean="0"/>
              <a:t>Government Funds and other Research Funders: 50 % of the repositories</a:t>
            </a:r>
          </a:p>
          <a:p>
            <a:pPr lvl="1"/>
            <a:r>
              <a:rPr lang="en-US" dirty="0" smtClean="0"/>
              <a:t>Specific project grants: 50 % of the repositories</a:t>
            </a:r>
          </a:p>
          <a:p>
            <a:pPr lvl="1"/>
            <a:r>
              <a:rPr lang="en-US" dirty="0" smtClean="0"/>
              <a:t>Deposit fees: 25 % of the repositories</a:t>
            </a:r>
          </a:p>
          <a:p>
            <a:pPr lvl="1"/>
            <a:r>
              <a:rPr lang="en-US" dirty="0" smtClean="0"/>
              <a:t>Annual contracts, annual member fees: 25 %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Is the current stream sufficient for the future:</a:t>
            </a:r>
          </a:p>
          <a:p>
            <a:pPr marL="0" indent="0">
              <a:buNone/>
            </a:pPr>
            <a:r>
              <a:rPr lang="en-US" dirty="0" smtClean="0"/>
              <a:t>60 % say yes, 30 % say no, 10 % say maybe.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2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income streams: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Term of funding currently for the main income stream:</a:t>
            </a:r>
          </a:p>
          <a:p>
            <a:pPr lvl="1"/>
            <a:r>
              <a:rPr lang="en-US" dirty="0" smtClean="0"/>
              <a:t>annual: 20 %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yr</a:t>
            </a:r>
            <a:r>
              <a:rPr lang="en-US" dirty="0" smtClean="0"/>
              <a:t> secure: 25 %</a:t>
            </a:r>
          </a:p>
          <a:p>
            <a:pPr lvl="1"/>
            <a:r>
              <a:rPr lang="en-US" dirty="0" smtClean="0"/>
              <a:t>5 </a:t>
            </a:r>
            <a:r>
              <a:rPr lang="en-US" dirty="0" err="1" smtClean="0"/>
              <a:t>yr</a:t>
            </a:r>
            <a:r>
              <a:rPr lang="en-US" dirty="0"/>
              <a:t> </a:t>
            </a:r>
            <a:r>
              <a:rPr lang="en-US" dirty="0" smtClean="0"/>
              <a:t>secure: 35 %</a:t>
            </a:r>
          </a:p>
          <a:p>
            <a:pPr lvl="1"/>
            <a:r>
              <a:rPr lang="en-US" dirty="0" smtClean="0"/>
              <a:t>Ongoing: 10 %</a:t>
            </a:r>
          </a:p>
          <a:p>
            <a:pPr lvl="1"/>
            <a:r>
              <a:rPr lang="en-US" dirty="0" smtClean="0"/>
              <a:t>Term of project: 10 %</a:t>
            </a:r>
          </a:p>
          <a:p>
            <a:pPr lvl="1"/>
            <a:r>
              <a:rPr lang="en-US" dirty="0" smtClean="0"/>
              <a:t>Mix: 30 % (contains double counts between the categories)</a:t>
            </a:r>
          </a:p>
          <a:p>
            <a:pPr marL="0" indent="0">
              <a:buNone/>
            </a:pPr>
            <a:r>
              <a:rPr lang="en-US" dirty="0" smtClean="0"/>
              <a:t>Exploring alternatives?</a:t>
            </a:r>
          </a:p>
          <a:p>
            <a:pPr lvl="1"/>
            <a:r>
              <a:rPr lang="en-US" dirty="0" smtClean="0"/>
              <a:t>65 % Yes</a:t>
            </a:r>
          </a:p>
          <a:p>
            <a:pPr lvl="1"/>
            <a:r>
              <a:rPr lang="en-US" dirty="0" smtClean="0"/>
              <a:t>25 % No</a:t>
            </a:r>
          </a:p>
          <a:p>
            <a:pPr lvl="1"/>
            <a:r>
              <a:rPr lang="en-US" dirty="0" smtClean="0"/>
              <a:t>10 % a little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8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sources worth exploring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Sponsorships</a:t>
            </a:r>
          </a:p>
          <a:p>
            <a:r>
              <a:rPr lang="en-US" dirty="0" smtClean="0"/>
              <a:t>Contracts for specific services offered (hosting, archiving, curation)</a:t>
            </a:r>
          </a:p>
          <a:p>
            <a:r>
              <a:rPr lang="en-US" dirty="0" smtClean="0"/>
              <a:t>Expanding the number of affiliated institutions</a:t>
            </a:r>
          </a:p>
          <a:p>
            <a:r>
              <a:rPr lang="en-US" dirty="0" smtClean="0"/>
              <a:t>Deposit fees</a:t>
            </a:r>
          </a:p>
          <a:p>
            <a:r>
              <a:rPr lang="en-US" dirty="0" smtClean="0"/>
              <a:t>Funders making more money available (given priority for data)</a:t>
            </a:r>
          </a:p>
          <a:p>
            <a:r>
              <a:rPr lang="en-US" dirty="0" smtClean="0"/>
              <a:t>Specific services for the commercial sector (mentioned by one)</a:t>
            </a:r>
          </a:p>
          <a:p>
            <a:r>
              <a:rPr lang="en-US" dirty="0" smtClean="0"/>
              <a:t>More services for national memory institutes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164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340</Words>
  <Application>Microsoft Office PowerPoint</Application>
  <PresentationFormat>Breedbeeld</PresentationFormat>
  <Paragraphs>40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 COST RECOVERY PATTERNS 23 Repositories Interviewed on Income Streams and Cost Models First Quick Scan of Replies</vt:lpstr>
      <vt:lpstr>The 23 Repositories interviewed, who are they</vt:lpstr>
      <vt:lpstr>Current Income streams:</vt:lpstr>
      <vt:lpstr>Future income streams:</vt:lpstr>
      <vt:lpstr>Potential sources worth exploring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Repositories Interviewed on Income Streams and Cost Models Quick Scan of Replies</dc:title>
  <dc:creator>Eefke Smit</dc:creator>
  <cp:lastModifiedBy>Eefke Smit</cp:lastModifiedBy>
  <cp:revision>5</cp:revision>
  <dcterms:created xsi:type="dcterms:W3CDTF">2015-02-26T13:27:25Z</dcterms:created>
  <dcterms:modified xsi:type="dcterms:W3CDTF">2015-02-26T15:55:19Z</dcterms:modified>
</cp:coreProperties>
</file>